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342" r:id="rId3"/>
    <p:sldId id="350" r:id="rId4"/>
    <p:sldId id="352" r:id="rId5"/>
    <p:sldId id="353" r:id="rId6"/>
    <p:sldId id="351" r:id="rId7"/>
    <p:sldId id="343" r:id="rId8"/>
    <p:sldId id="349" r:id="rId9"/>
    <p:sldId id="344" r:id="rId10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79FD22-2DEF-4626-99BB-30873F94D13B}">
          <p14:sldIdLst>
            <p14:sldId id="260"/>
            <p14:sldId id="342"/>
            <p14:sldId id="350"/>
            <p14:sldId id="352"/>
            <p14:sldId id="353"/>
            <p14:sldId id="351"/>
            <p14:sldId id="343"/>
            <p14:sldId id="349"/>
            <p14:sldId id="344"/>
          </p14:sldIdLst>
        </p14:section>
        <p14:section name="Sección sin título" id="{0B544EFA-789E-4520-936C-512B8DA477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Antonio Quintana Ynfante" initials="FAQY" lastIdx="1" clrIdx="0"/>
  <p:cmAuthor id="2" name="Usuario" initials="U" lastIdx="1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606C"/>
    <a:srgbClr val="118E9F"/>
    <a:srgbClr val="059BAB"/>
    <a:srgbClr val="00CDC8"/>
    <a:srgbClr val="00D5D0"/>
    <a:srgbClr val="FF9999"/>
    <a:srgbClr val="FF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816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r">
              <a:defRPr sz="1200"/>
            </a:lvl1pPr>
          </a:lstStyle>
          <a:p>
            <a:fld id="{20C9C34E-B3AD-4966-8AFB-E25360A40499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0" tIns="45225" rIns="90450" bIns="4522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5" y="4778510"/>
            <a:ext cx="5437827" cy="3908689"/>
          </a:xfrm>
          <a:prstGeom prst="rect">
            <a:avLst/>
          </a:prstGeom>
        </p:spPr>
        <p:txBody>
          <a:bodyPr vert="horz" lIns="90450" tIns="45225" rIns="90450" bIns="4522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816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r">
              <a:defRPr sz="1200"/>
            </a:lvl1pPr>
          </a:lstStyle>
          <a:p>
            <a:fld id="{C4E6DED3-B9CE-4C57-9727-B3CD9BDDAEB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871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4/02/2025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710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4/02/2025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00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4/02/2025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897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4/02/2025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088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4/02/2025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677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4/02/2025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211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4/02/2025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162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4/02/2025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15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4/02/2025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23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4/02/2025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154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4/02/2025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55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70FE0-E9FF-4DB9-ACFB-FE49961C93D1}" type="datetimeFigureOut">
              <a:rPr lang="es-PE" smtClean="0"/>
              <a:pPr/>
              <a:t>4/02/2025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83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9.jfif"/><Relationship Id="rId5" Type="http://schemas.openxmlformats.org/officeDocument/2006/relationships/oleObject" Target="file:///C:\BOLETINES_2020\HOJA%20DE%20TRABAJO\2020\HOJA_MALARIA.xlsm!MALARIA_G_ETAREO_DISTRITOS!%5bHOJA_MALARIA.xlsm%5dMALARIA_G_ETAREO_DISTRITOS%20Gr&#225;fico%201" TargetMode="External"/><Relationship Id="rId10" Type="http://schemas.openxmlformats.org/officeDocument/2006/relationships/image" Target="../media/image8.jfif"/><Relationship Id="rId4" Type="http://schemas.openxmlformats.org/officeDocument/2006/relationships/image" Target="../media/image4.png"/><Relationship Id="rId9" Type="http://schemas.openxmlformats.org/officeDocument/2006/relationships/image" Target="../media/image7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BOLETIN_SALA_EPI\HOJA_TRABAJO\HOJA_DENGUE.xlsm!DIAGNO!F13C32:F19C42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BOLETIN_SALA_EPI\HOJA_TRABAJO\CANALES%20END&#201;MICOS_LIMA_NOTI.xlsx!CANAL_ENDEMICO_REG_TUMBES%202025!%5bCANALES%20END&#201;MICOS_LIMA_NOTI.xlsx%5dCANAL_ENDEMICO_REG_TUMBES%202025%202%20Gr&#225;fic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DENGUE_LEPTO_EDA_IRA_GRAFICO_A_ACTUAL-2.xlsx!dengue!F117C1:F131C5" TargetMode="External"/><Relationship Id="rId13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12" Type="http://schemas.openxmlformats.org/officeDocument/2006/relationships/oleObject" Target="file:///C:\BOLETIN_SALA_EPI\HOJA_TRABAJO\HOJA_DENGUE.xlsm!DIAGNO!F18C7:F24C10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BOLETIN_SALA_EPI\HOSPITALIZADOS_DENGUE\Hospitalizados.xlsx!TD!%5bHospitalizados.xlsx%5dTD%20Gr&#225;fico%201" TargetMode="Externa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file:///C:\BOLETIN_SALA_EPI\HOJA_TRABAJO\HOJA_DENGUE.xlsm!DIAGNO!F17C13:F23C16" TargetMode="External"/><Relationship Id="rId4" Type="http://schemas.openxmlformats.org/officeDocument/2006/relationships/oleObject" Target="file:///C:\BOLETIN_SALA_EPI\HOJA_TRABAJO\DENGUE_LEPTO_EDA_IRA_GRAFICO_A_ACTUAL-2.xlsx!dengue!%5bDENGUE_LEPTO_EDA_IRA_GRAFICO_A_ACTUAL-2.xlsx%5ddengue%20Gr&#225;fico%201" TargetMode="External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file:///C:\BOLETIN_SALA_EPI\HOJA_TRABAJO\DENGUE_LEPTO_EDA_IRA_GRAFICO_A_ACTUAL-2.xlsx!dengue!%5bDENGUE_LEPTO_EDA_IRA_GRAFICO_A_ACTUAL-2.xlsx%5ddengue%20Gr&#225;fico%20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DENGUE_LEPTO_EDA_IRA_GRAFICO_A_ACTUAL-2.xlsx!CHK!F117C1:F131C5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C:\BOLETIN_SALA_EPI\HOJA_TRABAJO\DENGUE_LEPTO_EDA_IRA_GRAFICO_A_ACTUAL-2.xlsx!CHK!F76C1:F81C4" TargetMode="External"/><Relationship Id="rId5" Type="http://schemas.openxmlformats.org/officeDocument/2006/relationships/image" Target="../media/image19.emf"/><Relationship Id="rId4" Type="http://schemas.openxmlformats.org/officeDocument/2006/relationships/oleObject" Target="file:///C:\BOLETIN_SALA_EPI\HOJA_TRABAJO\DENGUE_LEPTO_EDA_IRA_GRAFICO_A_ACTUAL-2.xlsx!CHK!%5bDENGUE_LEPTO_EDA_IRA_GRAFICO_A_ACTUAL-2.xlsx%5dCHK%20Gr&#225;fico%201" TargetMode="External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DENGUE_LEPTO_EDA_IRA_GRAFICO_A_ACTUAL-2.xlsx!LEPTO!F86C1:F100C4" TargetMode="External"/><Relationship Id="rId3" Type="http://schemas.openxmlformats.org/officeDocument/2006/relationships/oleObject" Target="file:///C:\BOLETIN_SALA_EPI\HOJA_TRABAJO\DENGUE_LEPTO_EDA_IRA_GRAFICO_A_ACTUAL-2.xlsx!LEPTO!%5bDENGUE_LEPTO_EDA_IRA_GRAFICO_A_ACTUAL-2.xlsx%5dLEPTO%20Gr&#225;fico%201" TargetMode="Externa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BOLETIN_SALA_EPI\HOJA_TRABAJO\DENGUE_LEPTO_EDA_IRA_GRAFICO_A_ACTUAL-2.xlsx!LEPTO!F70C1:F74C5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2.emf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DENGUE_LEPTO_EDA_IRA_GRAFICO_A_ACTUAL-2.xlsx!ira!F82C1:F88C10" TargetMode="External"/><Relationship Id="rId3" Type="http://schemas.openxmlformats.org/officeDocument/2006/relationships/oleObject" Target="file:///C:\BOLETIN_SALA_EPI\HOJA_TRABAJO\DENGUE_LEPTO_EDA_IRA_GRAFICO_A_ACTUAL-2.xlsx!ira!%5bDENGUE_LEPTO_EDA_IRA_GRAFICO_A_ACTUAL-2.xlsx%5dira%20Gr&#225;fico%201" TargetMode="Externa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C:\BOLETIN_SALA_EPI\HOJA_TRABAJO\DENGUE_LEPTO_EDA_IRA_GRAFICO_A_ACTUAL-2.xlsx!ira!F100C1:F114C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6.emf"/><Relationship Id="rId9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OLETIN_SALA_EPI\HOJA_TRABAJO\DENGUE_LEPTO_EDA_IRA_GRAFICO_A_ACTUAL-2.xlsx!H1N1!%5bDENGUE_LEPTO_EDA_IRA_GRAFICO_A_ACTUAL-2.xlsx%5dH1N1%20Gr&#225;fico%201" TargetMode="Externa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C:\BOLETIN_SALA_EPI\HOJA_TRABAJO\DENGUE_LEPTO_EDA_IRA_GRAFICO_A_ACTUAL-2.xlsx!H1N1!F92C1:F104C9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file:///C:\BOLETIN_SALA_EPI\HOJA_TRABAJO\DENGUE_LEPTO_EDA_IRA_GRAFICO_A_ACTUAL-2.xlsx!edas!F66C1:F71C10" TargetMode="External"/><Relationship Id="rId5" Type="http://schemas.openxmlformats.org/officeDocument/2006/relationships/image" Target="../media/image33.emf"/><Relationship Id="rId4" Type="http://schemas.openxmlformats.org/officeDocument/2006/relationships/oleObject" Target="file:///C:\BOLETIN_SALA_EPI\HOJA_TRABAJO\DENGUE_LEPTO_EDA_IRA_GRAFICO_A_ACTUAL-2.xlsx!edas!%5bDENGUE_LEPTO_EDA_IRA_GRAFICO_A_ACTUAL-2.xlsx%5dedas%20Gr&#225;fico%2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3DF038-A263-4F53-8BE3-75C45EC6D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5"/>
            <a:ext cx="12192000" cy="685714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9E816FB-F578-422C-9BFB-5E0ACDA4B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70" y="4093067"/>
            <a:ext cx="1901323" cy="941859"/>
          </a:xfrm>
          <a:prstGeom prst="rect">
            <a:avLst/>
          </a:prstGeom>
        </p:spPr>
      </p:pic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64359C68-BF90-479C-9E41-C9D884109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561796"/>
              </p:ext>
            </p:extLst>
          </p:nvPr>
        </p:nvGraphicFramePr>
        <p:xfrm>
          <a:off x="8734425" y="2906713"/>
          <a:ext cx="14970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Macro-Enabled Worksheet" r:id="rId5" imgW="4086237" imgH="2666943" progId="Excel.SheetMacroEnabled.12">
                  <p:link updateAutomatic="1"/>
                </p:oleObj>
              </mc:Choice>
              <mc:Fallback>
                <p:oleObj name="Macro-Enabled Worksheet" r:id="rId5" imgW="4086237" imgH="2666943" progId="Excel.SheetMacroEnabled.12">
                  <p:link updateAutomatic="1"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4359C68-BF90-479C-9E41-C9D884109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34425" y="2906713"/>
                        <a:ext cx="1497013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Imagen 29">
            <a:extLst>
              <a:ext uri="{FF2B5EF4-FFF2-40B4-BE49-F238E27FC236}">
                <a16:creationId xmlns:a16="http://schemas.microsoft.com/office/drawing/2014/main" id="{A48DE32F-1482-4204-A72F-7EA19E166A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4" t="40169" r="37241" b="35343"/>
          <a:stretch/>
        </p:blipFill>
        <p:spPr>
          <a:xfrm>
            <a:off x="10184235" y="2954150"/>
            <a:ext cx="1174459" cy="94186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EBDE6BC-5636-4F58-BD02-1D5593260F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69676" r="66031" b="5836"/>
          <a:stretch/>
        </p:blipFill>
        <p:spPr>
          <a:xfrm>
            <a:off x="10458093" y="4021791"/>
            <a:ext cx="1174459" cy="94186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EE71973C-1A86-4638-8445-AA38EB184B0F}"/>
              </a:ext>
            </a:extLst>
          </p:cNvPr>
          <p:cNvSpPr txBox="1">
            <a:spLocks/>
          </p:cNvSpPr>
          <p:nvPr/>
        </p:nvSpPr>
        <p:spPr>
          <a:xfrm>
            <a:off x="2822714" y="5944523"/>
            <a:ext cx="6037456" cy="550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000" b="1" dirty="0">
                <a:solidFill>
                  <a:schemeClr val="bg1"/>
                </a:solidFill>
              </a:rPr>
              <a:t>Del 26 enero – 01 febrero 2025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F3A53F6-C24F-49D6-BB95-E1BF745C9EFA}"/>
              </a:ext>
            </a:extLst>
          </p:cNvPr>
          <p:cNvSpPr txBox="1">
            <a:spLocks/>
          </p:cNvSpPr>
          <p:nvPr/>
        </p:nvSpPr>
        <p:spPr>
          <a:xfrm>
            <a:off x="2664903" y="6392411"/>
            <a:ext cx="5891867" cy="4226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dirty="0">
                <a:solidFill>
                  <a:schemeClr val="bg1"/>
                </a:solidFill>
              </a:rPr>
              <a:t>epitumbes@dge.gob.pe    /   www.diresatumbes.gob.pe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AC0C336-31A0-4177-8B07-EAB1CF0312FB}"/>
              </a:ext>
            </a:extLst>
          </p:cNvPr>
          <p:cNvSpPr/>
          <p:nvPr/>
        </p:nvSpPr>
        <p:spPr>
          <a:xfrm>
            <a:off x="6375697" y="2787763"/>
            <a:ext cx="16770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22225">
                  <a:solidFill>
                    <a:srgbClr val="04606C"/>
                  </a:solidFill>
                  <a:prstDash val="solid"/>
                </a:ln>
                <a:solidFill>
                  <a:srgbClr val="118E9F"/>
                </a:solidFill>
                <a:effectLst/>
              </a:rPr>
              <a:t>S.E.05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028345-8F6F-42C7-8D9A-BCA2C2D4B136}"/>
              </a:ext>
            </a:extLst>
          </p:cNvPr>
          <p:cNvSpPr txBox="1"/>
          <p:nvPr/>
        </p:nvSpPr>
        <p:spPr>
          <a:xfrm>
            <a:off x="4426226" y="5094186"/>
            <a:ext cx="7765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000" dirty="0"/>
              <a:t>La sala de situación de salud de Daños Trazadores en Temporada </a:t>
            </a:r>
            <a:r>
              <a:rPr lang="es-PE" sz="1000"/>
              <a:t>de Lluvias es </a:t>
            </a:r>
            <a:r>
              <a:rPr lang="es-PE" sz="1000" dirty="0"/>
              <a:t>un producto de la Dirección Ejecutiva de Epidemiología de la Dirección Regional de Salud Tumbes. Se autoriza su uso total o parcial siempre y cuando se citen expresamente las fuentes de información de este producto.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018AA8-7B9A-4BDF-B1C0-D6A1B006525D}"/>
              </a:ext>
            </a:extLst>
          </p:cNvPr>
          <p:cNvSpPr txBox="1"/>
          <p:nvPr/>
        </p:nvSpPr>
        <p:spPr>
          <a:xfrm>
            <a:off x="6596209" y="3655577"/>
            <a:ext cx="12784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3600" b="1" dirty="0">
                <a:solidFill>
                  <a:srgbClr val="046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00FB9B-DC56-5BB8-479B-98D3C1FE758B}"/>
              </a:ext>
            </a:extLst>
          </p:cNvPr>
          <p:cNvSpPr/>
          <p:nvPr/>
        </p:nvSpPr>
        <p:spPr>
          <a:xfrm>
            <a:off x="4631267" y="1013795"/>
            <a:ext cx="5729950" cy="1323439"/>
          </a:xfrm>
          <a:prstGeom prst="rect">
            <a:avLst/>
          </a:prstGeom>
          <a:solidFill>
            <a:srgbClr val="00D5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Sala Situacional </a:t>
            </a:r>
            <a:endParaRPr lang="es-ES" sz="4000" b="1" dirty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/>
            <a:r>
              <a:rPr lang="es-ES" sz="4000" b="1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Daños Trazadores</a:t>
            </a:r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2B13B804-95B8-9876-A56F-7BDEC6091799}"/>
              </a:ext>
            </a:extLst>
          </p:cNvPr>
          <p:cNvSpPr/>
          <p:nvPr/>
        </p:nvSpPr>
        <p:spPr>
          <a:xfrm>
            <a:off x="946486" y="1980398"/>
            <a:ext cx="1204587" cy="1083470"/>
          </a:xfrm>
          <a:prstGeom prst="hexagon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Hexágono 9">
            <a:extLst>
              <a:ext uri="{FF2B5EF4-FFF2-40B4-BE49-F238E27FC236}">
                <a16:creationId xmlns:a16="http://schemas.microsoft.com/office/drawing/2014/main" id="{A925935A-FE95-BAB3-7E20-3780A781C035}"/>
              </a:ext>
            </a:extLst>
          </p:cNvPr>
          <p:cNvSpPr/>
          <p:nvPr/>
        </p:nvSpPr>
        <p:spPr>
          <a:xfrm>
            <a:off x="1861877" y="1383077"/>
            <a:ext cx="1186097" cy="1083470"/>
          </a:xfrm>
          <a:prstGeom prst="hexagon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22AA4E82-CE1F-3DB7-E88A-DFDD3AC3DBCA}"/>
              </a:ext>
            </a:extLst>
          </p:cNvPr>
          <p:cNvSpPr/>
          <p:nvPr/>
        </p:nvSpPr>
        <p:spPr>
          <a:xfrm>
            <a:off x="946486" y="896928"/>
            <a:ext cx="1186097" cy="1083470"/>
          </a:xfrm>
          <a:prstGeom prst="hexagon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1BFB4DFB-C920-2CED-51C4-1CB25784D66F}"/>
              </a:ext>
            </a:extLst>
          </p:cNvPr>
          <p:cNvSpPr/>
          <p:nvPr/>
        </p:nvSpPr>
        <p:spPr>
          <a:xfrm>
            <a:off x="31094" y="1438663"/>
            <a:ext cx="1186097" cy="1083470"/>
          </a:xfrm>
          <a:prstGeom prst="hexagon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959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459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(05)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0"/>
            <a:ext cx="4219662" cy="3779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4AA1B4-D038-ECBC-2B82-ABBA0D129C8B}"/>
              </a:ext>
            </a:extLst>
          </p:cNvPr>
          <p:cNvSpPr txBox="1"/>
          <p:nvPr/>
        </p:nvSpPr>
        <p:spPr>
          <a:xfrm>
            <a:off x="86260" y="6612932"/>
            <a:ext cx="5782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SE05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C36C5C-9FCE-6723-E2CA-DDFECD92D0D4}"/>
              </a:ext>
            </a:extLst>
          </p:cNvPr>
          <p:cNvSpPr txBox="1"/>
          <p:nvPr/>
        </p:nvSpPr>
        <p:spPr>
          <a:xfrm>
            <a:off x="1956470" y="1215011"/>
            <a:ext cx="7756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ysClr val="windowText" lastClr="000000"/>
                </a:solidFill>
              </a:rPr>
              <a:t>CANAL ENDÉMICO DE LOS CASOS DE FIEBRE POR VIRUS DENGUE – REGION TUMBES – SE 01-05/2025</a:t>
            </a:r>
            <a:endParaRPr lang="es-PE" sz="14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E5B11442-B3B1-472B-B4BA-C4395D2904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37016"/>
              </p:ext>
            </p:extLst>
          </p:nvPr>
        </p:nvGraphicFramePr>
        <p:xfrm>
          <a:off x="2590271" y="1547171"/>
          <a:ext cx="61817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Worksheet" r:id="rId4" imgW="6181833" imgH="4191034" progId="Excel.Sheet.12">
                  <p:link updateAutomatic="1"/>
                </p:oleObj>
              </mc:Choice>
              <mc:Fallback>
                <p:oleObj name="Worksheet" r:id="rId4" imgW="6181833" imgH="41910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0271" y="1547171"/>
                        <a:ext cx="618172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D8CC1AB-88D6-49A0-A1FC-E035484C1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152639"/>
              </p:ext>
            </p:extLst>
          </p:nvPr>
        </p:nvGraphicFramePr>
        <p:xfrm>
          <a:off x="4721225" y="5638800"/>
          <a:ext cx="444658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Macro-Enabled Worksheet" r:id="rId6" imgW="7829588" imgH="1714500" progId="Excel.SheetMacroEnabled.12">
                  <p:link updateAutomatic="1"/>
                </p:oleObj>
              </mc:Choice>
              <mc:Fallback>
                <p:oleObj name="Macro-Enabled Worksheet" r:id="rId6" imgW="7829588" imgH="171450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1225" y="5638800"/>
                        <a:ext cx="4446588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23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459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(01-05)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0"/>
            <a:ext cx="4219662" cy="3779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4AA1B4-D038-ECBC-2B82-ABBA0D129C8B}"/>
              </a:ext>
            </a:extLst>
          </p:cNvPr>
          <p:cNvSpPr txBox="1"/>
          <p:nvPr/>
        </p:nvSpPr>
        <p:spPr>
          <a:xfrm>
            <a:off x="-50334" y="6646014"/>
            <a:ext cx="5711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SE05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3C1D246-425D-8F35-B45D-3D29E8F5B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002750"/>
              </p:ext>
            </p:extLst>
          </p:nvPr>
        </p:nvGraphicFramePr>
        <p:xfrm>
          <a:off x="100013" y="1304925"/>
          <a:ext cx="719455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Worksheet" r:id="rId4" imgW="13725480" imgH="5581616" progId="Excel.Sheet.12">
                  <p:link updateAutomatic="1"/>
                </p:oleObj>
              </mc:Choice>
              <mc:Fallback>
                <p:oleObj name="Worksheet" r:id="rId4" imgW="13725480" imgH="558161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013" y="1304925"/>
                        <a:ext cx="7194550" cy="292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CE34BC5-553C-B31F-BAC9-60742609A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972043"/>
              </p:ext>
            </p:extLst>
          </p:nvPr>
        </p:nvGraphicFramePr>
        <p:xfrm>
          <a:off x="641350" y="4095750"/>
          <a:ext cx="4981575" cy="26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Worksheet" r:id="rId6" imgW="6391320" imgH="3429000" progId="Excel.Sheet.12">
                  <p:link updateAutomatic="1"/>
                </p:oleObj>
              </mc:Choice>
              <mc:Fallback>
                <p:oleObj name="Worksheet" r:id="rId6" imgW="6391320" imgH="3429000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77AFFB1-8C88-2ADE-A9CD-97D18CBEAE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350" y="4095750"/>
                        <a:ext cx="4981575" cy="267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B007B00D-83B4-77D8-5C55-4E61F8605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632550"/>
              </p:ext>
            </p:extLst>
          </p:nvPr>
        </p:nvGraphicFramePr>
        <p:xfrm>
          <a:off x="7988300" y="4424363"/>
          <a:ext cx="3886200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Worksheet" r:id="rId8" imgW="5486400" imgH="3438491" progId="Excel.Sheet.12">
                  <p:link updateAutomatic="1"/>
                </p:oleObj>
              </mc:Choice>
              <mc:Fallback>
                <p:oleObj name="Worksheet" r:id="rId8" imgW="5486400" imgH="343849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88300" y="4424363"/>
                        <a:ext cx="3886200" cy="243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2C2C608D-BD02-C262-2612-2F92B65F1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59073"/>
              </p:ext>
            </p:extLst>
          </p:nvPr>
        </p:nvGraphicFramePr>
        <p:xfrm>
          <a:off x="8020050" y="2825750"/>
          <a:ext cx="3951288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Macro-Enabled Worksheet" r:id="rId10" imgW="5000759" imgH="1876459" progId="Excel.SheetMacroEnabled.12">
                  <p:link updateAutomatic="1"/>
                </p:oleObj>
              </mc:Choice>
              <mc:Fallback>
                <p:oleObj name="Macro-Enabled Worksheet" r:id="rId10" imgW="5000759" imgH="1876459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20050" y="2825750"/>
                        <a:ext cx="3951288" cy="148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03698FD-C7D6-4143-B7E2-353685D6A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932577"/>
              </p:ext>
            </p:extLst>
          </p:nvPr>
        </p:nvGraphicFramePr>
        <p:xfrm>
          <a:off x="8114771" y="1304925"/>
          <a:ext cx="3633258" cy="127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Macro-Enabled Worksheet" r:id="rId12" imgW="5086388" imgH="1790734" progId="Excel.SheetMacroEnabled.12">
                  <p:link updateAutomatic="1"/>
                </p:oleObj>
              </mc:Choice>
              <mc:Fallback>
                <p:oleObj name="Macro-Enabled Worksheet" r:id="rId12" imgW="5086388" imgH="179073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14771" y="1304925"/>
                        <a:ext cx="3633258" cy="127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97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459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(01-05)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0"/>
            <a:ext cx="4219662" cy="3779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4AA1B4-D038-ECBC-2B82-ABBA0D129C8B}"/>
              </a:ext>
            </a:extLst>
          </p:cNvPr>
          <p:cNvSpPr txBox="1"/>
          <p:nvPr/>
        </p:nvSpPr>
        <p:spPr>
          <a:xfrm>
            <a:off x="0" y="6595680"/>
            <a:ext cx="5782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SE05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6AB7F0C-6605-4246-0027-8695BC8EF5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429977"/>
              </p:ext>
            </p:extLst>
          </p:nvPr>
        </p:nvGraphicFramePr>
        <p:xfrm>
          <a:off x="1628775" y="1190628"/>
          <a:ext cx="8995860" cy="511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Worksheet" r:id="rId4" imgW="8991702" imgH="5115027" progId="Excel.Sheet.12">
                  <p:link updateAutomatic="1"/>
                </p:oleObj>
              </mc:Choice>
              <mc:Fallback>
                <p:oleObj name="Worksheet" r:id="rId4" imgW="8991702" imgH="51150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775" y="1190628"/>
                        <a:ext cx="8995860" cy="5117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7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459"/>
            <a:ext cx="12192000" cy="786941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400" b="1" dirty="0">
                <a:solidFill>
                  <a:schemeClr val="bg1"/>
                </a:solidFill>
              </a:rPr>
              <a:t>FIEBRE CHIKUNGUNYA - 2025</a:t>
            </a:r>
            <a:br>
              <a:rPr lang="es-PE" sz="2400" b="1" dirty="0">
                <a:solidFill>
                  <a:schemeClr val="bg1"/>
                </a:solidFill>
              </a:rPr>
            </a:br>
            <a:r>
              <a:rPr lang="es-PE" sz="2000" b="1" dirty="0">
                <a:solidFill>
                  <a:schemeClr val="bg1"/>
                </a:solidFill>
              </a:rPr>
              <a:t>REGION TUMBES –  SE (01-05)</a:t>
            </a:r>
          </a:p>
          <a:p>
            <a:pPr algn="ctr"/>
            <a:endParaRPr lang="es-PE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0"/>
            <a:ext cx="4219662" cy="3779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4AA1B4-D038-ECBC-2B82-ABBA0D129C8B}"/>
              </a:ext>
            </a:extLst>
          </p:cNvPr>
          <p:cNvSpPr txBox="1"/>
          <p:nvPr/>
        </p:nvSpPr>
        <p:spPr>
          <a:xfrm>
            <a:off x="-50334" y="6646014"/>
            <a:ext cx="5782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SE05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6105D22D-CCED-1F7D-9808-4F1160133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11675"/>
              </p:ext>
            </p:extLst>
          </p:nvPr>
        </p:nvGraphicFramePr>
        <p:xfrm>
          <a:off x="1303338" y="862013"/>
          <a:ext cx="8112125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Worksheet" r:id="rId4" imgW="13192131" imgH="5581616" progId="Excel.Sheet.12">
                  <p:link updateAutomatic="1"/>
                </p:oleObj>
              </mc:Choice>
              <mc:Fallback>
                <p:oleObj name="Worksheet" r:id="rId4" imgW="13192131" imgH="558161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3338" y="862013"/>
                        <a:ext cx="8112125" cy="343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FE10C90-A45F-02BF-587C-F9EB8A32F9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957246"/>
              </p:ext>
            </p:extLst>
          </p:nvPr>
        </p:nvGraphicFramePr>
        <p:xfrm>
          <a:off x="796925" y="4810125"/>
          <a:ext cx="47053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Worksheet" r:id="rId6" imgW="4705337" imgH="1409564" progId="Excel.Sheet.12">
                  <p:link updateAutomatic="1"/>
                </p:oleObj>
              </mc:Choice>
              <mc:Fallback>
                <p:oleObj name="Worksheet" r:id="rId6" imgW="4705337" imgH="140956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6925" y="4810125"/>
                        <a:ext cx="470535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1637F25-750B-255F-94D6-70E4D9467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170794"/>
              </p:ext>
            </p:extLst>
          </p:nvPr>
        </p:nvGraphicFramePr>
        <p:xfrm>
          <a:off x="7954963" y="4248150"/>
          <a:ext cx="3859212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Worksheet" r:id="rId8" imgW="5553069" imgH="3438491" progId="Excel.Sheet.12">
                  <p:link updateAutomatic="1"/>
                </p:oleObj>
              </mc:Choice>
              <mc:Fallback>
                <p:oleObj name="Worksheet" r:id="rId8" imgW="5553069" imgH="343849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4963" y="4248150"/>
                        <a:ext cx="3859212" cy="239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EE2F68C-BFAC-42E0-883B-740B3370440C}"/>
              </a:ext>
            </a:extLst>
          </p:cNvPr>
          <p:cNvSpPr txBox="1"/>
          <p:nvPr/>
        </p:nvSpPr>
        <p:spPr>
          <a:xfrm>
            <a:off x="9033933" y="3955003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2024 (SE01-52)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B3DE62-F016-4F4F-BEF9-21E9A3E8C502}"/>
              </a:ext>
            </a:extLst>
          </p:cNvPr>
          <p:cNvSpPr txBox="1"/>
          <p:nvPr/>
        </p:nvSpPr>
        <p:spPr>
          <a:xfrm>
            <a:off x="9558069" y="1100667"/>
            <a:ext cx="263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A la SE05_2025, no se han notificado casos de </a:t>
            </a:r>
            <a:r>
              <a:rPr lang="es-PE" b="1" dirty="0" err="1"/>
              <a:t>Chikungunya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6792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4E0525B-B19F-CB23-C0A7-1516324471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05669"/>
              </p:ext>
            </p:extLst>
          </p:nvPr>
        </p:nvGraphicFramePr>
        <p:xfrm>
          <a:off x="-1" y="1660042"/>
          <a:ext cx="7867667" cy="334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Worksheet" r:id="rId3" imgW="16916400" imgH="7191409" progId="Excel.Sheet.12">
                  <p:link updateAutomatic="1"/>
                </p:oleObj>
              </mc:Choice>
              <mc:Fallback>
                <p:oleObj name="Worksheet" r:id="rId3" imgW="16916400" imgH="71914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1660042"/>
                        <a:ext cx="7867667" cy="3343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LEPTOSPIROSIS - 2025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(01-05)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0"/>
            <a:ext cx="3615655" cy="3238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E5EC2C-6A3B-3F0D-D145-66C2B12CB6F9}"/>
              </a:ext>
            </a:extLst>
          </p:cNvPr>
          <p:cNvSpPr txBox="1"/>
          <p:nvPr/>
        </p:nvSpPr>
        <p:spPr>
          <a:xfrm>
            <a:off x="0" y="6595680"/>
            <a:ext cx="5711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SE05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1E8E3D9-08C9-BB16-3181-169E74711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516249"/>
              </p:ext>
            </p:extLst>
          </p:nvPr>
        </p:nvGraphicFramePr>
        <p:xfrm>
          <a:off x="7776635" y="1569225"/>
          <a:ext cx="43370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Worksheet" r:id="rId6" imgW="4562520" imgH="961957" progId="Excel.Sheet.12">
                  <p:link updateAutomatic="1"/>
                </p:oleObj>
              </mc:Choice>
              <mc:Fallback>
                <p:oleObj name="Worksheet" r:id="rId6" imgW="4562520" imgH="96195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76635" y="1569225"/>
                        <a:ext cx="43370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F8CFA17-1221-4284-A7AB-E76C73482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995529"/>
              </p:ext>
            </p:extLst>
          </p:nvPr>
        </p:nvGraphicFramePr>
        <p:xfrm>
          <a:off x="8214783" y="3151716"/>
          <a:ext cx="377190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Worksheet" r:id="rId8" imgW="3771976" imgH="3057627" progId="Excel.Sheet.12">
                  <p:link updateAutomatic="1"/>
                </p:oleObj>
              </mc:Choice>
              <mc:Fallback>
                <p:oleObj name="Worksheet" r:id="rId8" imgW="3771976" imgH="30576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14783" y="3151716"/>
                        <a:ext cx="3771900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34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9BEE527-D839-314F-E6B7-3F198E0A7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406236"/>
              </p:ext>
            </p:extLst>
          </p:nvPr>
        </p:nvGraphicFramePr>
        <p:xfrm>
          <a:off x="-38100" y="1238250"/>
          <a:ext cx="8274050" cy="404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Worksheet" r:id="rId3" imgW="16611498" imgH="8115402" progId="Excel.Sheet.12">
                  <p:link updateAutomatic="1"/>
                </p:oleObj>
              </mc:Choice>
              <mc:Fallback>
                <p:oleObj name="Worksheet" r:id="rId3" imgW="16611498" imgH="81154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8100" y="1238250"/>
                        <a:ext cx="8274050" cy="404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IRAS - 2025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(01-05)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0"/>
            <a:ext cx="4093828" cy="3666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2881381-6E7F-3DBD-11DC-A4C63CE14C64}"/>
              </a:ext>
            </a:extLst>
          </p:cNvPr>
          <p:cNvSpPr txBox="1"/>
          <p:nvPr/>
        </p:nvSpPr>
        <p:spPr>
          <a:xfrm>
            <a:off x="0" y="6595680"/>
            <a:ext cx="5782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SE05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9A65E7-5A0E-C881-8018-DC4FFD77CFA0}"/>
              </a:ext>
            </a:extLst>
          </p:cNvPr>
          <p:cNvSpPr txBox="1"/>
          <p:nvPr/>
        </p:nvSpPr>
        <p:spPr>
          <a:xfrm>
            <a:off x="9885872" y="1237370"/>
            <a:ext cx="81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IRAS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201B797C-57EE-AEDC-496D-800FEDEF8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140143"/>
              </p:ext>
            </p:extLst>
          </p:nvPr>
        </p:nvGraphicFramePr>
        <p:xfrm>
          <a:off x="8936038" y="1633538"/>
          <a:ext cx="3043237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Worksheet" r:id="rId6" imgW="3162173" imgH="3590959" progId="Excel.Sheet.12">
                  <p:link updateAutomatic="1"/>
                </p:oleObj>
              </mc:Choice>
              <mc:Fallback>
                <p:oleObj name="Worksheet" r:id="rId6" imgW="3162173" imgH="359095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36038" y="1633538"/>
                        <a:ext cx="3043237" cy="345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4E68FD3-A86F-4577-A649-A00FD8A37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800771"/>
              </p:ext>
            </p:extLst>
          </p:nvPr>
        </p:nvGraphicFramePr>
        <p:xfrm>
          <a:off x="3240088" y="5364163"/>
          <a:ext cx="6310312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Worksheet" r:id="rId8" imgW="7039045" imgH="1343127" progId="Excel.Sheet.12">
                  <p:link updateAutomatic="1"/>
                </p:oleObj>
              </mc:Choice>
              <mc:Fallback>
                <p:oleObj name="Worksheet" r:id="rId8" imgW="7039045" imgH="13431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0088" y="5364163"/>
                        <a:ext cx="6310312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97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63FE78E-6B87-03A2-BBF9-9B56DD8EF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650465"/>
              </p:ext>
            </p:extLst>
          </p:nvPr>
        </p:nvGraphicFramePr>
        <p:xfrm>
          <a:off x="1" y="1404938"/>
          <a:ext cx="8057503" cy="463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Worksheet" r:id="rId3" imgW="9429635" imgH="5419657" progId="Excel.Sheet.12">
                  <p:link updateAutomatic="1"/>
                </p:oleObj>
              </mc:Choice>
              <mc:Fallback>
                <p:oleObj name="Worksheet" r:id="rId3" imgW="9429635" imgH="541965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404938"/>
                        <a:ext cx="8057503" cy="463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INFLUENZA A H1N1 - 2025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(01-05)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"/>
            <a:ext cx="3447875" cy="3088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2881381-6E7F-3DBD-11DC-A4C63CE14C64}"/>
              </a:ext>
            </a:extLst>
          </p:cNvPr>
          <p:cNvSpPr txBox="1"/>
          <p:nvPr/>
        </p:nvSpPr>
        <p:spPr>
          <a:xfrm>
            <a:off x="0" y="6595680"/>
            <a:ext cx="5782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SE05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4DF96EC-7B30-340D-D7CA-6A73B8D79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863316"/>
              </p:ext>
            </p:extLst>
          </p:nvPr>
        </p:nvGraphicFramePr>
        <p:xfrm>
          <a:off x="7612063" y="1800225"/>
          <a:ext cx="4351337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Worksheet" r:id="rId6" imgW="7039045" imgH="2486025" progId="Excel.Sheet.12">
                  <p:link updateAutomatic="1"/>
                </p:oleObj>
              </mc:Choice>
              <mc:Fallback>
                <p:oleObj name="Worksheet" r:id="rId6" imgW="7039045" imgH="2486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12063" y="1800225"/>
                        <a:ext cx="4351337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14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-24944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EDAS - 2025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(01-05)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3296873" cy="2953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5EE8ADE-1464-A8AE-ABF3-67E1053CED54}"/>
              </a:ext>
            </a:extLst>
          </p:cNvPr>
          <p:cNvSpPr txBox="1"/>
          <p:nvPr/>
        </p:nvSpPr>
        <p:spPr>
          <a:xfrm>
            <a:off x="6579620" y="6611779"/>
            <a:ext cx="5782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Dirección Ejecutiva de Epidemiología – Tumbes/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Notiweb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-CDC/MINSA (*) Hasta la SE05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9A8F7AE-287B-3DBA-7A2F-CEF062C16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616429"/>
              </p:ext>
            </p:extLst>
          </p:nvPr>
        </p:nvGraphicFramePr>
        <p:xfrm>
          <a:off x="862013" y="2227263"/>
          <a:ext cx="9391650" cy="464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Worksheet" r:id="rId4" imgW="12763373" imgH="6315177" progId="Excel.Sheet.12">
                  <p:link updateAutomatic="1"/>
                </p:oleObj>
              </mc:Choice>
              <mc:Fallback>
                <p:oleObj name="Worksheet" r:id="rId4" imgW="12763373" imgH="63151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2013" y="2227263"/>
                        <a:ext cx="9391650" cy="464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46C4B34-736D-433D-8CB9-278699125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803006"/>
              </p:ext>
            </p:extLst>
          </p:nvPr>
        </p:nvGraphicFramePr>
        <p:xfrm>
          <a:off x="4033838" y="1250950"/>
          <a:ext cx="5507037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Worksheet" r:id="rId6" imgW="6048496" imgH="1152389" progId="Excel.Sheet.12">
                  <p:link updateAutomatic="1"/>
                </p:oleObj>
              </mc:Choice>
              <mc:Fallback>
                <p:oleObj name="Worksheet" r:id="rId6" imgW="6048496" imgH="115238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3838" y="1250950"/>
                        <a:ext cx="5507037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710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45392</TotalTime>
  <Words>335</Words>
  <Application>Microsoft Office PowerPoint</Application>
  <PresentationFormat>Panorámica</PresentationFormat>
  <Paragraphs>27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22</vt:i4>
      </vt:variant>
      <vt:variant>
        <vt:lpstr>Títulos de diapositiva</vt:lpstr>
      </vt:variant>
      <vt:variant>
        <vt:i4>9</vt:i4>
      </vt:variant>
    </vt:vector>
  </HeadingPairs>
  <TitlesOfParts>
    <vt:vector size="36" baseType="lpstr">
      <vt:lpstr>Adobe Gothic Std B</vt:lpstr>
      <vt:lpstr>Arial</vt:lpstr>
      <vt:lpstr>Calibri</vt:lpstr>
      <vt:lpstr>Calibri Light</vt:lpstr>
      <vt:lpstr>Tema de Office</vt:lpstr>
      <vt:lpstr>file:///C:\BOLETINES_2020\HOJA%20DE%20TRABAJO\2020\HOJA_MALARIA.xlsm!MALARIA_G_ETAREO_DISTRITOS!%5bHOJA_MALARIA.xlsm%5dMALARIA_G_ETAREO_DISTRITOS%20Gráfico%201</vt:lpstr>
      <vt:lpstr>C:\BOLETIN_SALA_EPI\HOJA_TRABAJO\CANALES ENDÉMICOS_LIMA_NOTI.xlsx!CANAL_ENDEMICO_REG_TUMBES 2025![CANALES ENDÉMICOS_LIMA_NOTI.xlsx]CANAL_ENDEMICO_REG_TUMBES 2025 2 Gráfico</vt:lpstr>
      <vt:lpstr>C:\BOLETIN_SALA_EPI\HOJA_TRABAJO\HOJA_DENGUE.xlsm!DIAGNO!F13C32:F19C42</vt:lpstr>
      <vt:lpstr>C:\BOLETIN_SALA_EPI\HOJA_TRABAJO\DENGUE_LEPTO_EDA_IRA_GRAFICO_A_ACTUAL-2.xlsx!dengue![DENGUE_LEPTO_EDA_IRA_GRAFICO_A_ACTUAL-2.xlsx]dengue Gráfico 1</vt:lpstr>
      <vt:lpstr>C:\BOLETIN_SALA_EPI\HOSPITALIZADOS_DENGUE\Hospitalizados.xlsx!TD![Hospitalizados.xlsx]TD Gráfico 1</vt:lpstr>
      <vt:lpstr>C:\BOLETIN_SALA_EPI\HOJA_TRABAJO\DENGUE_LEPTO_EDA_IRA_GRAFICO_A_ACTUAL-2.xlsx!dengue!F117C1:F131C5</vt:lpstr>
      <vt:lpstr>C:\BOLETIN_SALA_EPI\HOJA_TRABAJO\HOJA_DENGUE.xlsm!DIAGNO!F17C13:F23C16</vt:lpstr>
      <vt:lpstr>C:\BOLETIN_SALA_EPI\HOJA_TRABAJO\HOJA_DENGUE.xlsm!DIAGNO!F18C7:F24C10</vt:lpstr>
      <vt:lpstr>C:\BOLETIN_SALA_EPI\HOJA_TRABAJO\DENGUE_LEPTO_EDA_IRA_GRAFICO_A_ACTUAL-2.xlsx!dengue![DENGUE_LEPTO_EDA_IRA_GRAFICO_A_ACTUAL-2.xlsx]dengue Gráfico 2</vt:lpstr>
      <vt:lpstr>C:\BOLETIN_SALA_EPI\HOJA_TRABAJO\DENGUE_LEPTO_EDA_IRA_GRAFICO_A_ACTUAL-2.xlsx!CHK![DENGUE_LEPTO_EDA_IRA_GRAFICO_A_ACTUAL-2.xlsx]CHK Gráfico 1</vt:lpstr>
      <vt:lpstr>C:\BOLETIN_SALA_EPI\HOJA_TRABAJO\DENGUE_LEPTO_EDA_IRA_GRAFICO_A_ACTUAL-2.xlsx!CHK!F76C1:F81C4</vt:lpstr>
      <vt:lpstr>C:\BOLETIN_SALA_EPI\HOJA_TRABAJO\DENGUE_LEPTO_EDA_IRA_GRAFICO_A_ACTUAL-2.xlsx!CHK!F117C1:F131C5</vt:lpstr>
      <vt:lpstr>C:\BOLETIN_SALA_EPI\HOJA_TRABAJO\DENGUE_LEPTO_EDA_IRA_GRAFICO_A_ACTUAL-2.xlsx!LEPTO![DENGUE_LEPTO_EDA_IRA_GRAFICO_A_ACTUAL-2.xlsx]LEPTO Gráfico 1</vt:lpstr>
      <vt:lpstr>C:\BOLETIN_SALA_EPI\HOJA_TRABAJO\DENGUE_LEPTO_EDA_IRA_GRAFICO_A_ACTUAL-2.xlsx!LEPTO!F70C1:F74C5</vt:lpstr>
      <vt:lpstr>C:\BOLETIN_SALA_EPI\HOJA_TRABAJO\DENGUE_LEPTO_EDA_IRA_GRAFICO_A_ACTUAL-2.xlsx!LEPTO!F86C1:F100C4</vt:lpstr>
      <vt:lpstr>C:\BOLETIN_SALA_EPI\HOJA_TRABAJO\DENGUE_LEPTO_EDA_IRA_GRAFICO_A_ACTUAL-2.xlsx!ira![DENGUE_LEPTO_EDA_IRA_GRAFICO_A_ACTUAL-2.xlsx]ira Gráfico 1</vt:lpstr>
      <vt:lpstr>C:\BOLETIN_SALA_EPI\HOJA_TRABAJO\DENGUE_LEPTO_EDA_IRA_GRAFICO_A_ACTUAL-2.xlsx!ira!F100C1:F114C3</vt:lpstr>
      <vt:lpstr>C:\BOLETIN_SALA_EPI\HOJA_TRABAJO\DENGUE_LEPTO_EDA_IRA_GRAFICO_A_ACTUAL-2.xlsx!ira!F82C1:F88C10</vt:lpstr>
      <vt:lpstr>C:\BOLETIN_SALA_EPI\HOJA_TRABAJO\DENGUE_LEPTO_EDA_IRA_GRAFICO_A_ACTUAL-2.xlsx!H1N1![DENGUE_LEPTO_EDA_IRA_GRAFICO_A_ACTUAL-2.xlsx]H1N1 Gráfico 1</vt:lpstr>
      <vt:lpstr>C:\BOLETIN_SALA_EPI\HOJA_TRABAJO\DENGUE_LEPTO_EDA_IRA_GRAFICO_A_ACTUAL-2.xlsx!H1N1!F92C1:F104C9</vt:lpstr>
      <vt:lpstr>C:\BOLETIN_SALA_EPI\HOJA_TRABAJO\DENGUE_LEPTO_EDA_IRA_GRAFICO_A_ACTUAL-2.xlsx!edas![DENGUE_LEPTO_EDA_IRA_GRAFICO_A_ACTUAL-2.xlsx]edas Gráfico 1</vt:lpstr>
      <vt:lpstr>C:\BOLETIN_SALA_EPI\HOJA_TRABAJO\DENGUE_LEPTO_EDA_IRA_GRAFICO_A_ACTUAL-2.xlsx!edas!F66C1:F71C10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Edith Solis Castro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SITUACION DE SALUD DE TUMBES</dc:title>
  <dc:creator>Edward Hernández</dc:creator>
  <cp:lastModifiedBy>ADMIN</cp:lastModifiedBy>
  <cp:revision>2464</cp:revision>
  <cp:lastPrinted>2019-12-20T14:15:45Z</cp:lastPrinted>
  <dcterms:created xsi:type="dcterms:W3CDTF">2017-09-26T13:16:33Z</dcterms:created>
  <dcterms:modified xsi:type="dcterms:W3CDTF">2025-02-04T17:39:43Z</dcterms:modified>
</cp:coreProperties>
</file>