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60" r:id="rId2"/>
    <p:sldId id="361" r:id="rId3"/>
    <p:sldId id="376" r:id="rId4"/>
    <p:sldId id="377" r:id="rId5"/>
    <p:sldId id="378" r:id="rId6"/>
    <p:sldId id="337" r:id="rId7"/>
    <p:sldId id="331" r:id="rId8"/>
    <p:sldId id="332" r:id="rId9"/>
    <p:sldId id="333" r:id="rId10"/>
    <p:sldId id="342" r:id="rId11"/>
    <p:sldId id="299" r:id="rId12"/>
    <p:sldId id="379" r:id="rId13"/>
    <p:sldId id="381" r:id="rId14"/>
    <p:sldId id="380" r:id="rId15"/>
    <p:sldId id="291" r:id="rId16"/>
    <p:sldId id="290" r:id="rId17"/>
    <p:sldId id="316" r:id="rId18"/>
    <p:sldId id="334" r:id="rId19"/>
    <p:sldId id="353" r:id="rId20"/>
    <p:sldId id="371" r:id="rId21"/>
    <p:sldId id="372" r:id="rId22"/>
    <p:sldId id="354" r:id="rId23"/>
    <p:sldId id="355" r:id="rId24"/>
    <p:sldId id="374" r:id="rId25"/>
    <p:sldId id="275" r:id="rId26"/>
    <p:sldId id="300" r:id="rId27"/>
    <p:sldId id="351" r:id="rId28"/>
    <p:sldId id="347" r:id="rId29"/>
    <p:sldId id="348" r:id="rId30"/>
    <p:sldId id="343" r:id="rId31"/>
    <p:sldId id="279" r:id="rId32"/>
    <p:sldId id="293" r:id="rId33"/>
    <p:sldId id="375" r:id="rId34"/>
    <p:sldId id="338" r:id="rId35"/>
    <p:sldId id="344" r:id="rId36"/>
    <p:sldId id="273" r:id="rId37"/>
    <p:sldId id="280" r:id="rId38"/>
    <p:sldId id="274" r:id="rId39"/>
    <p:sldId id="345" r:id="rId40"/>
    <p:sldId id="315" r:id="rId41"/>
    <p:sldId id="346" r:id="rId42"/>
    <p:sldId id="301" r:id="rId43"/>
    <p:sldId id="358" r:id="rId44"/>
    <p:sldId id="357" r:id="rId45"/>
    <p:sldId id="350" r:id="rId46"/>
    <p:sldId id="349" r:id="rId47"/>
    <p:sldId id="362" r:id="rId48"/>
    <p:sldId id="363" r:id="rId49"/>
    <p:sldId id="365" r:id="rId50"/>
    <p:sldId id="364" r:id="rId51"/>
    <p:sldId id="367" r:id="rId52"/>
    <p:sldId id="368" r:id="rId53"/>
    <p:sldId id="369" r:id="rId54"/>
    <p:sldId id="370" r:id="rId55"/>
    <p:sldId id="256" r:id="rId56"/>
    <p:sldId id="257" r:id="rId57"/>
  </p:sldIdLst>
  <p:sldSz cx="12192000" cy="6858000"/>
  <p:notesSz cx="6797675" cy="9928225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7879FD22-2DEF-4626-99BB-30873F94D13B}">
          <p14:sldIdLst>
            <p14:sldId id="260"/>
            <p14:sldId id="361"/>
            <p14:sldId id="376"/>
            <p14:sldId id="377"/>
            <p14:sldId id="378"/>
            <p14:sldId id="337"/>
            <p14:sldId id="331"/>
            <p14:sldId id="332"/>
            <p14:sldId id="333"/>
            <p14:sldId id="342"/>
            <p14:sldId id="299"/>
            <p14:sldId id="379"/>
            <p14:sldId id="381"/>
            <p14:sldId id="380"/>
            <p14:sldId id="291"/>
            <p14:sldId id="290"/>
            <p14:sldId id="316"/>
            <p14:sldId id="334"/>
            <p14:sldId id="353"/>
            <p14:sldId id="371"/>
            <p14:sldId id="372"/>
            <p14:sldId id="354"/>
            <p14:sldId id="355"/>
            <p14:sldId id="374"/>
            <p14:sldId id="275"/>
            <p14:sldId id="300"/>
            <p14:sldId id="351"/>
            <p14:sldId id="347"/>
            <p14:sldId id="348"/>
            <p14:sldId id="343"/>
            <p14:sldId id="279"/>
            <p14:sldId id="293"/>
            <p14:sldId id="375"/>
            <p14:sldId id="338"/>
            <p14:sldId id="344"/>
            <p14:sldId id="273"/>
            <p14:sldId id="280"/>
            <p14:sldId id="274"/>
            <p14:sldId id="345"/>
            <p14:sldId id="315"/>
            <p14:sldId id="346"/>
            <p14:sldId id="301"/>
            <p14:sldId id="358"/>
            <p14:sldId id="357"/>
            <p14:sldId id="350"/>
            <p14:sldId id="349"/>
            <p14:sldId id="362"/>
            <p14:sldId id="363"/>
            <p14:sldId id="365"/>
            <p14:sldId id="364"/>
            <p14:sldId id="367"/>
            <p14:sldId id="368"/>
            <p14:sldId id="369"/>
            <p14:sldId id="370"/>
            <p14:sldId id="256"/>
            <p14:sldId id="257"/>
          </p14:sldIdLst>
        </p14:section>
        <p14:section name="Sección sin título" id="{0B544EFA-789E-4520-936C-512B8DA4777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rnando Antonio Quintana Ynfante" initials="FAQY" lastIdx="1" clrIdx="0"/>
  <p:cmAuthor id="2" name="Usuario" initials="U" lastIdx="1" clrIdx="1">
    <p:extLst>
      <p:ext uri="{19B8F6BF-5375-455C-9EA6-DF929625EA0E}">
        <p15:presenceInfo xmlns:p15="http://schemas.microsoft.com/office/powerpoint/2012/main" userId="Usuar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4606C"/>
    <a:srgbClr val="118E9F"/>
    <a:srgbClr val="059BAB"/>
    <a:srgbClr val="00CDC8"/>
    <a:srgbClr val="00D5D0"/>
    <a:srgbClr val="FF9999"/>
    <a:srgbClr val="FF66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91" autoAdjust="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293" cy="497040"/>
          </a:xfrm>
          <a:prstGeom prst="rect">
            <a:avLst/>
          </a:prstGeom>
        </p:spPr>
        <p:txBody>
          <a:bodyPr vert="horz" lIns="90450" tIns="45225" rIns="90450" bIns="45225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816" y="0"/>
            <a:ext cx="2945293" cy="497040"/>
          </a:xfrm>
          <a:prstGeom prst="rect">
            <a:avLst/>
          </a:prstGeom>
        </p:spPr>
        <p:txBody>
          <a:bodyPr vert="horz" lIns="90450" tIns="45225" rIns="90450" bIns="45225" rtlCol="0"/>
          <a:lstStyle>
            <a:lvl1pPr algn="r">
              <a:defRPr sz="1200"/>
            </a:lvl1pPr>
          </a:lstStyle>
          <a:p>
            <a:fld id="{20C9C34E-B3AD-4966-8AFB-E25360A40499}" type="datetimeFigureOut">
              <a:rPr lang="es-PE" smtClean="0"/>
              <a:t>29/04/2024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0" tIns="45225" rIns="90450" bIns="45225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925" y="4778510"/>
            <a:ext cx="5437827" cy="3908689"/>
          </a:xfrm>
          <a:prstGeom prst="rect">
            <a:avLst/>
          </a:prstGeom>
        </p:spPr>
        <p:txBody>
          <a:bodyPr vert="horz" lIns="90450" tIns="45225" rIns="90450" bIns="45225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1185"/>
            <a:ext cx="2945293" cy="497040"/>
          </a:xfrm>
          <a:prstGeom prst="rect">
            <a:avLst/>
          </a:prstGeom>
        </p:spPr>
        <p:txBody>
          <a:bodyPr vert="horz" lIns="90450" tIns="45225" rIns="90450" bIns="45225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816" y="9431185"/>
            <a:ext cx="2945293" cy="497040"/>
          </a:xfrm>
          <a:prstGeom prst="rect">
            <a:avLst/>
          </a:prstGeom>
        </p:spPr>
        <p:txBody>
          <a:bodyPr vert="horz" lIns="90450" tIns="45225" rIns="90450" bIns="45225" rtlCol="0" anchor="b"/>
          <a:lstStyle>
            <a:lvl1pPr algn="r">
              <a:defRPr sz="1200"/>
            </a:lvl1pPr>
          </a:lstStyle>
          <a:p>
            <a:fld id="{C4E6DED3-B9CE-4C57-9727-B3CD9BDDAEB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9871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6DED3-B9CE-4C57-9727-B3CD9BDDAEB0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36951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6DED3-B9CE-4C57-9727-B3CD9BDDAEB0}" type="slidenum">
              <a:rPr lang="es-PE" smtClean="0"/>
              <a:t>34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78232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6DED3-B9CE-4C57-9727-B3CD9BDDAEB0}" type="slidenum">
              <a:rPr lang="es-PE" smtClean="0"/>
              <a:t>36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67181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6DED3-B9CE-4C57-9727-B3CD9BDDAEB0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46654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6DED3-B9CE-4C57-9727-B3CD9BDDAEB0}" type="slidenum">
              <a:rPr lang="es-PE" smtClean="0"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06165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6DED3-B9CE-4C57-9727-B3CD9BDDAEB0}" type="slidenum">
              <a:rPr lang="es-PE" smtClean="0"/>
              <a:t>12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5203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6DED3-B9CE-4C57-9727-B3CD9BDDAEB0}" type="slidenum">
              <a:rPr lang="es-PE" smtClean="0"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32182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6DED3-B9CE-4C57-9727-B3CD9BDDAEB0}" type="slidenum">
              <a:rPr lang="es-PE" smtClean="0"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26394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6DED3-B9CE-4C57-9727-B3CD9BDDAEB0}" type="slidenum">
              <a:rPr lang="es-PE" smtClean="0"/>
              <a:t>15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55257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6DED3-B9CE-4C57-9727-B3CD9BDDAEB0}" type="slidenum">
              <a:rPr lang="es-PE" smtClean="0"/>
              <a:t>25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11525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6DED3-B9CE-4C57-9727-B3CD9BDDAEB0}" type="slidenum">
              <a:rPr lang="es-PE" smtClean="0"/>
              <a:t>31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36497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70FE0-E9FF-4DB9-ACFB-FE49961C93D1}" type="datetimeFigureOut">
              <a:rPr lang="es-PE" smtClean="0"/>
              <a:pPr/>
              <a:t>29/04/2024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D878-E9A1-46EF-94B2-6242F3E25C3D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07107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70FE0-E9FF-4DB9-ACFB-FE49961C93D1}" type="datetimeFigureOut">
              <a:rPr lang="es-PE" smtClean="0"/>
              <a:pPr/>
              <a:t>29/04/2024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D878-E9A1-46EF-94B2-6242F3E25C3D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6003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70FE0-E9FF-4DB9-ACFB-FE49961C93D1}" type="datetimeFigureOut">
              <a:rPr lang="es-PE" smtClean="0"/>
              <a:pPr/>
              <a:t>29/04/2024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D878-E9A1-46EF-94B2-6242F3E25C3D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88971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70FE0-E9FF-4DB9-ACFB-FE49961C93D1}" type="datetimeFigureOut">
              <a:rPr lang="es-PE" smtClean="0"/>
              <a:pPr/>
              <a:t>29/04/2024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D878-E9A1-46EF-94B2-6242F3E25C3D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30880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70FE0-E9FF-4DB9-ACFB-FE49961C93D1}" type="datetimeFigureOut">
              <a:rPr lang="es-PE" smtClean="0"/>
              <a:pPr/>
              <a:t>29/04/2024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D878-E9A1-46EF-94B2-6242F3E25C3D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16771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70FE0-E9FF-4DB9-ACFB-FE49961C93D1}" type="datetimeFigureOut">
              <a:rPr lang="es-PE" smtClean="0"/>
              <a:pPr/>
              <a:t>29/04/2024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D878-E9A1-46EF-94B2-6242F3E25C3D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72111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70FE0-E9FF-4DB9-ACFB-FE49961C93D1}" type="datetimeFigureOut">
              <a:rPr lang="es-PE" smtClean="0"/>
              <a:pPr/>
              <a:t>29/04/2024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D878-E9A1-46EF-94B2-6242F3E25C3D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01621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70FE0-E9FF-4DB9-ACFB-FE49961C93D1}" type="datetimeFigureOut">
              <a:rPr lang="es-PE" smtClean="0"/>
              <a:pPr/>
              <a:t>29/04/2024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D878-E9A1-46EF-94B2-6242F3E25C3D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23152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70FE0-E9FF-4DB9-ACFB-FE49961C93D1}" type="datetimeFigureOut">
              <a:rPr lang="es-PE" smtClean="0"/>
              <a:pPr/>
              <a:t>29/04/2024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D878-E9A1-46EF-94B2-6242F3E25C3D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34238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70FE0-E9FF-4DB9-ACFB-FE49961C93D1}" type="datetimeFigureOut">
              <a:rPr lang="es-PE" smtClean="0"/>
              <a:pPr/>
              <a:t>29/04/2024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D878-E9A1-46EF-94B2-6242F3E25C3D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71540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70FE0-E9FF-4DB9-ACFB-FE49961C93D1}" type="datetimeFigureOut">
              <a:rPr lang="es-PE" smtClean="0"/>
              <a:pPr/>
              <a:t>29/04/2024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D878-E9A1-46EF-94B2-6242F3E25C3D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45521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70FE0-E9FF-4DB9-ACFB-FE49961C93D1}" type="datetimeFigureOut">
              <a:rPr lang="es-PE" smtClean="0"/>
              <a:pPr/>
              <a:t>29/04/2024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1D878-E9A1-46EF-94B2-6242F3E25C3D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3832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file:///C:\BOLETINES_2020\HOJA%20DE%20TRABAJO\2020\HOJA_MALARIA.xlsm!MALARIA_G_ETAREO_DISTRITOS!%5bHOJA_MALARIA.xlsm%5dMALARIA_G_ETAREO_DISTRITOS%20Gr&#225;fico%201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oleObject" Target="file:///C:\BOLETIN_SALA_EPI\HOJA_TRABAJO\HOJA_DENGUE.xlsm!F_INGRESO_ULT_6SE!F103C1:F111C3" TargetMode="External"/><Relationship Id="rId3" Type="http://schemas.openxmlformats.org/officeDocument/2006/relationships/oleObject" Target="file:///C:\BOLETIN_SALA_EPI\HOJA_TRABAJO\HOJA_DENGUE.xlsm!DIAGNO!F49C7:F54C11" TargetMode="External"/><Relationship Id="rId7" Type="http://schemas.openxmlformats.org/officeDocument/2006/relationships/oleObject" Target="file:///C:\BOLETIN_SALA_EPI\HOJA_TRABAJO\HOJA_DENGUE.xlsm!F_INGRESO_ULT_6SE!F116C11:F131C18" TargetMode="External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11" Type="http://schemas.openxmlformats.org/officeDocument/2006/relationships/oleObject" Target="file:///C:\BOLETIN_SALA_EPI\HOJA_TRABAJO\HOJA_DENGUE.xlsm!DIST_G_ETAREO!F272C2:F275C7" TargetMode="External"/><Relationship Id="rId5" Type="http://schemas.openxmlformats.org/officeDocument/2006/relationships/oleObject" Target="file:///C:\BOLETIN_SALA_EPI\HOJA_TRABAJO\HOJA_DENGUE.xlsm!DIAGNO!F18C13:F23C16" TargetMode="External"/><Relationship Id="rId10" Type="http://schemas.openxmlformats.org/officeDocument/2006/relationships/image" Target="../media/image35.emf"/><Relationship Id="rId4" Type="http://schemas.openxmlformats.org/officeDocument/2006/relationships/image" Target="../media/image32.emf"/><Relationship Id="rId9" Type="http://schemas.openxmlformats.org/officeDocument/2006/relationships/oleObject" Target="file:///C:\BOLETIN_SALA_EPI\HOJA_TRABAJO\HOJA_DENGUE.xlsm!SEXO!%5bHOJA_DENGUE.xlsm%5dSEXO%201%20Gr&#225;fico-1" TargetMode="External"/><Relationship Id="rId14" Type="http://schemas.openxmlformats.org/officeDocument/2006/relationships/image" Target="../media/image3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BOLETIN_SALA_EPI\HOJA_TRABAJO\DENGUE_LEPTO_EDA_IRA_GRAFICO_A_ACTUAL-2.xlsx!dengue!%5bDENGUE_LEPTO_EDA_IRA_GRAFICO_A_ACTUAL-2.xlsx%5ddengue%20Gr&#225;fico%20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oleObject" Target="file:///C:\BOLETIN_SALA_EPI\HOJA_TRABAJO\HOJA_DENGUE.xlsm!DIAGNO!%5bHOJA_DENGUE.xlsm%5dDIAGNO%20Gr&#225;fico%204" TargetMode="External"/><Relationship Id="rId7" Type="http://schemas.openxmlformats.org/officeDocument/2006/relationships/oleObject" Target="file:///C:\BOLETIN_SALA_EPI\HOJA_TRABAJO\HOJA_DENGUE.xlsm!DIAGNO!F89C1:F123C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oleObject" Target="file:///C:\BOLETIN_SALA_EPI\HOJA_TRABAJO\HOJA_DENGUE.xlsm!DIAGNO!F13C32:F19C125" TargetMode="External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oleObject" Target="file:///D:\dashword_arbovirosis_tumbes\plot\FORMAS%20CLINICAS%20Y%20TIPO%20DE%20DX.xlsx!Sheet1!F26C1:F42C18" TargetMode="External"/><Relationship Id="rId7" Type="http://schemas.openxmlformats.org/officeDocument/2006/relationships/oleObject" Target="file:///C:\BOLETIN_SALA_EPI\HOSPITALIZADOS_DENGUE\Hospitalizados.xlsx!TD!%5bHospitalizados.xlsx%5dTD%20Gr&#225;fico%2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oleObject" Target="file:///D:\dashword_arbovirosis_tumbes\plot\CASOS_PROVINCIA_DISTRITO_2%20ULTIMOS%20A&#209;OS.xlsx!Sheet1!F1C13:F20C21" TargetMode="External"/><Relationship Id="rId10" Type="http://schemas.openxmlformats.org/officeDocument/2006/relationships/image" Target="../media/image47.emf"/><Relationship Id="rId4" Type="http://schemas.openxmlformats.org/officeDocument/2006/relationships/image" Target="../media/image44.emf"/><Relationship Id="rId9" Type="http://schemas.openxmlformats.org/officeDocument/2006/relationships/oleObject" Target="file:///C:\BOLETIN_SALA_EPI\HOSPITALIZADOS_DENGUE\Hospitalizados.xlsx!TD!%5bHospitalizados.xlsx%5dTD%20Gr&#225;fico%202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oleObject" Target="file:///C:\BOLETIN_SALA_EPI\HOJA_TRABAJO\CANALES%20END&#201;MICOS_LIMA_NOTI.xlsx!CANAL_ENDEMICO_REG_TUMBES%202024!%5bCANALES%20END&#201;MICOS_LIMA_NOTI.xlsx%5dCANAL_ENDEMICO_REG_TUMBES%202024%202%20Gr&#225;fico" TargetMode="External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oleObject" Target="file:///C:\BOLETIN_SALA_EPI\HOJA_TRABAJO\HOJA_DENGUE.xlsm!FEB_VS_CASOS_Y_A&#209;OS!%5bHOJA_DENGUE.xlsm%5dFEB_VS_CASOS_Y_A&#209;OS%201%20Gr&#225;fico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7.png"/><Relationship Id="rId2" Type="http://schemas.openxmlformats.org/officeDocument/2006/relationships/oleObject" Target="file:///C:\BOLETINES_2020\HOJA%20DE%20TRABAJO\2020\HOJA_DENGUE.xlsm!MAPDENGUE!F16C1:F20C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emf"/><Relationship Id="rId4" Type="http://schemas.openxmlformats.org/officeDocument/2006/relationships/oleObject" Target="file:///C:\BOLETIN_SALA_EPI\HOJA_TRABAJO\HOJA_DENGUE.xlsm!MAPRIESGO_DENGUE_6SEMNAS!F16C1:F20C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2.png"/><Relationship Id="rId2" Type="http://schemas.openxmlformats.org/officeDocument/2006/relationships/oleObject" Target="file:///C:\BOLETIN_SALA_EPI\DENSIDAD_DENGUE\dengue_sig.xlsx!TABLA_GRAFICO!F3C1:F17C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BOLETIN_SALA_EPI\HOJA_TRABAJO\HOJA_DENGUE.xlsm!FEBRILES!F198C2:F212C55" TargetMode="External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file:///C:\BOLETIN_SALA_EPI\HOJA_TRABAJO\HOJA_CHIKUNGUNYA.xlsm!CHK_POR%20A&#209;OS!F135C10:F142C16" TargetMode="External"/><Relationship Id="rId13" Type="http://schemas.openxmlformats.org/officeDocument/2006/relationships/image" Target="../media/image71.png"/><Relationship Id="rId3" Type="http://schemas.openxmlformats.org/officeDocument/2006/relationships/image" Target="../media/image65.emf"/><Relationship Id="rId7" Type="http://schemas.openxmlformats.org/officeDocument/2006/relationships/image" Target="../media/image67.emf"/><Relationship Id="rId12" Type="http://schemas.openxmlformats.org/officeDocument/2006/relationships/image" Target="../media/image70.png"/><Relationship Id="rId2" Type="http://schemas.openxmlformats.org/officeDocument/2006/relationships/oleObject" Target="file:///C:\BOLETIN_SALA_EPI\HOJA_TRABAJO\HOJA_CHIKUNGUNYA.xlsm!CHK_POR%20A&#209;OS!%5bHOJA_CHIKUNGUNYA.xlsm%5dCHK_POR%20A&#209;OS%20Gr&#225;fico%208" TargetMode="External"/><Relationship Id="rId1" Type="http://schemas.openxmlformats.org/officeDocument/2006/relationships/slideLayout" Target="../slideLayouts/slideLayout2.xml"/><Relationship Id="rId6" Type="http://schemas.openxmlformats.org/officeDocument/2006/relationships/oleObject" Target="file:///C:\BOLETIN_SALA_EPI\HOJA_TRABAJO\HOJA_CHIKUNGUNYA.xlsm!MAPRIESGO_CHK_6SEM!F16C1:F20C4" TargetMode="External"/><Relationship Id="rId11" Type="http://schemas.openxmlformats.org/officeDocument/2006/relationships/image" Target="../media/image69.emf"/><Relationship Id="rId5" Type="http://schemas.openxmlformats.org/officeDocument/2006/relationships/image" Target="../media/image66.emf"/><Relationship Id="rId10" Type="http://schemas.openxmlformats.org/officeDocument/2006/relationships/oleObject" Target="file:///C:\BOLETIN_SALA_EPI\HOJA_TRABAJO\HOJA_CHIKUNGUNYA.xlsm!CHK_POR%20A&#209;OS!F8C1:F15C3" TargetMode="External"/><Relationship Id="rId4" Type="http://schemas.openxmlformats.org/officeDocument/2006/relationships/oleObject" Target="file:///C:\BOLETIN_SALA_EPI\HOJA_TRABAJO\HOJA_CHIKUNGUNYA.xlsm!MAPA_T.I!F16C1:F20C4" TargetMode="External"/><Relationship Id="rId9" Type="http://schemas.openxmlformats.org/officeDocument/2006/relationships/image" Target="../media/image68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file:///C:\BOLETIN_SALA_EPI\HOJA_TRABAJO\HOJA_LEPTOSPIROSIS.xlsm!TENDENCIAX%20A&#209;OS!F144C1:F147C3" TargetMode="External"/><Relationship Id="rId3" Type="http://schemas.openxmlformats.org/officeDocument/2006/relationships/image" Target="../media/image72.emf"/><Relationship Id="rId7" Type="http://schemas.openxmlformats.org/officeDocument/2006/relationships/image" Target="../media/image74.emf"/><Relationship Id="rId2" Type="http://schemas.openxmlformats.org/officeDocument/2006/relationships/oleObject" Target="file:///C:\BOLETIN_SALA_EPI\HOJA_TRABAJO\HOJA_LEPTOSPIROSIS.xlsm!TENDENCIAX%20A&#209;OS!F4C13:F19C19" TargetMode="External"/><Relationship Id="rId1" Type="http://schemas.openxmlformats.org/officeDocument/2006/relationships/slideLayout" Target="../slideLayouts/slideLayout2.xml"/><Relationship Id="rId6" Type="http://schemas.openxmlformats.org/officeDocument/2006/relationships/oleObject" Target="file:///C:\BOLETIN_SALA_EPI\HOJA_TRABAJO\HOJA_LEPTOSPIROSIS.xlsm!TENDENCIAX%20A&#209;OS!F168C1:F174C4" TargetMode="External"/><Relationship Id="rId11" Type="http://schemas.openxmlformats.org/officeDocument/2006/relationships/image" Target="../media/image76.emf"/><Relationship Id="rId5" Type="http://schemas.openxmlformats.org/officeDocument/2006/relationships/image" Target="../media/image73.emf"/><Relationship Id="rId10" Type="http://schemas.openxmlformats.org/officeDocument/2006/relationships/oleObject" Target="file:///C:\BOLETIN_SALA_EPI\HOJA_TRABAJO\HOJA_LEPTOSPIROSIS.xlsm!TENDENCIAX%20A&#209;OS!F279C13:F309C20" TargetMode="External"/><Relationship Id="rId4" Type="http://schemas.openxmlformats.org/officeDocument/2006/relationships/oleObject" Target="file:///C:\BOLETIN_SALA_EPI\HOJA_TRABAJO\HOJA_LEPTOSPIROSIS.xlsm!TENDENCIAX%20A&#209;OS!%5bHOJA_LEPTOSPIROSIS.xlsm%5dTENDENCIAX%20A&#209;OS%20Gr&#225;fico%201" TargetMode="External"/><Relationship Id="rId9" Type="http://schemas.openxmlformats.org/officeDocument/2006/relationships/image" Target="../media/image7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oleObject" Target="file:///C:\BOLETIN_SALA_EPI\HOJA_TRABAJO\HOJA_IRA.xlsm!MAPRIESGO_IRAS!F143C27:F157C30" TargetMode="External"/><Relationship Id="rId7" Type="http://schemas.openxmlformats.org/officeDocument/2006/relationships/oleObject" Target="file:///C:\BOLETIN_SALA_EPI\HOJA_TRABAJO\HOJA_IRA.xlsm!MAPRIESGO_IRAS_6SEM!F16C1:F20C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oleObject" Target="file:///C:\BOLETIN_SALA_EPI\HOJA_TRABAJO\HOJA_IRA.xlsm!MAPRIESGO_IRAS!F16C1:F20C4" TargetMode="External"/><Relationship Id="rId10" Type="http://schemas.openxmlformats.org/officeDocument/2006/relationships/image" Target="../media/image81.png"/><Relationship Id="rId4" Type="http://schemas.openxmlformats.org/officeDocument/2006/relationships/image" Target="../media/image77.emf"/><Relationship Id="rId9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6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5" Type="http://schemas.openxmlformats.org/officeDocument/2006/relationships/oleObject" Target="file:///C:\BOLETIN_SALA_EPI\HOJA_TRABAJO\monitoreo_IRAS_REGIONAL.xlsx!iras!%5bmonitoreo_IRAS_REGIONAL.xlsx%5diras%203%20Gr&#225;fico" TargetMode="External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oleObject" Target="file:///C:\BOLETINES_2023\HOJA%20TRABAJO%202023\HOJA_H1N1.xlsm!INFLUENZA%20A%20H1N1!F103C7:F118C9" TargetMode="External"/><Relationship Id="rId7" Type="http://schemas.openxmlformats.org/officeDocument/2006/relationships/oleObject" Target="file:///C:\BOLETINES_2023\DENGUE_LEPTO_EDA_IRA_GRAFICO_A_ACTUAL-2.xlsx!H1N1!%5bDENGUE_LEPTO_EDA_IRA_GRAFICO_A_ACTUAL-2.xlsx%5dH1N1%20Gr&#225;fico%203" TargetMode="External"/><Relationship Id="rId12" Type="http://schemas.openxmlformats.org/officeDocument/2006/relationships/image" Target="../media/image9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11" Type="http://schemas.openxmlformats.org/officeDocument/2006/relationships/oleObject" Target="file:///C:\BOLETINES_2023\DENGUE_LEPTO_EDA_IRA_GRAFICO_A_ACTUAL-2.xlsx!H1N1!F92C1:F104C8" TargetMode="External"/><Relationship Id="rId5" Type="http://schemas.openxmlformats.org/officeDocument/2006/relationships/oleObject" Target="file:///C:\BOLETINES_2023\DENGUE_LEPTO_EDA_IRA_GRAFICO_A_ACTUAL-2.xlsx!H1N1!%5bDENGUE_LEPTO_EDA_IRA_GRAFICO_A_ACTUAL-2.xlsx%5dH1N1%20Gr&#225;fico%201" TargetMode="External"/><Relationship Id="rId10" Type="http://schemas.openxmlformats.org/officeDocument/2006/relationships/image" Target="../media/image91.png"/><Relationship Id="rId4" Type="http://schemas.openxmlformats.org/officeDocument/2006/relationships/image" Target="../media/image87.emf"/><Relationship Id="rId9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oleObject" Target="file:///C:\BOLETIN_SALA_EPI\HOJA_TRABAJO\HOJA_EDA.xlsm!MAPRIESGO_EDAS_GRAL!F90C9:F104C12" TargetMode="External"/><Relationship Id="rId7" Type="http://schemas.openxmlformats.org/officeDocument/2006/relationships/oleObject" Target="file:///C:\BOLETIN_SALA_EPI\HOJA_TRABAJO\HOJA_EDA.xlsm!MAPRIESGO_EDAS_GRAL!F16C1:F20C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oleObject" Target="file:///C:\BOLETIN_SALA_EPI\HOJA_TRABAJO\HOJA_EDA.xlsm!MAPRIESGO_EDAS_GRAL6M!F16C1:F20C4" TargetMode="External"/><Relationship Id="rId10" Type="http://schemas.openxmlformats.org/officeDocument/2006/relationships/image" Target="../media/image97.png"/><Relationship Id="rId4" Type="http://schemas.openxmlformats.org/officeDocument/2006/relationships/image" Target="../media/image93.emf"/><Relationship Id="rId9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emf"/><Relationship Id="rId5" Type="http://schemas.openxmlformats.org/officeDocument/2006/relationships/oleObject" Target="file:///C:\BOLETIN_SALA_EPI\HOJA_TRABAJO\monitoreo_EDAS_REGIONAL.xlsx!c.endemico!%5bmonitoreo_EDAS_REGIONAL.xlsx%5dc.endemico%201%20Gr&#225;fico" TargetMode="External"/><Relationship Id="rId4" Type="http://schemas.openxmlformats.org/officeDocument/2006/relationships/image" Target="../media/image100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2.emf"/><Relationship Id="rId7" Type="http://schemas.openxmlformats.org/officeDocument/2006/relationships/image" Target="../media/image104.emf"/><Relationship Id="rId2" Type="http://schemas.openxmlformats.org/officeDocument/2006/relationships/oleObject" Target="file:///C:\BOLETIN_SALA_EPI\HOJA_TRABAJO\HOJA_EDA.xlsm!MAPRIESGO_EDAS_MEN5A!F64C17:F78C20" TargetMode="External"/><Relationship Id="rId1" Type="http://schemas.openxmlformats.org/officeDocument/2006/relationships/slideLayout" Target="../slideLayouts/slideLayout2.xml"/><Relationship Id="rId6" Type="http://schemas.openxmlformats.org/officeDocument/2006/relationships/oleObject" Target="file:///C:\BOLETIN_SALA_EPI\HOJA_TRABAJO\HOJA_EDA.xlsm!MAPRIESGO_EDAS_MEN5A6SEM!F16C1:F20C4" TargetMode="External"/><Relationship Id="rId5" Type="http://schemas.openxmlformats.org/officeDocument/2006/relationships/image" Target="../media/image103.emf"/><Relationship Id="rId4" Type="http://schemas.openxmlformats.org/officeDocument/2006/relationships/oleObject" Target="file:///C:\BOLETIN_SALA_EPI\HOJA_TRABAJO\HOJA_EDA.xlsm!MAPRIESGO_EDAS_MEN5A!F16C1:F20C4" TargetMode="External"/><Relationship Id="rId9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oleObject" Target="file:///C:\BOLETIN_SALA_EPI\HOJA_TRABAJO\MUERTE_NEO_PERINATAL_COBERTURA.xlsx!MNEONATAL_PERINATAL!%5bMUERTE_NEO_PERINATAL_COBERTURA.xlsx%5dMNEONATAL_PERINATAL%201%20Gr&#225;fico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emf"/><Relationship Id="rId4" Type="http://schemas.openxmlformats.org/officeDocument/2006/relationships/oleObject" Target="file:///C:\BOLETIN_SALA_EPI\HOJA_TRABAJO\MUERTE_NEO_PERINATAL_COBERTURA.xlsx!MNEONATAL_PERINATAL!F243C11:F255C17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file:///C:\BOLETINES_2023\HOJA%20TRABAJO%202023\HOJA_COVID19.xlsx!grupo_edad!F61C1:F67C4" TargetMode="External"/><Relationship Id="rId13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1.emf"/><Relationship Id="rId12" Type="http://schemas.openxmlformats.org/officeDocument/2006/relationships/oleObject" Target="file:///C:\BOLETINES_2023\HOJA%20TRABAJO%202023\HOJA_COVID19.xlsx!grupo_edad!%5bHOJA_COVID19.xlsx%5dgrupo_edad%20Gr&#225;fico%2017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oleObject" Target="file:///C:\BOLETINES_2023\HOJA%20TRABAJO%202023\HOJA_COVID19.xlsx!grupo_edad!%5bHOJA_COVID19.xlsx%5dgrupo_edad%20Gr&#225;fico%203" TargetMode="External"/><Relationship Id="rId11" Type="http://schemas.openxmlformats.org/officeDocument/2006/relationships/image" Target="../media/image13.emf"/><Relationship Id="rId5" Type="http://schemas.openxmlformats.org/officeDocument/2006/relationships/image" Target="../media/image10.emf"/><Relationship Id="rId15" Type="http://schemas.openxmlformats.org/officeDocument/2006/relationships/image" Target="../media/image15.emf"/><Relationship Id="rId10" Type="http://schemas.openxmlformats.org/officeDocument/2006/relationships/oleObject" Target="file:///C:\BOLETINES_2023\HOJA%20TRABAJO%202023\HOJA_COVID19.xlsx!confir_acumulados_fallecido!%5bHOJA_COVID19.xlsx%5dconfir_acumulados_fallecido%20Gr&#225;fico%205" TargetMode="External"/><Relationship Id="rId4" Type="http://schemas.openxmlformats.org/officeDocument/2006/relationships/oleObject" Target="file:///C:\BOLETINES_2023\HOJA%20TRABAJO%202023\HOJA_COVID19.xlsx!DIST_DX!F1C1:F18C8" TargetMode="External"/><Relationship Id="rId9" Type="http://schemas.openxmlformats.org/officeDocument/2006/relationships/image" Target="../media/image12.emf"/><Relationship Id="rId14" Type="http://schemas.openxmlformats.org/officeDocument/2006/relationships/oleObject" Target="file:///C:\BOLETINES_2023\HOJA%20TRABAJO%202023\HOJA_COVID19.xlsx!conf_fallecidos!F150C1:F154C3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oleObject" Target="file:///C:\BOLETINES_2023\HOJA%20TRABAJO%202023\HOJA_COVID19.xlsx!conf_fallecidos!%5bHOJA_COVID19.xlsx%5dconf_fallecidos%20Gr&#225;fico%203" TargetMode="External"/><Relationship Id="rId3" Type="http://schemas.openxmlformats.org/officeDocument/2006/relationships/oleObject" Target="file:///C:\BOLETINES_2023\HOJA%20TRABAJO%202023\HOJA_COVID19.xlsx!confir_acumulados_fallecido!%5bHOJA_COVID19.xlsx%5dconfir_acumulados_fallecido%20Gr&#225;fico%203" TargetMode="External"/><Relationship Id="rId7" Type="http://schemas.openxmlformats.org/officeDocument/2006/relationships/oleObject" Target="file:///C:\BOLETINES_2023\HOJA%20TRABAJO%202023\HOJA_COVID19.xlsx!conf_fallecidos!%5bHOJA_COVID19.xlsx%5dconf_fallecidos%20Gr&#225;fico%201" TargetMode="External"/><Relationship Id="rId12" Type="http://schemas.openxmlformats.org/officeDocument/2006/relationships/image" Target="../media/image22.emf"/><Relationship Id="rId2" Type="http://schemas.openxmlformats.org/officeDocument/2006/relationships/image" Target="../media/image17.png"/><Relationship Id="rId16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11" Type="http://schemas.openxmlformats.org/officeDocument/2006/relationships/oleObject" Target="file:///C:\BOLETINES_2023\HOJA%20TRABAJO%202023\HOJA_COVID19.xlsx!conf_fallecidos!F127C1:F134C3" TargetMode="External"/><Relationship Id="rId5" Type="http://schemas.openxmlformats.org/officeDocument/2006/relationships/oleObject" Target="file:///C:\BOLETINES_2023\HOJA%20TRABAJO%202023\HOJA_COVID19.xlsx!DIST_DX!F1C10:F14C11" TargetMode="External"/><Relationship Id="rId15" Type="http://schemas.openxmlformats.org/officeDocument/2006/relationships/oleObject" Target="file:///C:\BOLETINES_2023\HOJA%20TRABAJO%202023\HOJA_COVID19.xlsx!confir_acumulados_fallecido!%5bHOJA_COVID19.xlsx%5dconfir_acumulados_fallecido%20Gr&#225;fico%202" TargetMode="External"/><Relationship Id="rId10" Type="http://schemas.openxmlformats.org/officeDocument/2006/relationships/image" Target="../media/image21.emf"/><Relationship Id="rId4" Type="http://schemas.openxmlformats.org/officeDocument/2006/relationships/image" Target="../media/image18.emf"/><Relationship Id="rId9" Type="http://schemas.openxmlformats.org/officeDocument/2006/relationships/oleObject" Target="file:///C:\BOLETINES_2023\HOJA%20TRABAJO%202023\HOJA_COVID19.xlsx!conf_fallecidos!%5bHOJA_COVID19.xlsx%5dconf_fallecidos%20Gr&#225;fico%206" TargetMode="External"/><Relationship Id="rId1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oleObject" Target="file:///C:\BOLETINES_2022\HOJA%20TRABAJO%202022\RIESGO_COVID19.xlsm!COVID_2021_3ULTIMAS!F16C1:F20C4" TargetMode="External"/><Relationship Id="rId7" Type="http://schemas.openxmlformats.org/officeDocument/2006/relationships/oleObject" Target="file:///C:\BOLETINES_2023\HOJA%20TRABAJO%202023\HOJA_COVID19.xlsx!3ULTIMAS_SEMANAS2!%5bHOJA_COVID19.xlsx%5d3ULTIMAS_SEMANAS2%20Gr&#225;fico%201" TargetMode="Externa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11" Type="http://schemas.openxmlformats.org/officeDocument/2006/relationships/image" Target="../media/image30.png"/><Relationship Id="rId5" Type="http://schemas.openxmlformats.org/officeDocument/2006/relationships/oleObject" Target="file:///C:\BOLETINES_2023\HOJA%20TRABAJO%202023\HOJA_COVID19.xlsx!3ULTIMAS_SEMANAS2!F3C1:F17C5" TargetMode="External"/><Relationship Id="rId10" Type="http://schemas.openxmlformats.org/officeDocument/2006/relationships/image" Target="../media/image29.png"/><Relationship Id="rId4" Type="http://schemas.openxmlformats.org/officeDocument/2006/relationships/image" Target="../media/image25.emf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23DF038-A263-4F53-8BE3-75C45EC6D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55"/>
            <a:ext cx="12192000" cy="685714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49E816FB-F578-422C-9BFB-5E0ACDA4B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0" y="4093067"/>
            <a:ext cx="1901323" cy="941859"/>
          </a:xfrm>
          <a:prstGeom prst="rect">
            <a:avLst/>
          </a:prstGeom>
        </p:spPr>
      </p:pic>
      <p:graphicFrame>
        <p:nvGraphicFramePr>
          <p:cNvPr id="28" name="Objeto 27">
            <a:extLst>
              <a:ext uri="{FF2B5EF4-FFF2-40B4-BE49-F238E27FC236}">
                <a16:creationId xmlns:a16="http://schemas.microsoft.com/office/drawing/2014/main" id="{64359C68-BF90-479C-9E41-C9D884109F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0308307"/>
              </p:ext>
            </p:extLst>
          </p:nvPr>
        </p:nvGraphicFramePr>
        <p:xfrm>
          <a:off x="8734425" y="2906713"/>
          <a:ext cx="1497013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4" imgW="4086237" imgH="2666943" progId="Excel.SheetMacroEnabled.12">
                  <p:link updateAutomatic="1"/>
                </p:oleObj>
              </mc:Choice>
              <mc:Fallback>
                <p:oleObj name="Macro-Enabled Worksheet" r:id="rId4" imgW="4086237" imgH="2666943" progId="Excel.SheetMacroEnabled.12">
                  <p:link updateAutomatic="1"/>
                  <p:pic>
                    <p:nvPicPr>
                      <p:cNvPr id="28" name="Objeto 27">
                        <a:extLst>
                          <a:ext uri="{FF2B5EF4-FFF2-40B4-BE49-F238E27FC236}">
                            <a16:creationId xmlns:a16="http://schemas.microsoft.com/office/drawing/2014/main" id="{64359C68-BF90-479C-9E41-C9D884109F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34425" y="2906713"/>
                        <a:ext cx="1497013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Imagen 29">
            <a:extLst>
              <a:ext uri="{FF2B5EF4-FFF2-40B4-BE49-F238E27FC236}">
                <a16:creationId xmlns:a16="http://schemas.microsoft.com/office/drawing/2014/main" id="{A48DE32F-1482-4204-A72F-7EA19E166A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4" t="40169" r="37241" b="35343"/>
          <a:stretch/>
        </p:blipFill>
        <p:spPr>
          <a:xfrm>
            <a:off x="10184235" y="2954150"/>
            <a:ext cx="1174459" cy="94186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6EBDE6BC-5636-4F58-BD02-1D5593260F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" t="69676" r="66031" b="5836"/>
          <a:stretch/>
        </p:blipFill>
        <p:spPr>
          <a:xfrm>
            <a:off x="10458093" y="4021791"/>
            <a:ext cx="1174459" cy="941860"/>
          </a:xfrm>
          <a:prstGeom prst="rect">
            <a:avLst/>
          </a:prstGeom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EE71973C-1A86-4638-8445-AA38EB184B0F}"/>
              </a:ext>
            </a:extLst>
          </p:cNvPr>
          <p:cNvSpPr txBox="1">
            <a:spLocks/>
          </p:cNvSpPr>
          <p:nvPr/>
        </p:nvSpPr>
        <p:spPr>
          <a:xfrm>
            <a:off x="2822714" y="5944523"/>
            <a:ext cx="6037456" cy="5504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000" b="1" dirty="0">
                <a:solidFill>
                  <a:schemeClr val="bg1"/>
                </a:solidFill>
              </a:rPr>
              <a:t>Del 14 – 20 abril 2024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0F3A53F6-C24F-49D6-BB95-E1BF745C9EFA}"/>
              </a:ext>
            </a:extLst>
          </p:cNvPr>
          <p:cNvSpPr txBox="1">
            <a:spLocks/>
          </p:cNvSpPr>
          <p:nvPr/>
        </p:nvSpPr>
        <p:spPr>
          <a:xfrm>
            <a:off x="2664903" y="6392411"/>
            <a:ext cx="5891867" cy="4226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dirty="0">
                <a:solidFill>
                  <a:schemeClr val="bg1"/>
                </a:solidFill>
              </a:rPr>
              <a:t>epitumbes@dge.gob.pe    /   www.diresatumbes.gob.pe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AC0C336-31A0-4177-8B07-EAB1CF0312FB}"/>
              </a:ext>
            </a:extLst>
          </p:cNvPr>
          <p:cNvSpPr/>
          <p:nvPr/>
        </p:nvSpPr>
        <p:spPr>
          <a:xfrm>
            <a:off x="6375697" y="2787763"/>
            <a:ext cx="16770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22225">
                  <a:solidFill>
                    <a:srgbClr val="04606C"/>
                  </a:solidFill>
                  <a:prstDash val="solid"/>
                </a:ln>
                <a:solidFill>
                  <a:srgbClr val="118E9F"/>
                </a:solidFill>
                <a:effectLst/>
              </a:rPr>
              <a:t>S.E.16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D028345-8F6F-42C7-8D9A-BCA2C2D4B136}"/>
              </a:ext>
            </a:extLst>
          </p:cNvPr>
          <p:cNvSpPr txBox="1"/>
          <p:nvPr/>
        </p:nvSpPr>
        <p:spPr>
          <a:xfrm>
            <a:off x="4426226" y="5194854"/>
            <a:ext cx="77657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dirty="0"/>
              <a:t>La sala de situación de salud es un producto de la Dirección Ejecutiva de Epidemiología de la Dirección Regional de Salud Tumbes. Se autoriza su uso total o parcial siempre y cuando se citen expresamente las fuentes de información de este producto.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018AA8-7B9A-4BDF-B1C0-D6A1B006525D}"/>
              </a:ext>
            </a:extLst>
          </p:cNvPr>
          <p:cNvSpPr txBox="1"/>
          <p:nvPr/>
        </p:nvSpPr>
        <p:spPr>
          <a:xfrm>
            <a:off x="6596209" y="3655577"/>
            <a:ext cx="12784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E" sz="3600" b="1" dirty="0">
                <a:solidFill>
                  <a:srgbClr val="0460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799595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EBA7E9-9656-49DA-982C-4EAD8E12FFFB}"/>
              </a:ext>
            </a:extLst>
          </p:cNvPr>
          <p:cNvSpPr txBox="1">
            <a:spLocks/>
          </p:cNvSpPr>
          <p:nvPr/>
        </p:nvSpPr>
        <p:spPr>
          <a:xfrm>
            <a:off x="82266" y="3037274"/>
            <a:ext cx="12027467" cy="1190169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DENGUE - 2024</a:t>
            </a:r>
            <a:br>
              <a:rPr lang="es-PE" sz="4000" b="1" dirty="0">
                <a:solidFill>
                  <a:schemeClr val="bg1"/>
                </a:solidFill>
              </a:rPr>
            </a:br>
            <a:r>
              <a:rPr lang="es-PE" sz="3600" b="1" dirty="0">
                <a:solidFill>
                  <a:schemeClr val="bg1"/>
                </a:solidFill>
              </a:rPr>
              <a:t>REGION TUMBES –  SE (01-16)</a:t>
            </a:r>
          </a:p>
          <a:p>
            <a:pPr algn="ctr"/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5183A5-86C5-4D85-AC6F-00707B09B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4009" r="57338" b="89707"/>
          <a:stretch/>
        </p:blipFill>
        <p:spPr>
          <a:xfrm>
            <a:off x="543339" y="470262"/>
            <a:ext cx="4810540" cy="4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36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8051"/>
            <a:ext cx="12192000" cy="487822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/>
            <a:r>
              <a:rPr lang="es-PE" sz="2800" b="1" dirty="0">
                <a:solidFill>
                  <a:schemeClr val="bg1"/>
                </a:solidFill>
              </a:rPr>
              <a:t>CASOS DE FIEBRE POR VIRUS DENGUE EN LA REGION TUMBES –SE 01-16/2024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F14ED8A-C767-48F7-9475-45B286D42560}"/>
              </a:ext>
            </a:extLst>
          </p:cNvPr>
          <p:cNvSpPr txBox="1">
            <a:spLocks/>
          </p:cNvSpPr>
          <p:nvPr/>
        </p:nvSpPr>
        <p:spPr>
          <a:xfrm>
            <a:off x="7053793" y="6733745"/>
            <a:ext cx="5975728" cy="232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i="1" dirty="0">
                <a:solidFill>
                  <a:srgbClr val="FF0000"/>
                </a:solidFill>
                <a:latin typeface="+mn-lt"/>
              </a:rPr>
              <a:t>FUENTE: NOTI SP WEB – DIRECCION EJECUTIVA DE EPIDEMIOLOGIA – DIRESA TUMBES </a:t>
            </a:r>
          </a:p>
          <a:p>
            <a:r>
              <a:rPr lang="es-PE" sz="1100" b="1" i="1" dirty="0">
                <a:solidFill>
                  <a:srgbClr val="FF0000"/>
                </a:solidFill>
                <a:latin typeface="+mn-lt"/>
              </a:rPr>
              <a:t>                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CCBB3E0C-BF51-4282-8914-6D9557F50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9" y="2595245"/>
            <a:ext cx="4584503" cy="48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PE" altLang="es-P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Tasa de incidencia según lugar de la infección por distritos de los casos de Dengue del </a:t>
            </a:r>
            <a:r>
              <a:rPr lang="es-PE" altLang="es-PE" sz="1200" b="1" dirty="0"/>
              <a:t>año </a:t>
            </a:r>
            <a:r>
              <a:rPr kumimoji="0" lang="es-PE" altLang="es-P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2023 y SE 01-16/2024</a:t>
            </a:r>
            <a:endParaRPr kumimoji="0" lang="es-PE" altLang="es-P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B51AA82E-B8B1-4629-91C0-AABEC1B31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114" y="453867"/>
            <a:ext cx="4110212" cy="66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PE" altLang="es-P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Casos de Acumulados a la SE N.º </a:t>
            </a:r>
            <a:r>
              <a:rPr lang="es-PE" altLang="es-PE" sz="1600" b="1" dirty="0"/>
              <a:t>16</a:t>
            </a:r>
            <a:r>
              <a:rPr kumimoji="0" lang="es-PE" altLang="es-P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de Dengue según su clasificación diagnóstica</a:t>
            </a: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81DCD56A-6BEB-489D-AA64-F818A6E71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614" y="4820746"/>
            <a:ext cx="3707645" cy="31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PE" altLang="es-P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Casos de Dengue por Grupos de Edad </a:t>
            </a:r>
            <a:endParaRPr kumimoji="0" lang="es-PE" altLang="es-P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8A6F6399-1E45-444A-B8E5-630DC0FE6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036" y="2683080"/>
            <a:ext cx="3410191" cy="33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PE" altLang="es-P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Casos de Dengue según su distribución por sexo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1E51A254-344E-44FE-91C1-EC43FF2B6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2873" y="564636"/>
            <a:ext cx="4353875" cy="34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PE" altLang="es-P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Casos de Dengue notificados en la SE </a:t>
            </a:r>
            <a:r>
              <a:rPr kumimoji="0" lang="es-PE" altLang="es-PE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Nº</a:t>
            </a:r>
            <a:r>
              <a:rPr kumimoji="0" lang="es-PE" altLang="es-P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16</a:t>
            </a:r>
          </a:p>
        </p:txBody>
      </p:sp>
      <p:sp>
        <p:nvSpPr>
          <p:cNvPr id="5" name="Text Box 2677">
            <a:extLst>
              <a:ext uri="{FF2B5EF4-FFF2-40B4-BE49-F238E27FC236}">
                <a16:creationId xmlns:a16="http://schemas.microsoft.com/office/drawing/2014/main" id="{EB67F705-1F10-22FD-5EB8-3FDE67D3B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741" y="3656479"/>
            <a:ext cx="3017554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es-PE" sz="9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Dengue – Tasa de Incidencia acumulada</a:t>
            </a:r>
            <a:endParaRPr lang="es-P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s-PE" sz="9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según Curso de vida Tumbes 2024. (SE01-16)</a:t>
            </a:r>
            <a:endParaRPr lang="es-P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6" name="Objeto 15">
            <a:extLst>
              <a:ext uri="{FF2B5EF4-FFF2-40B4-BE49-F238E27FC236}">
                <a16:creationId xmlns:a16="http://schemas.microsoft.com/office/drawing/2014/main" id="{1C58B1C8-F544-C7DA-07FF-B34BE6B1CF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327959"/>
              </p:ext>
            </p:extLst>
          </p:nvPr>
        </p:nvGraphicFramePr>
        <p:xfrm>
          <a:off x="868363" y="1030288"/>
          <a:ext cx="5924550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3" imgW="5924622" imgH="1171490" progId="Excel.SheetMacroEnabled.12">
                  <p:link updateAutomatic="1"/>
                </p:oleObj>
              </mc:Choice>
              <mc:Fallback>
                <p:oleObj name="Macro-Enabled Worksheet" r:id="rId3" imgW="5924622" imgH="1171490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8363" y="1030288"/>
                        <a:ext cx="5924550" cy="1171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FE3C685A-28F2-3BFD-F8BA-7828A9D78B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824211"/>
              </p:ext>
            </p:extLst>
          </p:nvPr>
        </p:nvGraphicFramePr>
        <p:xfrm>
          <a:off x="7967663" y="984250"/>
          <a:ext cx="3586162" cy="120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5" imgW="4733793" imgH="1590647" progId="Excel.SheetMacroEnabled.12">
                  <p:link updateAutomatic="1"/>
                </p:oleObj>
              </mc:Choice>
              <mc:Fallback>
                <p:oleObj name="Macro-Enabled Worksheet" r:id="rId5" imgW="4733793" imgH="1590647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67663" y="984250"/>
                        <a:ext cx="3586162" cy="1204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9457E8C7-CF0F-CB2D-CAAD-A4478559CA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0429122"/>
              </p:ext>
            </p:extLst>
          </p:nvPr>
        </p:nvGraphicFramePr>
        <p:xfrm>
          <a:off x="12180" y="3314700"/>
          <a:ext cx="5586933" cy="3026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7" imgW="7572459" imgH="4105204" progId="Excel.SheetMacroEnabled.12">
                  <p:link updateAutomatic="1"/>
                </p:oleObj>
              </mc:Choice>
              <mc:Fallback>
                <p:oleObj name="Macro-Enabled Worksheet" r:id="rId7" imgW="7572459" imgH="4105204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180" y="3314700"/>
                        <a:ext cx="5586933" cy="3026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FE754B00-F560-2912-79D9-E2D97D836E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20629"/>
              </p:ext>
            </p:extLst>
          </p:nvPr>
        </p:nvGraphicFramePr>
        <p:xfrm>
          <a:off x="9244013" y="3046413"/>
          <a:ext cx="2520950" cy="165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9" imgW="3724311" imgH="2438556" progId="Excel.SheetMacroEnabled.12">
                  <p:link updateAutomatic="1"/>
                </p:oleObj>
              </mc:Choice>
              <mc:Fallback>
                <p:oleObj name="Macro-Enabled Worksheet" r:id="rId9" imgW="3724311" imgH="2438556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44013" y="3046413"/>
                        <a:ext cx="2520950" cy="165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o 22">
            <a:extLst>
              <a:ext uri="{FF2B5EF4-FFF2-40B4-BE49-F238E27FC236}">
                <a16:creationId xmlns:a16="http://schemas.microsoft.com/office/drawing/2014/main" id="{F7A3F98F-F7EB-F060-0AC1-4A71498982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492013"/>
              </p:ext>
            </p:extLst>
          </p:nvPr>
        </p:nvGraphicFramePr>
        <p:xfrm>
          <a:off x="5579249" y="4065892"/>
          <a:ext cx="3410191" cy="99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11" imgW="4772133" imgH="1390664" progId="Excel.SheetMacroEnabled.12">
                  <p:link updateAutomatic="1"/>
                </p:oleObj>
              </mc:Choice>
              <mc:Fallback>
                <p:oleObj name="Macro-Enabled Worksheet" r:id="rId11" imgW="4772133" imgH="1390664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79249" y="4065892"/>
                        <a:ext cx="3410191" cy="993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11B7A360-D0E7-6525-B088-2FA9B84829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594922"/>
              </p:ext>
            </p:extLst>
          </p:nvPr>
        </p:nvGraphicFramePr>
        <p:xfrm>
          <a:off x="9498013" y="5137150"/>
          <a:ext cx="2681287" cy="147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13" imgW="3276504" imgH="1800225" progId="Excel.SheetMacroEnabled.12">
                  <p:link updateAutomatic="1"/>
                </p:oleObj>
              </mc:Choice>
              <mc:Fallback>
                <p:oleObj name="Macro-Enabled Worksheet" r:id="rId13" imgW="3276504" imgH="1800225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498013" y="5137150"/>
                        <a:ext cx="2681287" cy="147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2689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8051"/>
            <a:ext cx="12192000" cy="487822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/>
            <a:r>
              <a:rPr lang="es-PE" sz="2800" b="1" dirty="0">
                <a:solidFill>
                  <a:schemeClr val="bg1"/>
                </a:solidFill>
              </a:rPr>
              <a:t>CASOS DE FIEBRE POR VIRUS DENGUE EN LA REGION TUMBES –SE 01-16/2024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F14ED8A-C767-48F7-9475-45B286D42560}"/>
              </a:ext>
            </a:extLst>
          </p:cNvPr>
          <p:cNvSpPr txBox="1">
            <a:spLocks/>
          </p:cNvSpPr>
          <p:nvPr/>
        </p:nvSpPr>
        <p:spPr>
          <a:xfrm>
            <a:off x="0" y="6733745"/>
            <a:ext cx="5975728" cy="232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i="1" dirty="0">
                <a:solidFill>
                  <a:srgbClr val="FF0000"/>
                </a:solidFill>
                <a:latin typeface="+mn-lt"/>
              </a:rPr>
              <a:t>FUENTE: NOTI SP WEB – DIRECCION EJECUTIVA DE EPIDEMIOLOGIA – DIRESA TUMBES </a:t>
            </a:r>
          </a:p>
          <a:p>
            <a:r>
              <a:rPr lang="es-PE" sz="1100" b="1" i="1" dirty="0">
                <a:solidFill>
                  <a:srgbClr val="FF0000"/>
                </a:solidFill>
                <a:latin typeface="+mn-lt"/>
              </a:rPr>
              <a:t>                </a:t>
            </a: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112F33E4-2278-0BA9-6D00-9971BF390F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010055"/>
              </p:ext>
            </p:extLst>
          </p:nvPr>
        </p:nvGraphicFramePr>
        <p:xfrm>
          <a:off x="-158750" y="871538"/>
          <a:ext cx="8607425" cy="48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991792" imgH="5115096" progId="Excel.Sheet.12">
                  <p:link updateAutomatic="1"/>
                </p:oleObj>
              </mc:Choice>
              <mc:Fallback>
                <p:oleObj name="Worksheet" r:id="rId3" imgW="8991792" imgH="511509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58750" y="871538"/>
                        <a:ext cx="8607425" cy="4895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0B7B8A3C-97C1-5F6F-3017-D0C12EA743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84"/>
          <a:stretch/>
        </p:blipFill>
        <p:spPr>
          <a:xfrm>
            <a:off x="8985172" y="6647808"/>
            <a:ext cx="3206828" cy="2021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71633BC-990B-9CBF-733A-613AD4A1F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008" y="1818901"/>
            <a:ext cx="2856597" cy="482890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2A4D50E5-757A-059A-ECC6-4DE0DB91505D}"/>
              </a:ext>
            </a:extLst>
          </p:cNvPr>
          <p:cNvSpPr>
            <a:spLocks noGrp="1"/>
          </p:cNvSpPr>
          <p:nvPr/>
        </p:nvSpPr>
        <p:spPr>
          <a:xfrm>
            <a:off x="8851736" y="906772"/>
            <a:ext cx="3206827" cy="9121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100" b="1" dirty="0">
                <a:solidFill>
                  <a:srgbClr val="002060"/>
                </a:solidFill>
                <a:latin typeface="Arial Black" panose="020B0A04020102020204" pitchFamily="34" charset="0"/>
              </a:rPr>
              <a:t>Proyección de casos de dengue según crecimiento porcentual semanal al 10%, 25%, 30%, 50%, 60% y 75% según la tendencia actual*, Tumbes, Perú 2024</a:t>
            </a:r>
            <a:endParaRPr lang="es-PE" sz="11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347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8051"/>
            <a:ext cx="12192000" cy="487822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/>
            <a:r>
              <a:rPr lang="es-PE" sz="2800" b="1" dirty="0">
                <a:solidFill>
                  <a:schemeClr val="bg1"/>
                </a:solidFill>
              </a:rPr>
              <a:t>CASOS DE FIEBRE POR VIRUS DENGUE EN LA REGION TUMBES –SE 01-16/2024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F14ED8A-C767-48F7-9475-45B286D42560}"/>
              </a:ext>
            </a:extLst>
          </p:cNvPr>
          <p:cNvSpPr txBox="1">
            <a:spLocks/>
          </p:cNvSpPr>
          <p:nvPr/>
        </p:nvSpPr>
        <p:spPr>
          <a:xfrm>
            <a:off x="0" y="6733745"/>
            <a:ext cx="5975728" cy="232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i="1" dirty="0">
                <a:solidFill>
                  <a:srgbClr val="FF0000"/>
                </a:solidFill>
                <a:latin typeface="+mn-lt"/>
              </a:rPr>
              <a:t>FUENTE: NOTI SP WEB – DIRECCION EJECUTIVA DE EPIDEMIOLOGIA – DIRESA TUMBES </a:t>
            </a:r>
          </a:p>
          <a:p>
            <a:r>
              <a:rPr lang="es-PE" sz="1100" b="1" i="1" dirty="0">
                <a:solidFill>
                  <a:srgbClr val="FF0000"/>
                </a:solidFill>
                <a:latin typeface="+mn-lt"/>
              </a:rPr>
              <a:t>                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90229834-E6E7-0C4F-C0AF-75C7E91317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419469"/>
              </p:ext>
            </p:extLst>
          </p:nvPr>
        </p:nvGraphicFramePr>
        <p:xfrm>
          <a:off x="4763" y="784225"/>
          <a:ext cx="7970837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3" imgW="12420504" imgH="5495868" progId="Excel.SheetMacroEnabled.12">
                  <p:link updateAutomatic="1"/>
                </p:oleObj>
              </mc:Choice>
              <mc:Fallback>
                <p:oleObj name="Macro-Enabled Worksheet" r:id="rId3" imgW="12420504" imgH="5495868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63" y="784225"/>
                        <a:ext cx="7970837" cy="352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B16103AA-C621-EC24-AD51-5826A4D94C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4572917"/>
              </p:ext>
            </p:extLst>
          </p:nvPr>
        </p:nvGraphicFramePr>
        <p:xfrm>
          <a:off x="226982" y="4800027"/>
          <a:ext cx="35671125" cy="177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5" imgW="34509111" imgH="1714628" progId="Excel.SheetMacroEnabled.12">
                  <p:link updateAutomatic="1"/>
                </p:oleObj>
              </mc:Choice>
              <mc:Fallback>
                <p:oleObj name="Macro-Enabled Worksheet" r:id="rId5" imgW="34509111" imgH="1714628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6982" y="4800027"/>
                        <a:ext cx="35671125" cy="1773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FF059F98-887B-E970-49F1-5BD71A3EFA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673279"/>
              </p:ext>
            </p:extLst>
          </p:nvPr>
        </p:nvGraphicFramePr>
        <p:xfrm>
          <a:off x="7862888" y="565150"/>
          <a:ext cx="4462462" cy="416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7" imgW="7277244" imgH="6791339" progId="Excel.SheetMacroEnabled.12">
                  <p:link updateAutomatic="1"/>
                </p:oleObj>
              </mc:Choice>
              <mc:Fallback>
                <p:oleObj name="Macro-Enabled Worksheet" r:id="rId7" imgW="7277244" imgH="6791339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62888" y="565150"/>
                        <a:ext cx="4462462" cy="416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1853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8051"/>
            <a:ext cx="12192000" cy="487822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/>
            <a:r>
              <a:rPr lang="es-PE" sz="2800" b="1" dirty="0">
                <a:solidFill>
                  <a:schemeClr val="bg1"/>
                </a:solidFill>
              </a:rPr>
              <a:t>CASOS DE FIEBRE POR VIRUS DENGUE EN LA REGION TUMBES –SE 01-16/2024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F14ED8A-C767-48F7-9475-45B286D42560}"/>
              </a:ext>
            </a:extLst>
          </p:cNvPr>
          <p:cNvSpPr txBox="1">
            <a:spLocks/>
          </p:cNvSpPr>
          <p:nvPr/>
        </p:nvSpPr>
        <p:spPr>
          <a:xfrm>
            <a:off x="0" y="6733745"/>
            <a:ext cx="5975728" cy="232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i="1" dirty="0">
                <a:solidFill>
                  <a:srgbClr val="FF0000"/>
                </a:solidFill>
                <a:latin typeface="+mn-lt"/>
              </a:rPr>
              <a:t>FUENTE: NOTI SP WEB – DIRECCION EJECUTIVA DE EPIDEMIOLOGIA – DIRESA TUMBES </a:t>
            </a:r>
          </a:p>
          <a:p>
            <a:r>
              <a:rPr lang="es-PE" sz="1100" b="1" i="1" dirty="0">
                <a:solidFill>
                  <a:srgbClr val="FF0000"/>
                </a:solidFill>
                <a:latin typeface="+mn-lt"/>
              </a:rPr>
              <a:t>                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0BBAD128-8A65-EAC8-96AC-1A9B146805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18310"/>
              </p:ext>
            </p:extLst>
          </p:nvPr>
        </p:nvGraphicFramePr>
        <p:xfrm>
          <a:off x="-1588" y="573229"/>
          <a:ext cx="7266171" cy="2546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220193" imgH="3581258" progId="Excel.Sheet.12">
                  <p:link updateAutomatic="1"/>
                </p:oleObj>
              </mc:Choice>
              <mc:Fallback>
                <p:oleObj name="Worksheet" r:id="rId3" imgW="10220193" imgH="358125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588" y="573229"/>
                        <a:ext cx="7266171" cy="2546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AAFD3CEC-2484-737C-E61E-13D4354CE0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825312"/>
              </p:ext>
            </p:extLst>
          </p:nvPr>
        </p:nvGraphicFramePr>
        <p:xfrm>
          <a:off x="6096000" y="3632228"/>
          <a:ext cx="6049861" cy="2652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0058400" imgH="4409975" progId="Excel.Sheet.12">
                  <p:link updateAutomatic="1"/>
                </p:oleObj>
              </mc:Choice>
              <mc:Fallback>
                <p:oleObj name="Worksheet" r:id="rId5" imgW="10058400" imgH="440997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00" y="3632228"/>
                        <a:ext cx="6049861" cy="2652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5DE9669A-7045-B8AF-7637-948E2A25C0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602565"/>
              </p:ext>
            </p:extLst>
          </p:nvPr>
        </p:nvGraphicFramePr>
        <p:xfrm>
          <a:off x="309563" y="3589338"/>
          <a:ext cx="4975225" cy="267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6381630" imgH="3428872" progId="Excel.Sheet.12">
                  <p:link updateAutomatic="1"/>
                </p:oleObj>
              </mc:Choice>
              <mc:Fallback>
                <p:oleObj name="Worksheet" r:id="rId7" imgW="6381630" imgH="3428872" progId="Excel.Sheet.12">
                  <p:link updateAutomatic="1"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477AFFB1-8C88-2ADE-A9CD-97D18CBEAE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9563" y="3589338"/>
                        <a:ext cx="4975225" cy="2673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239852F3-567D-92B7-496D-6DA2EBA966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4011747"/>
              </p:ext>
            </p:extLst>
          </p:nvPr>
        </p:nvGraphicFramePr>
        <p:xfrm>
          <a:off x="7253288" y="687388"/>
          <a:ext cx="5167312" cy="278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6362844" imgH="3428872" progId="Excel.Sheet.12">
                  <p:link updateAutomatic="1"/>
                </p:oleObj>
              </mc:Choice>
              <mc:Fallback>
                <p:oleObj name="Worksheet" r:id="rId9" imgW="6362844" imgH="3428872" progId="Excel.Sheet.12">
                  <p:link updateAutomatic="1"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41B2DD50-1AF4-3DA7-7054-2289C569A8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53288" y="687388"/>
                        <a:ext cx="5167312" cy="2786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1789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2E049D99-DD2C-94C2-440F-733AA54660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747662"/>
              </p:ext>
            </p:extLst>
          </p:nvPr>
        </p:nvGraphicFramePr>
        <p:xfrm>
          <a:off x="5967413" y="763588"/>
          <a:ext cx="4356100" cy="295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181881" imgH="4191185" progId="Excel.Sheet.12">
                  <p:link updateAutomatic="1"/>
                </p:oleObj>
              </mc:Choice>
              <mc:Fallback>
                <p:oleObj name="Worksheet" r:id="rId3" imgW="6181881" imgH="419118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67413" y="763588"/>
                        <a:ext cx="4356100" cy="295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96" y="46671"/>
            <a:ext cx="11967153" cy="662520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</a:rPr>
              <a:t>CANAL ENDÉMICO DE LOS CASOS DE FIEBRE POR VIRUS DENGUE – REGION TUMBES – SE 01-16/2024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C55DB89-F395-43B3-829A-7D758A9021CF}"/>
              </a:ext>
            </a:extLst>
          </p:cNvPr>
          <p:cNvSpPr txBox="1">
            <a:spLocks/>
          </p:cNvSpPr>
          <p:nvPr/>
        </p:nvSpPr>
        <p:spPr>
          <a:xfrm>
            <a:off x="440279" y="6612833"/>
            <a:ext cx="4994320" cy="410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i="1" dirty="0">
                <a:solidFill>
                  <a:srgbClr val="FF0000"/>
                </a:solidFill>
              </a:rPr>
              <a:t>FUENTE: NOTI SP WEB – DIRECCION EJECUTIVA DE EPIDEMIOLOGIA – DIRESA TUMBES </a:t>
            </a:r>
          </a:p>
          <a:p>
            <a:r>
              <a:rPr lang="es-PE" sz="1100" b="1" i="1" dirty="0">
                <a:solidFill>
                  <a:srgbClr val="FF0000"/>
                </a:solidFill>
              </a:rPr>
              <a:t>              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1EB6FA3-34B9-4935-AF53-8F5779075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8597" y="4095881"/>
            <a:ext cx="4423403" cy="2559459"/>
          </a:xfrm>
          <a:prstGeom prst="rect">
            <a:avLst/>
          </a:prstGeom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4F519792-6D90-488F-969A-DE8622504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6107" y="3935891"/>
            <a:ext cx="3713554" cy="31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PE" altLang="es-P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Comportamiento de Dengue año  2020 Región Tumbes</a:t>
            </a:r>
            <a:endParaRPr kumimoji="0" lang="es-PE" altLang="es-P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E8F7534-4F73-4172-8FD2-88E4E62058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6732" y="4160621"/>
            <a:ext cx="4099506" cy="2370398"/>
          </a:xfrm>
          <a:prstGeom prst="rect">
            <a:avLst/>
          </a:prstGeom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0AD45192-3AAE-4EA7-9E6F-38B15E764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5412" y="3956843"/>
            <a:ext cx="3713554" cy="31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PE" altLang="es-P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Comportamiento de Dengue año  2021 Región Tumbes</a:t>
            </a:r>
            <a:endParaRPr kumimoji="0" lang="es-PE" altLang="es-P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D27155E-A0BC-9667-820C-EC28B39C89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64" t="25076" r="64977" b="39082"/>
          <a:stretch/>
        </p:blipFill>
        <p:spPr>
          <a:xfrm>
            <a:off x="-75503" y="4197366"/>
            <a:ext cx="3713555" cy="2457974"/>
          </a:xfrm>
          <a:prstGeom prst="rect">
            <a:avLst/>
          </a:prstGeom>
        </p:spPr>
      </p:pic>
      <p:sp>
        <p:nvSpPr>
          <p:cNvPr id="14" name="Text Box 2">
            <a:extLst>
              <a:ext uri="{FF2B5EF4-FFF2-40B4-BE49-F238E27FC236}">
                <a16:creationId xmlns:a16="http://schemas.microsoft.com/office/drawing/2014/main" id="{E826EF68-834C-EF55-C31D-B16D02621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8" y="3962605"/>
            <a:ext cx="3713554" cy="31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PE" altLang="es-P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Comportamiento de Dengue año  2022 Región Tumbes</a:t>
            </a:r>
            <a:endParaRPr kumimoji="0" lang="es-PE" altLang="es-PE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7CE8C2E-C71F-CE12-2175-03B636D5AC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5898" y="757109"/>
            <a:ext cx="4521668" cy="306597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055E200-F69C-6000-46E5-D39B93C50A3D}"/>
              </a:ext>
            </a:extLst>
          </p:cNvPr>
          <p:cNvSpPr txBox="1"/>
          <p:nvPr/>
        </p:nvSpPr>
        <p:spPr>
          <a:xfrm>
            <a:off x="2172750" y="1073791"/>
            <a:ext cx="746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2023</a:t>
            </a:r>
            <a:endParaRPr lang="es-PE" b="1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D4B0900-364F-03C8-DE0A-3D78258A89F3}"/>
              </a:ext>
            </a:extLst>
          </p:cNvPr>
          <p:cNvSpPr txBox="1"/>
          <p:nvPr/>
        </p:nvSpPr>
        <p:spPr>
          <a:xfrm>
            <a:off x="7911326" y="999688"/>
            <a:ext cx="746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2024</a:t>
            </a:r>
            <a:endParaRPr lang="es-P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275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9A89DDD5-2E8B-4670-4BD2-966699D227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495347"/>
              </p:ext>
            </p:extLst>
          </p:nvPr>
        </p:nvGraphicFramePr>
        <p:xfrm>
          <a:off x="84138" y="1511300"/>
          <a:ext cx="11590337" cy="500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17764281" imgH="7667653" progId="Excel.SheetMacroEnabled.12">
                  <p:link updateAutomatic="1"/>
                </p:oleObj>
              </mc:Choice>
              <mc:Fallback>
                <p:oleObj name="Macro-Enabled Worksheet" r:id="rId2" imgW="17764281" imgH="7667653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4138" y="1511300"/>
                        <a:ext cx="11590337" cy="5000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849" y="119676"/>
            <a:ext cx="12004855" cy="784067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r>
              <a:rPr lang="es-PE" sz="3200" b="1" dirty="0">
                <a:solidFill>
                  <a:schemeClr val="bg1"/>
                </a:solidFill>
              </a:rPr>
              <a:t>TENDENCIA DE LOS CASOS DE FIEBRE POR VIRUS DENGUE EN LA REGION TUMBES – SE 01-16/2024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C55DB89-F395-43B3-829A-7D758A9021CF}"/>
              </a:ext>
            </a:extLst>
          </p:cNvPr>
          <p:cNvSpPr txBox="1">
            <a:spLocks/>
          </p:cNvSpPr>
          <p:nvPr/>
        </p:nvSpPr>
        <p:spPr>
          <a:xfrm>
            <a:off x="79739" y="6597986"/>
            <a:ext cx="5879444" cy="1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200" b="1" i="1" dirty="0">
                <a:solidFill>
                  <a:srgbClr val="FF0000"/>
                </a:solidFill>
              </a:rPr>
              <a:t>FUENTE: NOTI SP WEB – DIRECCION EJECUTIVA DE EPIDEMIOLOGIA – DIRESA TUMBES </a:t>
            </a:r>
          </a:p>
          <a:p>
            <a:r>
              <a:rPr lang="es-PE" sz="1200" b="1" i="1" dirty="0">
                <a:solidFill>
                  <a:srgbClr val="FF0000"/>
                </a:solidFill>
              </a:rPr>
              <a:t>                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DF3E3328-72AB-4021-9E7F-7D3C5B3E8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3867" y="997309"/>
            <a:ext cx="5486399" cy="42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PE" altLang="es-P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Comportamiento de Dengue años 2020 – 2024</a:t>
            </a:r>
            <a:endParaRPr kumimoji="0" lang="es-PE" altLang="es-PE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111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593" y="120639"/>
            <a:ext cx="11988813" cy="784067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</a:rPr>
              <a:t>MAPAS DE RIESGO DE FIEBRE POR VIRUS DENGUE EN LA REGION TUMBES  SE 01-16/2024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60937C3C-0C30-4EB5-9D76-D6CF149ED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0" y="1414323"/>
            <a:ext cx="2190037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es-PE" altLang="es-PE" sz="1100" dirty="0"/>
              <a:t>Mapa de Riesgo  SE 01-16/2024 </a:t>
            </a:r>
            <a:r>
              <a:rPr kumimoji="0" lang="es-PE" altLang="es-PE" sz="1100" i="0" u="none" strike="noStrike" cap="none" normalizeH="0" baseline="0" dirty="0">
                <a:ln>
                  <a:noFill/>
                </a:ln>
                <a:effectLst/>
              </a:rPr>
              <a:t>de Dengue - Región Tumbes</a:t>
            </a:r>
            <a:endParaRPr kumimoji="0" lang="es-PE" altLang="es-PE" sz="320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B4E48502-2FBF-4C7B-8523-31B93414C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183" y="1406483"/>
            <a:ext cx="2102637" cy="75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es-PE" altLang="es-PE" sz="1100" dirty="0"/>
              <a:t>Mapa de Riesgo según 04 últimas semanas epidemiológicas (12-15/2024) </a:t>
            </a:r>
            <a:r>
              <a:rPr kumimoji="0" lang="es-PE" altLang="es-PE" sz="1100" i="0" u="none" strike="noStrike" cap="none" normalizeH="0" baseline="0" dirty="0">
                <a:ln>
                  <a:noFill/>
                </a:ln>
                <a:effectLst/>
              </a:rPr>
              <a:t>de Dengue - Región Tumbes</a:t>
            </a:r>
            <a:endParaRPr kumimoji="0" lang="es-PE" altLang="es-PE" sz="320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C55DB89-F395-43B3-829A-7D758A9021CF}"/>
              </a:ext>
            </a:extLst>
          </p:cNvPr>
          <p:cNvSpPr txBox="1">
            <a:spLocks/>
          </p:cNvSpPr>
          <p:nvPr/>
        </p:nvSpPr>
        <p:spPr>
          <a:xfrm>
            <a:off x="79739" y="6597986"/>
            <a:ext cx="5879444" cy="1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200" b="1" i="1" dirty="0">
                <a:solidFill>
                  <a:srgbClr val="FF0000"/>
                </a:solidFill>
              </a:rPr>
              <a:t>FUENTE: NOTI SP WEB – DIRECCION EJECUTIVA DE EPIDEMIOLOGIA – DIRESA TUMBES </a:t>
            </a:r>
          </a:p>
          <a:p>
            <a:r>
              <a:rPr lang="es-PE" sz="1200" b="1" i="1" dirty="0">
                <a:solidFill>
                  <a:srgbClr val="FF0000"/>
                </a:solidFill>
              </a:rPr>
              <a:t>                </a:t>
            </a:r>
          </a:p>
        </p:txBody>
      </p:sp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078CB5A8-F671-7959-6D8E-99D5CEC8BF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611335"/>
              </p:ext>
            </p:extLst>
          </p:nvPr>
        </p:nvGraphicFramePr>
        <p:xfrm>
          <a:off x="2955750" y="5127625"/>
          <a:ext cx="2324100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2324148" imgH="819122" progId="Excel.SheetMacroEnabled.12">
                  <p:link updateAutomatic="1"/>
                </p:oleObj>
              </mc:Choice>
              <mc:Fallback>
                <p:oleObj name="Macro-Enabled Worksheet" r:id="rId2" imgW="2324148" imgH="819122" progId="Excel.SheetMacroEnabled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06E6B43E-6E00-46A9-AB14-23ADC396B6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55750" y="5127625"/>
                        <a:ext cx="2324100" cy="81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CBEBA058-478C-6B78-E86A-89BE3375B4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409297"/>
              </p:ext>
            </p:extLst>
          </p:nvPr>
        </p:nvGraphicFramePr>
        <p:xfrm>
          <a:off x="9297988" y="5267325"/>
          <a:ext cx="219075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4" imgW="2190726" imgH="857122" progId="Excel.SheetMacroEnabled.12">
                  <p:link updateAutomatic="1"/>
                </p:oleObj>
              </mc:Choice>
              <mc:Fallback>
                <p:oleObj name="Macro-Enabled Worksheet" r:id="rId4" imgW="2190726" imgH="857122" progId="Excel.SheetMacroEnabled.12">
                  <p:link updateAutomatic="1"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B80192E9-0D4F-8EBA-A0D7-F51D189556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97988" y="5267325"/>
                        <a:ext cx="2190750" cy="857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E6EE7984-8728-EC99-08B6-33A69F3B0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46" y="2411741"/>
            <a:ext cx="4115275" cy="3441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4435085-B969-5EA8-5687-07F601D51A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2362" y="2563913"/>
            <a:ext cx="4244765" cy="34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61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C1C4FA13-5897-4C4A-8733-A019CECCD1C4}"/>
              </a:ext>
            </a:extLst>
          </p:cNvPr>
          <p:cNvSpPr txBox="1">
            <a:spLocks/>
          </p:cNvSpPr>
          <p:nvPr/>
        </p:nvSpPr>
        <p:spPr>
          <a:xfrm>
            <a:off x="74849" y="119676"/>
            <a:ext cx="12004855" cy="638313"/>
          </a:xfrm>
          <a:prstGeom prst="rect">
            <a:avLst/>
          </a:prstGeom>
          <a:solidFill>
            <a:srgbClr val="FF0000"/>
          </a:solidFill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200" b="1" dirty="0">
                <a:solidFill>
                  <a:schemeClr val="bg1"/>
                </a:solidFill>
              </a:rPr>
              <a:t>DENSIDAD DE CASOS POR VIRUS DENGUE EN LA REGION TUMBES – SE 01-16/2024</a:t>
            </a:r>
          </a:p>
        </p:txBody>
      </p:sp>
      <p:sp>
        <p:nvSpPr>
          <p:cNvPr id="8" name="Cuadro de texto 33">
            <a:extLst>
              <a:ext uri="{FF2B5EF4-FFF2-40B4-BE49-F238E27FC236}">
                <a16:creationId xmlns:a16="http://schemas.microsoft.com/office/drawing/2014/main" id="{B2C998A3-AB3D-4993-9C58-9AA89CABD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79" y="5711591"/>
            <a:ext cx="11741426" cy="102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R="34925" algn="just"/>
            <a:r>
              <a:rPr lang="es-E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 las tres últimas semanas, todos </a:t>
            </a: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</a:rPr>
              <a:t>los distritos han notificado casos de dengue</a:t>
            </a:r>
            <a:r>
              <a:rPr lang="es-E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En esta última semana, los casos notificados proceden de los distritos de las Provincias de: Tumbes, Contralmirante Villar y Zarumilla.</a:t>
            </a:r>
            <a:endParaRPr lang="es-PE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D6879421-66C2-47E2-8806-54F2A513DB84}"/>
              </a:ext>
            </a:extLst>
          </p:cNvPr>
          <p:cNvSpPr txBox="1">
            <a:spLocks/>
          </p:cNvSpPr>
          <p:nvPr/>
        </p:nvSpPr>
        <p:spPr>
          <a:xfrm>
            <a:off x="79739" y="6720818"/>
            <a:ext cx="5879444" cy="1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200" b="1" i="1" dirty="0">
                <a:solidFill>
                  <a:srgbClr val="FF0000"/>
                </a:solidFill>
              </a:rPr>
              <a:t>FUENTE: NOTI SP WEB – DIRECCION EJECUTIVA DE EPIDEMIOLOGIA – DIRESA TUMBES </a:t>
            </a:r>
          </a:p>
          <a:p>
            <a:r>
              <a:rPr lang="es-PE" sz="1200" b="1" i="1" dirty="0">
                <a:solidFill>
                  <a:srgbClr val="FF0000"/>
                </a:solidFill>
              </a:rPr>
              <a:t>                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67D3C34-BB48-1A92-147C-8E86D9E62C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422047"/>
              </p:ext>
            </p:extLst>
          </p:nvPr>
        </p:nvGraphicFramePr>
        <p:xfrm>
          <a:off x="5332413" y="3408363"/>
          <a:ext cx="3551237" cy="214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752963" imgH="2866925" progId="Excel.Sheet.12">
                  <p:link updateAutomatic="1"/>
                </p:oleObj>
              </mc:Choice>
              <mc:Fallback>
                <p:oleObj name="Worksheet" r:id="rId2" imgW="4752963" imgH="2866925" progId="Excel.Sheet.12">
                  <p:link updateAutomatic="1"/>
                  <p:pic>
                    <p:nvPicPr>
                      <p:cNvPr id="18" name="Objeto 17">
                        <a:extLst>
                          <a:ext uri="{FF2B5EF4-FFF2-40B4-BE49-F238E27FC236}">
                            <a16:creationId xmlns:a16="http://schemas.microsoft.com/office/drawing/2014/main" id="{D9EEA6CD-0CF0-1CA6-BFF0-B9C63F9FFC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32413" y="3408363"/>
                        <a:ext cx="3551237" cy="2144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69B91CAD-113D-D874-ABA6-9894F1D00C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92" y="1805475"/>
            <a:ext cx="5035992" cy="3747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0EE9926-2CAD-B7BB-E221-1B840A2B79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447" y="973057"/>
            <a:ext cx="3057394" cy="22752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1F1B632-3F67-2691-F7A0-41E5784376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315" y="968721"/>
            <a:ext cx="3057394" cy="22752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B43569F-FD7A-5655-CA22-44E7604BA2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315" y="3277875"/>
            <a:ext cx="3057394" cy="22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2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CAED3915-5AC1-48F8-ABE3-7BC43A62A69E}"/>
              </a:ext>
            </a:extLst>
          </p:cNvPr>
          <p:cNvSpPr txBox="1">
            <a:spLocks/>
          </p:cNvSpPr>
          <p:nvPr/>
        </p:nvSpPr>
        <p:spPr>
          <a:xfrm>
            <a:off x="0" y="13252"/>
            <a:ext cx="12192000" cy="1039961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FEBRILES - 2024</a:t>
            </a:r>
            <a:br>
              <a:rPr lang="es-PE" sz="4000" b="1" dirty="0">
                <a:solidFill>
                  <a:schemeClr val="bg1"/>
                </a:solidFill>
              </a:rPr>
            </a:br>
            <a:r>
              <a:rPr lang="es-PE" sz="3600" b="1" dirty="0">
                <a:solidFill>
                  <a:schemeClr val="bg1"/>
                </a:solidFill>
              </a:rPr>
              <a:t>REGION TUMBES –  SE (01-16)</a:t>
            </a:r>
          </a:p>
          <a:p>
            <a:pPr algn="ctr"/>
            <a:endParaRPr lang="es-PE" sz="3600" b="1" dirty="0">
              <a:solidFill>
                <a:schemeClr val="bg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9562E045-922B-4225-9F89-2BE0937C1376}"/>
              </a:ext>
            </a:extLst>
          </p:cNvPr>
          <p:cNvSpPr txBox="1">
            <a:spLocks/>
          </p:cNvSpPr>
          <p:nvPr/>
        </p:nvSpPr>
        <p:spPr>
          <a:xfrm>
            <a:off x="79739" y="6690913"/>
            <a:ext cx="5879444" cy="3322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050" b="1" i="1" dirty="0">
                <a:solidFill>
                  <a:srgbClr val="FF0000"/>
                </a:solidFill>
              </a:rPr>
              <a:t>FUENTE: NOTI SP WEB – DIRECCION EJECUTIVA DE EPIDEMIOLOGIA – DIRESA TUMBES </a:t>
            </a:r>
          </a:p>
          <a:p>
            <a:r>
              <a:rPr lang="es-PE" sz="1050" b="1" i="1" dirty="0">
                <a:solidFill>
                  <a:srgbClr val="FF0000"/>
                </a:solidFill>
              </a:rPr>
              <a:t>               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5BAA031-BBEF-698D-50EA-C738F2885146}"/>
              </a:ext>
            </a:extLst>
          </p:cNvPr>
          <p:cNvSpPr txBox="1"/>
          <p:nvPr/>
        </p:nvSpPr>
        <p:spPr>
          <a:xfrm>
            <a:off x="0" y="1199119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01- 52 /2023</a:t>
            </a:r>
            <a:endParaRPr lang="es-PE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DB667F4-FEEF-FC43-F5C4-29C0F361B1CF}"/>
              </a:ext>
            </a:extLst>
          </p:cNvPr>
          <p:cNvSpPr txBox="1"/>
          <p:nvPr/>
        </p:nvSpPr>
        <p:spPr>
          <a:xfrm>
            <a:off x="0" y="4887058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16/2024</a:t>
            </a:r>
            <a:endParaRPr lang="es-PE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A279550-790E-B06A-53C4-23E69D148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859" y="1067101"/>
            <a:ext cx="7921133" cy="4025016"/>
          </a:xfrm>
          <a:prstGeom prst="rect">
            <a:avLst/>
          </a:prstGeom>
        </p:spPr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397B05C-CC3C-DB10-E3EC-8FCA6A8EF3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2400961"/>
              </p:ext>
            </p:extLst>
          </p:nvPr>
        </p:nvGraphicFramePr>
        <p:xfrm>
          <a:off x="2217738" y="5173663"/>
          <a:ext cx="8734425" cy="144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3" imgW="17678400" imgH="2924118" progId="Excel.SheetMacroEnabled.12">
                  <p:link updateAutomatic="1"/>
                </p:oleObj>
              </mc:Choice>
              <mc:Fallback>
                <p:oleObj name="Macro-Enabled Worksheet" r:id="rId3" imgW="17678400" imgH="2924118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17738" y="5173663"/>
                        <a:ext cx="8734425" cy="1444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6071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8EDBB0-13B4-40D2-AFCE-A83D111DC588}"/>
              </a:ext>
            </a:extLst>
          </p:cNvPr>
          <p:cNvSpPr txBox="1">
            <a:spLocks/>
          </p:cNvSpPr>
          <p:nvPr/>
        </p:nvSpPr>
        <p:spPr>
          <a:xfrm>
            <a:off x="82266" y="3037274"/>
            <a:ext cx="12027467" cy="1190169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COVID19 - 2022</a:t>
            </a:r>
            <a:br>
              <a:rPr lang="es-PE" sz="4000" b="1" dirty="0">
                <a:solidFill>
                  <a:schemeClr val="bg1"/>
                </a:solidFill>
              </a:rPr>
            </a:br>
            <a:r>
              <a:rPr lang="es-PE" sz="3600" b="1" dirty="0">
                <a:solidFill>
                  <a:schemeClr val="bg1"/>
                </a:solidFill>
              </a:rPr>
              <a:t>REGION TUMBES –  SE (01-52)</a:t>
            </a:r>
          </a:p>
          <a:p>
            <a:pPr algn="ctr"/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4774792-95B5-4514-850C-5DF25DA428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4009" r="57338" b="89707"/>
          <a:stretch/>
        </p:blipFill>
        <p:spPr>
          <a:xfrm>
            <a:off x="543339" y="470262"/>
            <a:ext cx="4810540" cy="4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45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CAED3915-5AC1-48F8-ABE3-7BC43A62A69E}"/>
              </a:ext>
            </a:extLst>
          </p:cNvPr>
          <p:cNvSpPr txBox="1">
            <a:spLocks/>
          </p:cNvSpPr>
          <p:nvPr/>
        </p:nvSpPr>
        <p:spPr>
          <a:xfrm>
            <a:off x="82266" y="3037274"/>
            <a:ext cx="12027467" cy="1190169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VIRUS VIRUELA DEL MONO - 2024</a:t>
            </a:r>
            <a:br>
              <a:rPr lang="es-PE" sz="4000" b="1" dirty="0">
                <a:solidFill>
                  <a:schemeClr val="bg1"/>
                </a:solidFill>
              </a:rPr>
            </a:br>
            <a:r>
              <a:rPr lang="es-PE" sz="3600" b="1" dirty="0">
                <a:solidFill>
                  <a:schemeClr val="bg1"/>
                </a:solidFill>
              </a:rPr>
              <a:t>REGION TUMBES –  SE (01-16)</a:t>
            </a:r>
          </a:p>
          <a:p>
            <a:pPr algn="ctr"/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15689E6-1C64-49B2-9702-0D919DB4C8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4009" r="57338" b="89707"/>
          <a:stretch/>
        </p:blipFill>
        <p:spPr>
          <a:xfrm>
            <a:off x="222847" y="413437"/>
            <a:ext cx="4810540" cy="4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59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419D4F-349C-659E-2A13-12163A6BD8CF}"/>
              </a:ext>
            </a:extLst>
          </p:cNvPr>
          <p:cNvSpPr txBox="1">
            <a:spLocks/>
          </p:cNvSpPr>
          <p:nvPr/>
        </p:nvSpPr>
        <p:spPr>
          <a:xfrm>
            <a:off x="1" y="11249"/>
            <a:ext cx="12192000" cy="513581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1800" b="1" dirty="0">
                <a:solidFill>
                  <a:schemeClr val="bg1"/>
                </a:solidFill>
              </a:rPr>
              <a:t>VIRUS DE VIRUELA DEL MONO </a:t>
            </a:r>
          </a:p>
          <a:p>
            <a:pPr algn="ctr"/>
            <a:r>
              <a:rPr lang="es-PE" sz="1800" b="1" dirty="0">
                <a:solidFill>
                  <a:schemeClr val="bg1"/>
                </a:solidFill>
              </a:rPr>
              <a:t>REGION TUMBES  SE 01-16/2024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2AE1BFBF-6C28-C74B-B2AB-EE7BCD0824AA}"/>
              </a:ext>
            </a:extLst>
          </p:cNvPr>
          <p:cNvSpPr txBox="1">
            <a:spLocks/>
          </p:cNvSpPr>
          <p:nvPr/>
        </p:nvSpPr>
        <p:spPr>
          <a:xfrm>
            <a:off x="6746462" y="6650186"/>
            <a:ext cx="5879444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200" b="1" i="1" dirty="0">
                <a:solidFill>
                  <a:srgbClr val="FF0000"/>
                </a:solidFill>
              </a:rPr>
              <a:t>FUENTE: NOTI SP WEB – DIRECCION EJECUTIVA DE EPIDEMIOLOGIA – DIRESA TUMBES </a:t>
            </a:r>
          </a:p>
          <a:p>
            <a:r>
              <a:rPr lang="es-PE" sz="1200" b="1" i="1" dirty="0">
                <a:solidFill>
                  <a:srgbClr val="FF0000"/>
                </a:solidFill>
              </a:rPr>
              <a:t>                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58A2721C-9108-7C38-4020-9CD8BD1F6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058" y="1625358"/>
            <a:ext cx="11099100" cy="328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lang="es-PE" altLang="es-PE" sz="6600" b="1" dirty="0"/>
              <a:t>A</a:t>
            </a:r>
            <a:r>
              <a:rPr kumimoji="0" lang="es-PE" altLang="es-PE" sz="6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la SE 16 – 2024 NO se han reportado casos </a:t>
            </a:r>
            <a:r>
              <a:rPr lang="es-PE" altLang="es-PE" sz="6600" b="1" dirty="0"/>
              <a:t>del Virus de Viruela del Mono</a:t>
            </a:r>
            <a:endParaRPr kumimoji="0" lang="es-PE" altLang="es-PE" sz="6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41330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CAED3915-5AC1-48F8-ABE3-7BC43A62A69E}"/>
              </a:ext>
            </a:extLst>
          </p:cNvPr>
          <p:cNvSpPr txBox="1">
            <a:spLocks/>
          </p:cNvSpPr>
          <p:nvPr/>
        </p:nvSpPr>
        <p:spPr>
          <a:xfrm>
            <a:off x="82266" y="3037274"/>
            <a:ext cx="12027467" cy="1190169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MALARIA - 2024</a:t>
            </a:r>
            <a:br>
              <a:rPr lang="es-PE" sz="4000" b="1" dirty="0">
                <a:solidFill>
                  <a:schemeClr val="bg1"/>
                </a:solidFill>
              </a:rPr>
            </a:br>
            <a:r>
              <a:rPr lang="es-PE" sz="3600" b="1" dirty="0">
                <a:solidFill>
                  <a:schemeClr val="bg1"/>
                </a:solidFill>
              </a:rPr>
              <a:t>REGION TUMBES   SE (01-16)</a:t>
            </a:r>
          </a:p>
          <a:p>
            <a:pPr algn="ctr"/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15689E6-1C64-49B2-9702-0D919DB4C8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4009" r="57338" b="89707"/>
          <a:stretch/>
        </p:blipFill>
        <p:spPr>
          <a:xfrm>
            <a:off x="222847" y="413437"/>
            <a:ext cx="4810540" cy="4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19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83EFF8-8095-4AE4-832E-E7539EC96159}"/>
              </a:ext>
            </a:extLst>
          </p:cNvPr>
          <p:cNvSpPr txBox="1">
            <a:spLocks/>
          </p:cNvSpPr>
          <p:nvPr/>
        </p:nvSpPr>
        <p:spPr>
          <a:xfrm>
            <a:off x="82645" y="55534"/>
            <a:ext cx="12027467" cy="1190169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MALARIA - 2024</a:t>
            </a:r>
            <a:br>
              <a:rPr lang="es-PE" sz="4000" b="1" dirty="0">
                <a:solidFill>
                  <a:schemeClr val="bg1"/>
                </a:solidFill>
              </a:rPr>
            </a:br>
            <a:r>
              <a:rPr lang="es-PE" sz="3600" b="1" dirty="0">
                <a:solidFill>
                  <a:schemeClr val="bg1"/>
                </a:solidFill>
              </a:rPr>
              <a:t>REGION TUMBES –  SE (01-16)</a:t>
            </a:r>
          </a:p>
          <a:p>
            <a:pPr algn="ctr"/>
            <a:endParaRPr lang="es-PE" sz="3600" b="1" dirty="0">
              <a:solidFill>
                <a:schemeClr val="bg1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65ABE4AC-A94C-40E4-809D-558A2D552EE3}"/>
              </a:ext>
            </a:extLst>
          </p:cNvPr>
          <p:cNvSpPr txBox="1">
            <a:spLocks/>
          </p:cNvSpPr>
          <p:nvPr/>
        </p:nvSpPr>
        <p:spPr>
          <a:xfrm>
            <a:off x="79739" y="6748114"/>
            <a:ext cx="5879444" cy="1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200" b="1" i="1" dirty="0">
                <a:solidFill>
                  <a:srgbClr val="FF0000"/>
                </a:solidFill>
              </a:rPr>
              <a:t>FUENTE: NOTI SP WEB – DIRECCION EJECUTIVA DE EPIDEMIOLOGIA – DIRESA TUMBES </a:t>
            </a:r>
          </a:p>
          <a:p>
            <a:r>
              <a:rPr lang="es-PE" sz="1200" b="1" i="1" dirty="0">
                <a:solidFill>
                  <a:srgbClr val="FF0000"/>
                </a:solidFill>
              </a:rPr>
              <a:t>                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4B526D98-E38F-477E-647E-9620C9500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058" y="1625358"/>
            <a:ext cx="11099100" cy="328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lang="es-PE" altLang="es-PE" sz="6600" b="1" dirty="0"/>
              <a:t>A</a:t>
            </a:r>
            <a:r>
              <a:rPr kumimoji="0" lang="es-PE" altLang="es-PE" sz="6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la SE 16 – 2024 NO se han reportado casos </a:t>
            </a:r>
            <a:r>
              <a:rPr lang="es-PE" altLang="es-PE" sz="6600" b="1" dirty="0"/>
              <a:t>de Malaria</a:t>
            </a:r>
            <a:endParaRPr kumimoji="0" lang="es-PE" altLang="es-PE" sz="6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62187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CAED3915-5AC1-48F8-ABE3-7BC43A62A69E}"/>
              </a:ext>
            </a:extLst>
          </p:cNvPr>
          <p:cNvSpPr txBox="1">
            <a:spLocks/>
          </p:cNvSpPr>
          <p:nvPr/>
        </p:nvSpPr>
        <p:spPr>
          <a:xfrm>
            <a:off x="82266" y="3037274"/>
            <a:ext cx="12027467" cy="1190169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ZIKA - 2024</a:t>
            </a:r>
            <a:br>
              <a:rPr lang="es-PE" sz="4000" b="1" dirty="0">
                <a:solidFill>
                  <a:schemeClr val="bg1"/>
                </a:solidFill>
              </a:rPr>
            </a:br>
            <a:r>
              <a:rPr lang="es-PE" sz="3600" b="1" dirty="0">
                <a:solidFill>
                  <a:schemeClr val="bg1"/>
                </a:solidFill>
              </a:rPr>
              <a:t>REGION TUMBES –  SE (01-16)</a:t>
            </a:r>
          </a:p>
          <a:p>
            <a:pPr algn="ctr"/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15689E6-1C64-49B2-9702-0D919DB4C8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4009" r="57338" b="89707"/>
          <a:stretch/>
        </p:blipFill>
        <p:spPr>
          <a:xfrm>
            <a:off x="222847" y="413437"/>
            <a:ext cx="4810540" cy="4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22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8506"/>
            <a:ext cx="12191999" cy="658354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</a:rPr>
              <a:t>TASAS DE INCIDENCIA ACUMULADA (TIA) Y CASOS ACUMULADOS DE VIRUS ZIKA – REGION TUMBES SE 16/2024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D982C8EC-D76B-4F4C-B4E4-4315D7A20781}"/>
              </a:ext>
            </a:extLst>
          </p:cNvPr>
          <p:cNvSpPr txBox="1">
            <a:spLocks/>
          </p:cNvSpPr>
          <p:nvPr/>
        </p:nvSpPr>
        <p:spPr>
          <a:xfrm>
            <a:off x="20247" y="6533152"/>
            <a:ext cx="7517144" cy="384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200" b="1" i="1" dirty="0">
                <a:solidFill>
                  <a:srgbClr val="FF0000"/>
                </a:solidFill>
              </a:rPr>
              <a:t>FUENTE: NOTI SP WEB – DIRECCION EJECUTIVA DE EPIDEMIOLOGIA – DIRESA TUMBES </a:t>
            </a:r>
          </a:p>
          <a:p>
            <a:r>
              <a:rPr lang="es-PE" sz="1200" b="1" i="1" dirty="0">
                <a:solidFill>
                  <a:srgbClr val="FF0000"/>
                </a:solidFill>
              </a:rPr>
              <a:t>                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52916A72-88A6-4406-B365-AED34950C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058" y="1625358"/>
            <a:ext cx="11099100" cy="328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lang="es-PE" altLang="es-PE" sz="6600" b="1" dirty="0"/>
              <a:t>A</a:t>
            </a:r>
            <a:r>
              <a:rPr kumimoji="0" lang="es-PE" altLang="es-PE" sz="6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la SE 16 – 2024 NO se han reportado casos confirmados ni sospechoso de ZIKA </a:t>
            </a:r>
          </a:p>
        </p:txBody>
      </p:sp>
    </p:spTree>
    <p:extLst>
      <p:ext uri="{BB962C8B-B14F-4D97-AF65-F5344CB8AC3E}">
        <p14:creationId xmlns:p14="http://schemas.microsoft.com/office/powerpoint/2010/main" val="134574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CAED3915-5AC1-48F8-ABE3-7BC43A62A69E}"/>
              </a:ext>
            </a:extLst>
          </p:cNvPr>
          <p:cNvSpPr txBox="1">
            <a:spLocks/>
          </p:cNvSpPr>
          <p:nvPr/>
        </p:nvSpPr>
        <p:spPr>
          <a:xfrm>
            <a:off x="82266" y="3037274"/>
            <a:ext cx="12027467" cy="1190169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CHIKUNGUNYA - 2024</a:t>
            </a:r>
            <a:br>
              <a:rPr lang="es-PE" sz="4000" b="1" dirty="0">
                <a:solidFill>
                  <a:schemeClr val="bg1"/>
                </a:solidFill>
              </a:rPr>
            </a:br>
            <a:r>
              <a:rPr lang="es-PE" sz="3600" b="1" dirty="0">
                <a:solidFill>
                  <a:schemeClr val="bg1"/>
                </a:solidFill>
              </a:rPr>
              <a:t>REGION TUMBES –  SE (01-16)</a:t>
            </a:r>
          </a:p>
          <a:p>
            <a:pPr algn="ctr"/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15689E6-1C64-49B2-9702-0D919DB4C8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4009" r="57338" b="89707"/>
          <a:stretch/>
        </p:blipFill>
        <p:spPr>
          <a:xfrm>
            <a:off x="222847" y="413437"/>
            <a:ext cx="4810540" cy="4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44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168" y="124107"/>
            <a:ext cx="12063663" cy="680209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</a:rPr>
              <a:t>TASAS DE INCIDENCIA ACUMULADA (TIA) Y CASOS ACUMULADOS DE FIEBRE POR VIRUS CHIKUNGUNYA – REGION TUMBES SE 01-16/2024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D3C33ED-FFE0-48E6-BCAF-023D668EE40B}"/>
              </a:ext>
            </a:extLst>
          </p:cNvPr>
          <p:cNvSpPr txBox="1">
            <a:spLocks/>
          </p:cNvSpPr>
          <p:nvPr/>
        </p:nvSpPr>
        <p:spPr>
          <a:xfrm>
            <a:off x="222847" y="6635837"/>
            <a:ext cx="7517144" cy="319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i="1" dirty="0">
                <a:solidFill>
                  <a:srgbClr val="FF0000"/>
                </a:solidFill>
              </a:rPr>
              <a:t>FUENTE: NOTI SP WEB – DIRECCION EJECUTIVA DE EPIDEMIOLOGIA – DIRESA TUMBES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FA2B5918-7E23-301A-49BF-B9A9FAE0A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2189" y="4443003"/>
            <a:ext cx="3707645" cy="31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PE" altLang="es-P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Tipo de </a:t>
            </a:r>
            <a:r>
              <a:rPr kumimoji="0" lang="es-PE" altLang="es-PE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Dx</a:t>
            </a:r>
            <a:endParaRPr kumimoji="0" lang="es-PE" altLang="es-P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5F5379AA-F595-DBC2-2E1D-90F3CC1B3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9812" y="4431886"/>
            <a:ext cx="3707645" cy="31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PE" altLang="es-P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Grupos de Edad </a:t>
            </a:r>
            <a:endParaRPr kumimoji="0" lang="es-PE" altLang="es-P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3C6FF963-F168-F549-FA87-DB667EC4A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8" y="988340"/>
            <a:ext cx="2190037" cy="60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es-PE" altLang="es-PE" sz="1100" dirty="0"/>
              <a:t>Mapa de Riesgo  SE 01-16/2024 </a:t>
            </a:r>
            <a:r>
              <a:rPr kumimoji="0" lang="es-PE" altLang="es-PE" sz="1100" i="0" u="none" strike="noStrike" cap="none" normalizeH="0" baseline="0" dirty="0">
                <a:ln>
                  <a:noFill/>
                </a:ln>
                <a:effectLst/>
              </a:rPr>
              <a:t>de Fiebre por virus </a:t>
            </a:r>
            <a:r>
              <a:rPr kumimoji="0" lang="es-PE" altLang="es-PE" sz="1100" i="0" u="none" strike="noStrike" cap="none" normalizeH="0" baseline="0" dirty="0" err="1">
                <a:ln>
                  <a:noFill/>
                </a:ln>
                <a:effectLst/>
              </a:rPr>
              <a:t>Chikungunya</a:t>
            </a:r>
            <a:r>
              <a:rPr kumimoji="0" lang="es-PE" altLang="es-PE" sz="1100" i="0" u="none" strike="noStrike" cap="none" normalizeH="0" baseline="0" dirty="0">
                <a:ln>
                  <a:noFill/>
                </a:ln>
                <a:effectLst/>
              </a:rPr>
              <a:t> - Región Tumbes</a:t>
            </a:r>
            <a:endParaRPr kumimoji="0" lang="es-PE" altLang="es-PE" sz="320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88BFC15A-ABAF-618C-DF4B-620FA12F8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65668"/>
            <a:ext cx="2296359" cy="75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es-PE" altLang="es-PE" sz="1100" dirty="0"/>
              <a:t>Mapa de Riesgo según 03 última semanas epidemiológicas (14-16/2024) </a:t>
            </a:r>
            <a:r>
              <a:rPr kumimoji="0" lang="es-PE" altLang="es-PE" sz="1100" i="0" u="none" strike="noStrike" cap="none" normalizeH="0" baseline="0" dirty="0">
                <a:ln>
                  <a:noFill/>
                </a:ln>
                <a:effectLst/>
              </a:rPr>
              <a:t>de Fiebre por virus </a:t>
            </a:r>
            <a:r>
              <a:rPr kumimoji="0" lang="es-PE" altLang="es-PE" sz="1100" i="0" u="none" strike="noStrike" cap="none" normalizeH="0" baseline="0" dirty="0" err="1">
                <a:ln>
                  <a:noFill/>
                </a:ln>
                <a:effectLst/>
              </a:rPr>
              <a:t>Chikungunya</a:t>
            </a:r>
            <a:r>
              <a:rPr kumimoji="0" lang="es-PE" altLang="es-PE" sz="1100" i="0" u="none" strike="noStrike" cap="none" normalizeH="0" baseline="0" dirty="0">
                <a:ln>
                  <a:noFill/>
                </a:ln>
                <a:effectLst/>
              </a:rPr>
              <a:t> - Región Tumbes</a:t>
            </a:r>
            <a:endParaRPr kumimoji="0" lang="es-PE" altLang="es-PE" sz="3200" i="0" u="none" strike="noStrike" cap="none" normalizeH="0" baseline="0" dirty="0">
              <a:ln>
                <a:noFill/>
              </a:ln>
              <a:effectLst/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60CEC4B6-5E19-177A-4B92-358E96E5F0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9982250"/>
              </p:ext>
            </p:extLst>
          </p:nvPr>
        </p:nvGraphicFramePr>
        <p:xfrm>
          <a:off x="5156200" y="757238"/>
          <a:ext cx="6834188" cy="345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11277600" imgH="5705447" progId="Excel.SheetMacroEnabled.12">
                  <p:link updateAutomatic="1"/>
                </p:oleObj>
              </mc:Choice>
              <mc:Fallback>
                <p:oleObj name="Macro-Enabled Worksheet" r:id="rId2" imgW="11277600" imgH="5705447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156200" y="757238"/>
                        <a:ext cx="6834188" cy="3455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4AC1BA0F-22A3-0E48-87B9-3B23C06639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836664"/>
              </p:ext>
            </p:extLst>
          </p:nvPr>
        </p:nvGraphicFramePr>
        <p:xfrm>
          <a:off x="2883936" y="3014181"/>
          <a:ext cx="1640946" cy="602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4" imgW="2333733" imgH="857122" progId="Excel.SheetMacroEnabled.12">
                  <p:link updateAutomatic="1"/>
                </p:oleObj>
              </mc:Choice>
              <mc:Fallback>
                <p:oleObj name="Macro-Enabled Worksheet" r:id="rId4" imgW="2333733" imgH="857122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83936" y="3014181"/>
                        <a:ext cx="1640946" cy="602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B1EC08D5-1125-5656-AA52-11BAF319C9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4543717"/>
              </p:ext>
            </p:extLst>
          </p:nvPr>
        </p:nvGraphicFramePr>
        <p:xfrm>
          <a:off x="3295464" y="5952067"/>
          <a:ext cx="1859149" cy="708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6" imgW="2247852" imgH="857122" progId="Excel.SheetMacroEnabled.12">
                  <p:link updateAutomatic="1"/>
                </p:oleObj>
              </mc:Choice>
              <mc:Fallback>
                <p:oleObj name="Macro-Enabled Worksheet" r:id="rId6" imgW="2247852" imgH="857122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95464" y="5952067"/>
                        <a:ext cx="1859149" cy="7089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o 18">
            <a:extLst>
              <a:ext uri="{FF2B5EF4-FFF2-40B4-BE49-F238E27FC236}">
                <a16:creationId xmlns:a16="http://schemas.microsoft.com/office/drawing/2014/main" id="{4ADDF80A-160D-6A02-5CAB-0E799EBA11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873867"/>
              </p:ext>
            </p:extLst>
          </p:nvPr>
        </p:nvGraphicFramePr>
        <p:xfrm>
          <a:off x="8218488" y="4719638"/>
          <a:ext cx="3870325" cy="136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8" imgW="4400622" imgH="1552646" progId="Excel.SheetMacroEnabled.12">
                  <p:link updateAutomatic="1"/>
                </p:oleObj>
              </mc:Choice>
              <mc:Fallback>
                <p:oleObj name="Macro-Enabled Worksheet" r:id="rId8" imgW="4400622" imgH="1552646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218488" y="4719638"/>
                        <a:ext cx="3870325" cy="1365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0517867C-36FF-FE72-9DE5-56F6DE07CD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954524"/>
              </p:ext>
            </p:extLst>
          </p:nvPr>
        </p:nvGraphicFramePr>
        <p:xfrm>
          <a:off x="5206111" y="4719638"/>
          <a:ext cx="2906014" cy="1400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10" imgW="3181422" imgH="1533454" progId="Excel.SheetMacroEnabled.12">
                  <p:link updateAutomatic="1"/>
                </p:oleObj>
              </mc:Choice>
              <mc:Fallback>
                <p:oleObj name="Macro-Enabled Worksheet" r:id="rId10" imgW="3181422" imgH="1533454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206111" y="4719638"/>
                        <a:ext cx="2906014" cy="14008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" name="Imagen 41">
            <a:extLst>
              <a:ext uri="{FF2B5EF4-FFF2-40B4-BE49-F238E27FC236}">
                <a16:creationId xmlns:a16="http://schemas.microsoft.com/office/drawing/2014/main" id="{3F188F98-318B-D506-295F-B0591E967A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9186" y="3924618"/>
            <a:ext cx="3620940" cy="256320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2CD4D926-C699-F6B6-9EB1-BF9A655900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4425" y="1116587"/>
            <a:ext cx="3706994" cy="25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92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EBA7E9-9656-49DA-982C-4EAD8E12FFFB}"/>
              </a:ext>
            </a:extLst>
          </p:cNvPr>
          <p:cNvSpPr txBox="1">
            <a:spLocks/>
          </p:cNvSpPr>
          <p:nvPr/>
        </p:nvSpPr>
        <p:spPr>
          <a:xfrm>
            <a:off x="82266" y="3037274"/>
            <a:ext cx="12027467" cy="1190169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LEPTOSPIROSIS - 2024</a:t>
            </a:r>
            <a:br>
              <a:rPr lang="es-PE" sz="4000" b="1" dirty="0">
                <a:solidFill>
                  <a:schemeClr val="bg1"/>
                </a:solidFill>
              </a:rPr>
            </a:br>
            <a:r>
              <a:rPr lang="es-PE" sz="3600" b="1" dirty="0">
                <a:solidFill>
                  <a:schemeClr val="bg1"/>
                </a:solidFill>
              </a:rPr>
              <a:t>REGION TUMBES –  SE (01-16)</a:t>
            </a:r>
          </a:p>
          <a:p>
            <a:pPr algn="ctr"/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5183A5-86C5-4D85-AC6F-00707B09B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4009" r="57338" b="89707"/>
          <a:stretch/>
        </p:blipFill>
        <p:spPr>
          <a:xfrm>
            <a:off x="543339" y="470262"/>
            <a:ext cx="4810540" cy="4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1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2380"/>
            <a:ext cx="12192000" cy="781032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r>
              <a:rPr lang="es-PE" sz="2800" b="1" dirty="0">
                <a:solidFill>
                  <a:schemeClr val="bg1"/>
                </a:solidFill>
              </a:rPr>
              <a:t>TASAS DE INCIDENCIA ACUMULADA (TIA) Y CASOS ACUMULADOS DE LEPTOSPIROSIS  </a:t>
            </a:r>
            <a:br>
              <a:rPr lang="es-PE" sz="2800" b="1" dirty="0">
                <a:solidFill>
                  <a:schemeClr val="bg1"/>
                </a:solidFill>
              </a:rPr>
            </a:br>
            <a:r>
              <a:rPr lang="es-PE" sz="2800" b="1" dirty="0">
                <a:solidFill>
                  <a:schemeClr val="bg1"/>
                </a:solidFill>
              </a:rPr>
              <a:t>REGION TUMBES SE 01-16/2024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B59993B-944D-4E50-A15D-9BE7530804E2}"/>
              </a:ext>
            </a:extLst>
          </p:cNvPr>
          <p:cNvSpPr txBox="1">
            <a:spLocks/>
          </p:cNvSpPr>
          <p:nvPr/>
        </p:nvSpPr>
        <p:spPr>
          <a:xfrm>
            <a:off x="0" y="6305582"/>
            <a:ext cx="7517144" cy="6583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i="1" dirty="0">
                <a:solidFill>
                  <a:srgbClr val="FF0000"/>
                </a:solidFill>
              </a:rPr>
              <a:t>FUENTE: NOTI SP WEB – DIRECCION EJECUTIVA DE EPIDEMIOLOGIA – DIRESA TUMBES 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4E7FE832-7AE6-43FB-B2CA-B7F158488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7052" y="3573222"/>
            <a:ext cx="2858090" cy="32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PE" altLang="es-PE" sz="1200" i="0" u="none" strike="noStrike" cap="none" normalizeH="0" baseline="0" dirty="0">
                <a:ln>
                  <a:noFill/>
                </a:ln>
                <a:effectLst/>
                <a:latin typeface="Arial Narrow" panose="020B0606020202030204" pitchFamily="34" charset="0"/>
              </a:rPr>
              <a:t>Casos de Leptospirosis según grupo de edad</a:t>
            </a:r>
            <a:endParaRPr kumimoji="0" lang="es-PE" altLang="es-PE" sz="120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7F0C6AA5-E838-4B67-9B1E-D80F06FA2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5089" y="2083604"/>
            <a:ext cx="6221389" cy="41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PE" altLang="es-P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Tasa de Incidencia y Casos de Leptospirosis según distrito de infección – año 2024</a:t>
            </a:r>
            <a:endParaRPr kumimoji="0" lang="es-PE" altLang="es-PE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8D0CF15-E556-4C90-8C92-B010BF0FBAD9}"/>
              </a:ext>
            </a:extLst>
          </p:cNvPr>
          <p:cNvSpPr txBox="1"/>
          <p:nvPr/>
        </p:nvSpPr>
        <p:spPr>
          <a:xfrm>
            <a:off x="31672" y="904112"/>
            <a:ext cx="5442284" cy="991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PE"/>
            </a:defPPr>
            <a:lvl1pPr lvl="0" algn="ctr" eaLnBrk="0" fontAlgn="base" hangingPunct="0">
              <a:spcBef>
                <a:spcPct val="0"/>
              </a:spcBef>
              <a:spcAft>
                <a:spcPts val="800"/>
              </a:spcAft>
              <a:defRPr kumimoji="0" sz="1600" b="1" i="0" u="none" strike="noStrike" cap="none" normalizeH="0" baseline="0">
                <a:ln>
                  <a:noFill/>
                </a:ln>
                <a:effectLst/>
              </a:defRPr>
            </a:lvl1pPr>
          </a:lstStyle>
          <a:p>
            <a:pPr algn="just"/>
            <a:r>
              <a:rPr lang="es-ES" dirty="0"/>
              <a:t>A la SE 16 del año 2024 se han registrado 40 casos probables de leptospirosis a la espera de resultado del Instituto Nacional de Salud (INS).</a:t>
            </a:r>
            <a:endParaRPr lang="es-PE" dirty="0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5809A2CA-EEC6-459F-86FC-98F8994F6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2854" y="5549114"/>
            <a:ext cx="2858090" cy="32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PE" altLang="es-PE" sz="1200" i="0" u="none" strike="noStrike" cap="none" normalizeH="0" baseline="0" dirty="0">
                <a:ln>
                  <a:noFill/>
                </a:ln>
                <a:effectLst/>
                <a:latin typeface="Arial Narrow" panose="020B0606020202030204" pitchFamily="34" charset="0"/>
              </a:rPr>
              <a:t>Casos de Leptospirosis según su clasificación</a:t>
            </a:r>
            <a:endParaRPr kumimoji="0" lang="es-PE" altLang="es-PE" sz="120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54655E65-FD51-6A2F-C4C1-3F93483D0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6925" y="1061225"/>
            <a:ext cx="3337054" cy="63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es-PE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Casos de Fiebre de Leptospirosis por tipo de diagnóstico y procedencia años 2019 – 2024* </a:t>
            </a:r>
            <a:endParaRPr kumimoji="0" lang="es-PE" altLang="es-PE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10E2624B-D634-424C-45DB-7247F5D5FD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9249437"/>
              </p:ext>
            </p:extLst>
          </p:nvPr>
        </p:nvGraphicFramePr>
        <p:xfrm>
          <a:off x="506413" y="2576513"/>
          <a:ext cx="4064000" cy="355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4829259" imgH="4229185" progId="Excel.SheetMacroEnabled.12">
                  <p:link updateAutomatic="1"/>
                </p:oleObj>
              </mc:Choice>
              <mc:Fallback>
                <p:oleObj name="Macro-Enabled Worksheet" r:id="rId2" imgW="4829259" imgH="4229185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6413" y="2576513"/>
                        <a:ext cx="4064000" cy="3557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D15B5291-A39C-CC6B-3615-12D70608DC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0687938"/>
              </p:ext>
            </p:extLst>
          </p:nvPr>
        </p:nvGraphicFramePr>
        <p:xfrm>
          <a:off x="5453063" y="887413"/>
          <a:ext cx="3279775" cy="232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4" imgW="4495704" imgH="3190889" progId="Excel.SheetMacroEnabled.12">
                  <p:link updateAutomatic="1"/>
                </p:oleObj>
              </mc:Choice>
              <mc:Fallback>
                <p:oleObj name="Macro-Enabled Worksheet" r:id="rId4" imgW="4495704" imgH="3190889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53063" y="887413"/>
                        <a:ext cx="3279775" cy="2327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42155FB9-3219-3819-384F-5971D6A346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089249"/>
              </p:ext>
            </p:extLst>
          </p:nvPr>
        </p:nvGraphicFramePr>
        <p:xfrm>
          <a:off x="5259388" y="3887788"/>
          <a:ext cx="3371850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6" imgW="3371970" imgH="1343068" progId="Excel.SheetMacroEnabled.12">
                  <p:link updateAutomatic="1"/>
                </p:oleObj>
              </mc:Choice>
              <mc:Fallback>
                <p:oleObj name="Macro-Enabled Worksheet" r:id="rId6" imgW="3371970" imgH="1343068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59388" y="3887788"/>
                        <a:ext cx="3371850" cy="1343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BD176116-B5A5-D951-B4AB-9E75874864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01951"/>
              </p:ext>
            </p:extLst>
          </p:nvPr>
        </p:nvGraphicFramePr>
        <p:xfrm>
          <a:off x="5402263" y="5859463"/>
          <a:ext cx="292417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8" imgW="2924163" imgH="771525" progId="Excel.SheetMacroEnabled.12">
                  <p:link updateAutomatic="1"/>
                </p:oleObj>
              </mc:Choice>
              <mc:Fallback>
                <p:oleObj name="Macro-Enabled Worksheet" r:id="rId8" imgW="2924163" imgH="771525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02263" y="5859463"/>
                        <a:ext cx="2924175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8B6DE64E-0755-84E6-4D0A-0E26BD8F21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392254"/>
              </p:ext>
            </p:extLst>
          </p:nvPr>
        </p:nvGraphicFramePr>
        <p:xfrm>
          <a:off x="8843963" y="1716088"/>
          <a:ext cx="3230562" cy="363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10" imgW="5257896" imgH="5915025" progId="Excel.SheetMacroEnabled.12">
                  <p:link updateAutomatic="1"/>
                </p:oleObj>
              </mc:Choice>
              <mc:Fallback>
                <p:oleObj name="Macro-Enabled Worksheet" r:id="rId10" imgW="5257896" imgH="5915025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843963" y="1716088"/>
                        <a:ext cx="3230562" cy="3635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5528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FE74640-E57D-0816-173A-1147778DA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79" t="16392" r="5114" b="7890"/>
          <a:stretch/>
        </p:blipFill>
        <p:spPr>
          <a:xfrm>
            <a:off x="16778" y="0"/>
            <a:ext cx="12105314" cy="685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89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EBA7E9-9656-49DA-982C-4EAD8E12FFFB}"/>
              </a:ext>
            </a:extLst>
          </p:cNvPr>
          <p:cNvSpPr txBox="1">
            <a:spLocks/>
          </p:cNvSpPr>
          <p:nvPr/>
        </p:nvSpPr>
        <p:spPr>
          <a:xfrm>
            <a:off x="82266" y="3037274"/>
            <a:ext cx="12027467" cy="1190169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IRAS - 2024</a:t>
            </a:r>
            <a:br>
              <a:rPr lang="es-PE" sz="4000" b="1" dirty="0">
                <a:solidFill>
                  <a:schemeClr val="bg1"/>
                </a:solidFill>
              </a:rPr>
            </a:br>
            <a:r>
              <a:rPr lang="es-PE" sz="3600" b="1" dirty="0">
                <a:solidFill>
                  <a:schemeClr val="bg1"/>
                </a:solidFill>
              </a:rPr>
              <a:t>REGION TUMBES –  SE (01-16)</a:t>
            </a:r>
          </a:p>
          <a:p>
            <a:pPr algn="ctr"/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5183A5-86C5-4D85-AC6F-00707B09B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4009" r="57338" b="89707"/>
          <a:stretch/>
        </p:blipFill>
        <p:spPr>
          <a:xfrm>
            <a:off x="543339" y="470262"/>
            <a:ext cx="4810540" cy="4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77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561" y="96492"/>
            <a:ext cx="7236783" cy="783464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</a:rPr>
              <a:t>MAPAS DE RIESGO DE IRAS EN MENORES DE 5 AÑOS – REGION TUMBES SE 01-16/2024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2C79579E-C873-4DDD-B6C3-7C5C7A95F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262" y="824734"/>
            <a:ext cx="2000982" cy="70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es-PE" altLang="es-PE" sz="1400" dirty="0"/>
              <a:t>Mapa de Riesgo SE 01-16/2024 de IRAS</a:t>
            </a:r>
            <a:r>
              <a:rPr kumimoji="0" lang="es-PE" altLang="es-PE" sz="1400" i="0" u="none" strike="noStrike" cap="none" normalizeH="0" baseline="0" dirty="0">
                <a:ln>
                  <a:noFill/>
                </a:ln>
                <a:effectLst/>
              </a:rPr>
              <a:t> - Región Tumbes</a:t>
            </a:r>
            <a:endParaRPr kumimoji="0" lang="es-PE" altLang="es-PE" sz="480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90F121B0-0057-479C-BD34-A5251D7DE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6343" y="4197927"/>
            <a:ext cx="2278478" cy="98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PE" altLang="es-PE" sz="1200" i="0" u="none" strike="noStrike" cap="none" normalizeH="0" baseline="0" dirty="0">
                <a:ln>
                  <a:noFill/>
                </a:ln>
                <a:effectLst/>
              </a:rPr>
              <a:t>Mapa de Riesgo de IRAS en menores de 5 años según 03 últimas semanas epidemiológicas 14-16/2024</a:t>
            </a:r>
            <a:endParaRPr kumimoji="0" lang="es-PE" altLang="es-PE" sz="440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B5A0F0F-07FF-4402-979D-2BA808DEF415}"/>
              </a:ext>
            </a:extLst>
          </p:cNvPr>
          <p:cNvSpPr txBox="1"/>
          <p:nvPr/>
        </p:nvSpPr>
        <p:spPr>
          <a:xfrm>
            <a:off x="469323" y="1110693"/>
            <a:ext cx="5051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solidFill>
                  <a:srgbClr val="002060"/>
                </a:solidFill>
              </a:rPr>
              <a:t>TASAS DE INCIDENCIA Y CASOS ACUMULADOS DE IRAS </a:t>
            </a:r>
          </a:p>
          <a:p>
            <a:pPr algn="ctr"/>
            <a:r>
              <a:rPr lang="es-PE" sz="1600" b="1" dirty="0">
                <a:solidFill>
                  <a:srgbClr val="002060"/>
                </a:solidFill>
              </a:rPr>
              <a:t> SEGÚN LUGAR DE INFECCIÓN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44DADB56-01AB-4101-8059-6482D3339298}"/>
              </a:ext>
            </a:extLst>
          </p:cNvPr>
          <p:cNvSpPr txBox="1">
            <a:spLocks/>
          </p:cNvSpPr>
          <p:nvPr/>
        </p:nvSpPr>
        <p:spPr>
          <a:xfrm>
            <a:off x="64562" y="6521116"/>
            <a:ext cx="5530122" cy="316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i="1" dirty="0">
                <a:solidFill>
                  <a:srgbClr val="FF0000"/>
                </a:solidFill>
                <a:latin typeface="+mn-lt"/>
              </a:rPr>
              <a:t>FUENTE: NOTI SP WEB – DIRECCION EJECUTIVA DE EPIDEMIOLOGIA – DIRESA TUMBES </a:t>
            </a:r>
          </a:p>
          <a:p>
            <a:r>
              <a:rPr lang="es-PE" sz="1100" b="1" i="1" dirty="0">
                <a:solidFill>
                  <a:srgbClr val="FF0000"/>
                </a:solidFill>
                <a:latin typeface="+mn-lt"/>
              </a:rPr>
              <a:t>                </a:t>
            </a: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2982CC99-5DD0-D9A6-C168-1C6B3EA574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941610"/>
              </p:ext>
            </p:extLst>
          </p:nvPr>
        </p:nvGraphicFramePr>
        <p:xfrm>
          <a:off x="1223963" y="1890713"/>
          <a:ext cx="3971925" cy="340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3" imgW="3971985" imgH="3410064" progId="Excel.SheetMacroEnabled.12">
                  <p:link updateAutomatic="1"/>
                </p:oleObj>
              </mc:Choice>
              <mc:Fallback>
                <p:oleObj name="Macro-Enabled Worksheet" r:id="rId3" imgW="3971985" imgH="3410064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23963" y="1890713"/>
                        <a:ext cx="3971925" cy="3409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EEC7F83F-11FB-C56E-39DF-BC63A5B7D5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843604"/>
              </p:ext>
            </p:extLst>
          </p:nvPr>
        </p:nvGraphicFramePr>
        <p:xfrm>
          <a:off x="9964738" y="2495550"/>
          <a:ext cx="2247900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5" imgW="2428815" imgH="819122" progId="Excel.SheetMacroEnabled.12">
                  <p:link updateAutomatic="1"/>
                </p:oleObj>
              </mc:Choice>
              <mc:Fallback>
                <p:oleObj name="Macro-Enabled Worksheet" r:id="rId5" imgW="2428815" imgH="819122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64738" y="2495550"/>
                        <a:ext cx="2247900" cy="758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067F3428-E8E1-75A8-2181-347F0B8052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7784804"/>
              </p:ext>
            </p:extLst>
          </p:nvPr>
        </p:nvGraphicFramePr>
        <p:xfrm>
          <a:off x="10371158" y="6168566"/>
          <a:ext cx="1756280" cy="656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7" imgW="2190726" imgH="819122" progId="Excel.SheetMacroEnabled.12">
                  <p:link updateAutomatic="1"/>
                </p:oleObj>
              </mc:Choice>
              <mc:Fallback>
                <p:oleObj name="Macro-Enabled Worksheet" r:id="rId7" imgW="2190726" imgH="819122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371158" y="6168566"/>
                        <a:ext cx="1756280" cy="6566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5B5303A0-CBAA-07C4-DF3C-D7336DDFF9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2940" y="198893"/>
            <a:ext cx="4112784" cy="2826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3DC0BE6-D5F3-346A-870E-F5E4B42136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1753" y="3999262"/>
            <a:ext cx="3538779" cy="2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51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12404"/>
            <a:ext cx="12181280" cy="640220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</a:rPr>
              <a:t>CANAL ENDÉMICO DE IRAS EN NIÑOS &lt; 5 AÑOS – REGION TUMBES SE 01-16/2024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2447518-EA93-4418-893D-D9D8DA864D94}"/>
              </a:ext>
            </a:extLst>
          </p:cNvPr>
          <p:cNvSpPr txBox="1">
            <a:spLocks/>
          </p:cNvSpPr>
          <p:nvPr/>
        </p:nvSpPr>
        <p:spPr>
          <a:xfrm>
            <a:off x="-103264" y="6634563"/>
            <a:ext cx="5070366" cy="421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i="1" dirty="0">
                <a:solidFill>
                  <a:srgbClr val="FF0000"/>
                </a:solidFill>
              </a:rPr>
              <a:t>FUENTE: NOTI SP WEB – DIRECCION EJECUTIVA DE EPIDEMIOLOGIA – DIRESA TUMBES </a:t>
            </a:r>
          </a:p>
          <a:p>
            <a:r>
              <a:rPr lang="es-PE" sz="1100" b="1" i="1" dirty="0">
                <a:solidFill>
                  <a:srgbClr val="FF0000"/>
                </a:solidFill>
              </a:rPr>
              <a:t>               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0A17AEBE-929E-4E05-91EA-B8DA47177F87}"/>
              </a:ext>
            </a:extLst>
          </p:cNvPr>
          <p:cNvSpPr txBox="1">
            <a:spLocks/>
          </p:cNvSpPr>
          <p:nvPr/>
        </p:nvSpPr>
        <p:spPr>
          <a:xfrm>
            <a:off x="7212052" y="3901505"/>
            <a:ext cx="3367003" cy="665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1200" b="1" dirty="0">
                <a:solidFill>
                  <a:srgbClr val="FF0000"/>
                </a:solidFill>
              </a:rPr>
              <a:t>CANAL ENDÉMICO DE LOS CASOS DE IRAS  </a:t>
            </a:r>
            <a:br>
              <a:rPr lang="es-PE" sz="1200" b="1" dirty="0">
                <a:solidFill>
                  <a:srgbClr val="FF0000"/>
                </a:solidFill>
              </a:rPr>
            </a:br>
            <a:r>
              <a:rPr lang="es-PE" sz="1200" b="1" dirty="0">
                <a:solidFill>
                  <a:srgbClr val="FF0000"/>
                </a:solidFill>
              </a:rPr>
              <a:t>REGION TUMBES –SE 01 A SE 53 - 2020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F8F428-6E11-4D87-BBCB-1A166782B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307" y="4385062"/>
            <a:ext cx="3404295" cy="216071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C91DDF4-FEE9-4330-9742-B6AFA800D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197" y="4349824"/>
            <a:ext cx="3631689" cy="2303466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737A2574-1DB4-4FC6-980B-9EC2BD7E9CC9}"/>
              </a:ext>
            </a:extLst>
          </p:cNvPr>
          <p:cNvSpPr txBox="1">
            <a:spLocks/>
          </p:cNvSpPr>
          <p:nvPr/>
        </p:nvSpPr>
        <p:spPr>
          <a:xfrm>
            <a:off x="3895383" y="3862240"/>
            <a:ext cx="3367003" cy="665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1200" b="1" dirty="0">
                <a:solidFill>
                  <a:srgbClr val="FF0000"/>
                </a:solidFill>
              </a:rPr>
              <a:t>CANAL ENDÉMICO DE LOS CASOS DE IRAS  </a:t>
            </a:r>
            <a:br>
              <a:rPr lang="es-PE" sz="1200" b="1" dirty="0">
                <a:solidFill>
                  <a:srgbClr val="FF0000"/>
                </a:solidFill>
              </a:rPr>
            </a:br>
            <a:r>
              <a:rPr lang="es-PE" sz="1200" b="1" dirty="0">
                <a:solidFill>
                  <a:srgbClr val="FF0000"/>
                </a:solidFill>
              </a:rPr>
              <a:t>REGION TUMBES –SE 01 A SE 52 - 2021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25B98A4-1912-6FAE-7288-7AEDB31DC9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7" t="25199" r="60986" b="35291"/>
          <a:stretch/>
        </p:blipFill>
        <p:spPr>
          <a:xfrm>
            <a:off x="0" y="4276320"/>
            <a:ext cx="3782546" cy="237697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D0093AE9-16F2-FFF6-56D7-EAC908584F7E}"/>
              </a:ext>
            </a:extLst>
          </p:cNvPr>
          <p:cNvSpPr txBox="1">
            <a:spLocks/>
          </p:cNvSpPr>
          <p:nvPr/>
        </p:nvSpPr>
        <p:spPr>
          <a:xfrm>
            <a:off x="330463" y="3831263"/>
            <a:ext cx="3367003" cy="665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1200" b="1" dirty="0">
                <a:solidFill>
                  <a:srgbClr val="FF0000"/>
                </a:solidFill>
              </a:rPr>
              <a:t>CANAL ENDÉMICO DE LOS CASOS DE IRAS  </a:t>
            </a:r>
            <a:br>
              <a:rPr lang="es-PE" sz="1200" b="1" dirty="0">
                <a:solidFill>
                  <a:srgbClr val="FF0000"/>
                </a:solidFill>
              </a:rPr>
            </a:br>
            <a:r>
              <a:rPr lang="es-PE" sz="1200" b="1" dirty="0">
                <a:solidFill>
                  <a:srgbClr val="FF0000"/>
                </a:solidFill>
              </a:rPr>
              <a:t>REGION TUMBES –SE 01 A SE 52 - 2022</a:t>
            </a:r>
          </a:p>
        </p:txBody>
      </p:sp>
      <p:graphicFrame>
        <p:nvGraphicFramePr>
          <p:cNvPr id="16" name="Objeto 15">
            <a:extLst>
              <a:ext uri="{FF2B5EF4-FFF2-40B4-BE49-F238E27FC236}">
                <a16:creationId xmlns:a16="http://schemas.microsoft.com/office/drawing/2014/main" id="{408FFAA2-6FEF-41D8-B58A-6126920787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624512"/>
              </p:ext>
            </p:extLst>
          </p:nvPr>
        </p:nvGraphicFramePr>
        <p:xfrm>
          <a:off x="4744390" y="602288"/>
          <a:ext cx="5102225" cy="322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6096000" imgH="3857625" progId="Excel.Sheet.12">
                  <p:link updateAutomatic="1"/>
                </p:oleObj>
              </mc:Choice>
              <mc:Fallback>
                <p:oleObj name="Worksheet" r:id="rId5" imgW="6096000" imgH="385762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44390" y="602288"/>
                        <a:ext cx="5102225" cy="3228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Imagen 17">
            <a:extLst>
              <a:ext uri="{FF2B5EF4-FFF2-40B4-BE49-F238E27FC236}">
                <a16:creationId xmlns:a16="http://schemas.microsoft.com/office/drawing/2014/main" id="{352AA300-03B3-7818-EA28-F0DB052D6E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3266" y="602289"/>
            <a:ext cx="5073611" cy="321043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58B3E8F-D1C1-4BD0-FD41-45C50EC910F0}"/>
              </a:ext>
            </a:extLst>
          </p:cNvPr>
          <p:cNvSpPr txBox="1"/>
          <p:nvPr/>
        </p:nvSpPr>
        <p:spPr>
          <a:xfrm>
            <a:off x="1625576" y="799073"/>
            <a:ext cx="746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2023</a:t>
            </a:r>
            <a:endParaRPr lang="es-PE" b="1" dirty="0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4DC086A-2765-AC36-A2AF-819E7F7B1023}"/>
              </a:ext>
            </a:extLst>
          </p:cNvPr>
          <p:cNvSpPr txBox="1"/>
          <p:nvPr/>
        </p:nvSpPr>
        <p:spPr>
          <a:xfrm>
            <a:off x="7401680" y="799073"/>
            <a:ext cx="746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2024</a:t>
            </a:r>
            <a:endParaRPr lang="es-P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546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EBA7E9-9656-49DA-982C-4EAD8E12FFFB}"/>
              </a:ext>
            </a:extLst>
          </p:cNvPr>
          <p:cNvSpPr txBox="1">
            <a:spLocks/>
          </p:cNvSpPr>
          <p:nvPr/>
        </p:nvSpPr>
        <p:spPr>
          <a:xfrm>
            <a:off x="82266" y="3037274"/>
            <a:ext cx="12027467" cy="1190169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INFLUENZA A H1N1 - 2023</a:t>
            </a:r>
            <a:br>
              <a:rPr lang="es-PE" sz="4000" b="1" dirty="0">
                <a:solidFill>
                  <a:schemeClr val="bg1"/>
                </a:solidFill>
              </a:rPr>
            </a:br>
            <a:r>
              <a:rPr lang="es-PE" sz="3600" b="1" dirty="0">
                <a:solidFill>
                  <a:schemeClr val="bg1"/>
                </a:solidFill>
              </a:rPr>
              <a:t>REGION TUMBES –  SE (01-52)</a:t>
            </a:r>
          </a:p>
          <a:p>
            <a:pPr algn="ctr"/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5183A5-86C5-4D85-AC6F-00707B09B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4009" r="57338" b="89707"/>
          <a:stretch/>
        </p:blipFill>
        <p:spPr>
          <a:xfrm>
            <a:off x="543339" y="470262"/>
            <a:ext cx="4810540" cy="4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2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8506"/>
            <a:ext cx="12191999" cy="658354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</a:rPr>
              <a:t>MAPAS DE RIESGO DE INFLUENZA A H1N1 </a:t>
            </a:r>
            <a:br>
              <a:rPr lang="es-PE" sz="2400" b="1" dirty="0">
                <a:solidFill>
                  <a:schemeClr val="bg1"/>
                </a:solidFill>
              </a:rPr>
            </a:br>
            <a:r>
              <a:rPr lang="es-PE" sz="2400" b="1" dirty="0">
                <a:solidFill>
                  <a:schemeClr val="bg1"/>
                </a:solidFill>
              </a:rPr>
              <a:t>REGION TUMBES SE 01-52/2023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D982C8EC-D76B-4F4C-B4E4-4315D7A20781}"/>
              </a:ext>
            </a:extLst>
          </p:cNvPr>
          <p:cNvSpPr txBox="1">
            <a:spLocks/>
          </p:cNvSpPr>
          <p:nvPr/>
        </p:nvSpPr>
        <p:spPr>
          <a:xfrm>
            <a:off x="20247" y="6533152"/>
            <a:ext cx="7517144" cy="384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200" b="1" i="1" dirty="0">
                <a:solidFill>
                  <a:srgbClr val="FF0000"/>
                </a:solidFill>
              </a:rPr>
              <a:t>FUENTE: NOTI SP WEB – DIRECCION EJECUTIVA DE EPIDEMIOLOGIA – DIRESA TUMBES </a:t>
            </a:r>
          </a:p>
          <a:p>
            <a:r>
              <a:rPr lang="es-PE" sz="1200" b="1" i="1" dirty="0">
                <a:solidFill>
                  <a:srgbClr val="FF0000"/>
                </a:solidFill>
              </a:rPr>
              <a:t>                </a:t>
            </a:r>
          </a:p>
        </p:txBody>
      </p:sp>
      <p:sp>
        <p:nvSpPr>
          <p:cNvPr id="27" name="Cuadro de texto 71">
            <a:extLst>
              <a:ext uri="{FF2B5EF4-FFF2-40B4-BE49-F238E27FC236}">
                <a16:creationId xmlns:a16="http://schemas.microsoft.com/office/drawing/2014/main" id="{6F8F5323-C089-21D8-F7C3-B48FF6EBF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7" y="704362"/>
            <a:ext cx="3474720" cy="35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el="http://schemas.microsoft.com/office/2019/extlst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rto="http://schemas.microsoft.com/office/word/2006/arto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el="http://schemas.microsoft.com/office/2019/extlst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rto="http://schemas.microsoft.com/office/word/2006/arto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R="19050" algn="just"/>
            <a:r>
              <a:rPr lang="es-PE" sz="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la SE 52 del 2023 se han registrado 46 casos confirmados de Influenza A H1N1.</a:t>
            </a:r>
            <a:endParaRPr lang="es-PE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9050" algn="just"/>
            <a:r>
              <a:rPr lang="es-PE" sz="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PE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Cuadro de texto 90">
            <a:extLst>
              <a:ext uri="{FF2B5EF4-FFF2-40B4-BE49-F238E27FC236}">
                <a16:creationId xmlns:a16="http://schemas.microsoft.com/office/drawing/2014/main" id="{F18BB3E1-23F0-0568-3473-35B506F3B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2465" y="813308"/>
            <a:ext cx="1764665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el="http://schemas.microsoft.com/office/2019/extlst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rto="http://schemas.microsoft.com/office/word/2006/arto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el="http://schemas.microsoft.com/office/2019/extlst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rto="http://schemas.microsoft.com/office/word/2006/arto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 eaLnBrk="0" fontAlgn="base" hangingPunct="0">
              <a:spcAft>
                <a:spcPts val="800"/>
              </a:spcAft>
            </a:pPr>
            <a:r>
              <a:rPr lang="es-PE" sz="700" b="1" kern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Mapa de Riesgo de Influenza A H1N1 SE (01-52)/2023 -Regi</a:t>
            </a:r>
            <a:r>
              <a:rPr lang="es-PE" sz="700" b="1" kern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ó</a:t>
            </a:r>
            <a:r>
              <a:rPr lang="es-PE" sz="700" b="1" kern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n Tumbes</a:t>
            </a:r>
            <a:endParaRPr lang="es-PE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s-PE" sz="7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 </a:t>
            </a:r>
            <a:endParaRPr lang="es-PE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Cuadro de texto 95">
            <a:extLst>
              <a:ext uri="{FF2B5EF4-FFF2-40B4-BE49-F238E27FC236}">
                <a16:creationId xmlns:a16="http://schemas.microsoft.com/office/drawing/2014/main" id="{05324DC4-56E2-F120-B066-BEEBDF482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3855" y="3803523"/>
            <a:ext cx="2273300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el="http://schemas.microsoft.com/office/2019/extlst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rto="http://schemas.microsoft.com/office/word/2006/arto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el="http://schemas.microsoft.com/office/2019/extlst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rto="http://schemas.microsoft.com/office/word/2006/arto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 eaLnBrk="0" fontAlgn="base" hangingPunct="0">
              <a:spcAft>
                <a:spcPts val="800"/>
              </a:spcAft>
            </a:pPr>
            <a:r>
              <a:rPr lang="es-PE" sz="700" b="1" kern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Mapa de Riesgo seg</a:t>
            </a:r>
            <a:r>
              <a:rPr lang="es-PE" sz="700" b="1" kern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ú</a:t>
            </a:r>
            <a:r>
              <a:rPr lang="es-PE" sz="700" b="1" kern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n 03 </a:t>
            </a:r>
            <a:r>
              <a:rPr lang="es-PE" sz="700" b="1" kern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ú</a:t>
            </a:r>
            <a:r>
              <a:rPr lang="es-PE" sz="700" b="1" kern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ltimas semanas epidemiol</a:t>
            </a:r>
            <a:r>
              <a:rPr lang="es-PE" sz="700" b="1" kern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ó</a:t>
            </a:r>
            <a:r>
              <a:rPr lang="es-PE" sz="700" b="1" kern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gicas SE (50-52)/2023 -Regi</a:t>
            </a:r>
            <a:r>
              <a:rPr lang="es-PE" sz="700" b="1" kern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ó</a:t>
            </a:r>
            <a:r>
              <a:rPr lang="es-PE" sz="700" b="1" kern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n Tumbes</a:t>
            </a:r>
            <a:endParaRPr lang="es-PE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s-PE" sz="7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 </a:t>
            </a:r>
            <a:endParaRPr lang="es-PE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3" name="Objeto 32">
            <a:extLst>
              <a:ext uri="{FF2B5EF4-FFF2-40B4-BE49-F238E27FC236}">
                <a16:creationId xmlns:a16="http://schemas.microsoft.com/office/drawing/2014/main" id="{3B6F1E74-CD3E-5CA7-AC97-24EAA1D5AF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3548125"/>
              </p:ext>
            </p:extLst>
          </p:nvPr>
        </p:nvGraphicFramePr>
        <p:xfrm>
          <a:off x="634217" y="1099369"/>
          <a:ext cx="2167705" cy="3244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3" imgW="2800423" imgH="4190889" progId="Excel.SheetMacroEnabled.12">
                  <p:link updateAutomatic="1"/>
                </p:oleObj>
              </mc:Choice>
              <mc:Fallback>
                <p:oleObj name="Macro-Enabled Worksheet" r:id="rId3" imgW="2800423" imgH="4190889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4217" y="1099369"/>
                        <a:ext cx="2167705" cy="3244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to 33">
            <a:extLst>
              <a:ext uri="{FF2B5EF4-FFF2-40B4-BE49-F238E27FC236}">
                <a16:creationId xmlns:a16="http://schemas.microsoft.com/office/drawing/2014/main" id="{C4790FFF-1499-0B83-70A9-93D447FDE0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934753"/>
              </p:ext>
            </p:extLst>
          </p:nvPr>
        </p:nvGraphicFramePr>
        <p:xfrm>
          <a:off x="7307263" y="1049338"/>
          <a:ext cx="3725862" cy="213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9420420" imgH="5420062" progId="Excel.Sheet.12">
                  <p:link updateAutomatic="1"/>
                </p:oleObj>
              </mc:Choice>
              <mc:Fallback>
                <p:oleObj name="Worksheet" r:id="rId5" imgW="9420420" imgH="542006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07263" y="1049338"/>
                        <a:ext cx="3725862" cy="2139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to 34">
            <a:extLst>
              <a:ext uri="{FF2B5EF4-FFF2-40B4-BE49-F238E27FC236}">
                <a16:creationId xmlns:a16="http://schemas.microsoft.com/office/drawing/2014/main" id="{4679450B-A46C-FE6B-B3F5-6245B7BE8D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946872"/>
              </p:ext>
            </p:extLst>
          </p:nvPr>
        </p:nvGraphicFramePr>
        <p:xfrm>
          <a:off x="7745413" y="3916363"/>
          <a:ext cx="3908425" cy="24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7429357" imgH="4667528" progId="Excel.Sheet.12">
                  <p:link updateAutomatic="1"/>
                </p:oleObj>
              </mc:Choice>
              <mc:Fallback>
                <p:oleObj name="Worksheet" r:id="rId7" imgW="7429357" imgH="466752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45413" y="3916363"/>
                        <a:ext cx="3908425" cy="245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C6D95D08-BCE3-2B4D-C63D-C01944F5AB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875" y="3835227"/>
            <a:ext cx="3210560" cy="2616835"/>
          </a:xfrm>
          <a:prstGeom prst="rect">
            <a:avLst/>
          </a:prstGeom>
          <a:noFill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643A852-EB4E-FD83-19A3-16A67D69AC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492" y="1036805"/>
            <a:ext cx="3230245" cy="2616835"/>
          </a:xfrm>
          <a:prstGeom prst="rect">
            <a:avLst/>
          </a:prstGeom>
          <a:noFill/>
        </p:spPr>
      </p:pic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0B3E5054-FE1F-CAFD-7E3A-7850532F51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73950"/>
              </p:ext>
            </p:extLst>
          </p:nvPr>
        </p:nvGraphicFramePr>
        <p:xfrm>
          <a:off x="198438" y="4702175"/>
          <a:ext cx="3486150" cy="1347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1" imgW="6438980" imgH="2485893" progId="Excel.Sheet.12">
                  <p:link updateAutomatic="1"/>
                </p:oleObj>
              </mc:Choice>
              <mc:Fallback>
                <p:oleObj name="Worksheet" r:id="rId11" imgW="6438980" imgH="248589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98438" y="4702175"/>
                        <a:ext cx="3486150" cy="1347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14182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EBA7E9-9656-49DA-982C-4EAD8E12FFFB}"/>
              </a:ext>
            </a:extLst>
          </p:cNvPr>
          <p:cNvSpPr txBox="1">
            <a:spLocks/>
          </p:cNvSpPr>
          <p:nvPr/>
        </p:nvSpPr>
        <p:spPr>
          <a:xfrm>
            <a:off x="82266" y="3037274"/>
            <a:ext cx="12027467" cy="1190169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EDAS - 2024</a:t>
            </a:r>
            <a:br>
              <a:rPr lang="es-PE" sz="4000" b="1" dirty="0">
                <a:solidFill>
                  <a:schemeClr val="bg1"/>
                </a:solidFill>
              </a:rPr>
            </a:br>
            <a:r>
              <a:rPr lang="es-PE" sz="3600" b="1" dirty="0">
                <a:solidFill>
                  <a:schemeClr val="bg1"/>
                </a:solidFill>
              </a:rPr>
              <a:t>REGION TUMBES –  SE (01-16)</a:t>
            </a:r>
          </a:p>
          <a:p>
            <a:pPr algn="ctr"/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5183A5-86C5-4D85-AC6F-00707B09B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4009" r="57338" b="89707"/>
          <a:stretch/>
        </p:blipFill>
        <p:spPr>
          <a:xfrm>
            <a:off x="543339" y="470262"/>
            <a:ext cx="4810540" cy="4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103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832"/>
            <a:ext cx="12192000" cy="558458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</a:rPr>
              <a:t>MAPAS DE RIESGO DE EDAS EN POBLACION GENERAL  REGION TUMBES –  SE 01-16/2024</a:t>
            </a:r>
          </a:p>
        </p:txBody>
      </p:sp>
      <p:sp>
        <p:nvSpPr>
          <p:cNvPr id="39" name="Text Box 3">
            <a:extLst>
              <a:ext uri="{FF2B5EF4-FFF2-40B4-BE49-F238E27FC236}">
                <a16:creationId xmlns:a16="http://schemas.microsoft.com/office/drawing/2014/main" id="{93B9C0A1-024E-4727-899C-76F67D6F9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7390" y="4460497"/>
            <a:ext cx="2703443" cy="89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kumimoji="0" lang="es-PE" altLang="es-PE" sz="1200" i="0" u="none" strike="noStrike" cap="none" normalizeH="0" baseline="0" dirty="0">
                <a:ln>
                  <a:noFill/>
                </a:ln>
                <a:effectLst/>
              </a:rPr>
              <a:t>Mapa de Riesgo de EDAs en Población General según 03 últimas semanas epidemiológicas 14-16/2024 Región Tumbes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244D7510-DCFF-470C-9033-A30E67DFB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4000" y="1382342"/>
            <a:ext cx="2156514" cy="89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es-PE" altLang="es-PE" sz="1200" dirty="0"/>
              <a:t>Mapa de Riesgo SE 01-16/ 2024 de </a:t>
            </a:r>
            <a:r>
              <a:rPr kumimoji="0" lang="es-PE" altLang="es-PE" sz="1200" i="0" u="none" strike="noStrike" cap="none" normalizeH="0" baseline="0" dirty="0">
                <a:ln>
                  <a:noFill/>
                </a:ln>
                <a:effectLst/>
              </a:rPr>
              <a:t>EDAs en Población General - Región Tumbes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86C6BE-317C-4ACA-8B09-B4676A98EA34}"/>
              </a:ext>
            </a:extLst>
          </p:cNvPr>
          <p:cNvSpPr txBox="1"/>
          <p:nvPr/>
        </p:nvSpPr>
        <p:spPr>
          <a:xfrm>
            <a:off x="402958" y="1697628"/>
            <a:ext cx="4705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400" dirty="0"/>
              <a:t>TASAS DE INCIDENCIA Y CASOS ACUMULADOS DE EDAS EN </a:t>
            </a:r>
          </a:p>
          <a:p>
            <a:pPr algn="ctr"/>
            <a:r>
              <a:rPr lang="es-PE" sz="1400" dirty="0"/>
              <a:t>POBLACION GENERAL SEGÚN LUGAR DE INFECCIÓN SE 01-16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7AED518C-CA61-4381-AFFD-100BD27CDE5C}"/>
              </a:ext>
            </a:extLst>
          </p:cNvPr>
          <p:cNvSpPr txBox="1">
            <a:spLocks/>
          </p:cNvSpPr>
          <p:nvPr/>
        </p:nvSpPr>
        <p:spPr>
          <a:xfrm>
            <a:off x="82266" y="6589350"/>
            <a:ext cx="5070366" cy="280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i="1" dirty="0">
                <a:solidFill>
                  <a:srgbClr val="FF0000"/>
                </a:solidFill>
              </a:rPr>
              <a:t>FUENTE: NOTI SP WEB – DIRECCION EJECUTIVA DE EPIDEMIOLOGIA – DIRESA TUMBES </a:t>
            </a:r>
          </a:p>
          <a:p>
            <a:r>
              <a:rPr lang="es-PE" sz="1100" b="1" i="1" dirty="0">
                <a:solidFill>
                  <a:srgbClr val="FF0000"/>
                </a:solidFill>
              </a:rPr>
              <a:t>                </a:t>
            </a: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A6CDB459-1CBD-E3F5-6419-613E1DB1B0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6325269"/>
              </p:ext>
            </p:extLst>
          </p:nvPr>
        </p:nvGraphicFramePr>
        <p:xfrm>
          <a:off x="1062038" y="2298700"/>
          <a:ext cx="3562350" cy="348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3" imgW="3562518" imgH="3486065" progId="Excel.SheetMacroEnabled.12">
                  <p:link updateAutomatic="1"/>
                </p:oleObj>
              </mc:Choice>
              <mc:Fallback>
                <p:oleObj name="Macro-Enabled Worksheet" r:id="rId3" imgW="3562518" imgH="3486065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2038" y="2298700"/>
                        <a:ext cx="3562350" cy="3486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9795706B-251A-31E9-C403-0F36BBE87E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7285714"/>
              </p:ext>
            </p:extLst>
          </p:nvPr>
        </p:nvGraphicFramePr>
        <p:xfrm>
          <a:off x="10033000" y="6049963"/>
          <a:ext cx="2038350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5" imgW="2038518" imgH="819122" progId="Excel.SheetMacroEnabled.12">
                  <p:link updateAutomatic="1"/>
                </p:oleObj>
              </mc:Choice>
              <mc:Fallback>
                <p:oleObj name="Macro-Enabled Worksheet" r:id="rId5" imgW="2038518" imgH="819122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033000" y="6049963"/>
                        <a:ext cx="2038350" cy="81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A2F92AB6-C25C-D5B1-4E49-0019CE0FEA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402672"/>
              </p:ext>
            </p:extLst>
          </p:nvPr>
        </p:nvGraphicFramePr>
        <p:xfrm>
          <a:off x="9906000" y="2736850"/>
          <a:ext cx="2133600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7" imgW="2133600" imgH="961911" progId="Excel.SheetMacroEnabled.12">
                  <p:link updateAutomatic="1"/>
                </p:oleObj>
              </mc:Choice>
              <mc:Fallback>
                <p:oleObj name="Macro-Enabled Worksheet" r:id="rId7" imgW="2133600" imgH="961911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906000" y="2736850"/>
                        <a:ext cx="2133600" cy="96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DFB6F0AC-7499-5633-CE3B-60C929E0A9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0575" y="627543"/>
            <a:ext cx="3588828" cy="2883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F151EAE-98BA-30DB-BBFE-E93EE01FB9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3259" y="3845793"/>
            <a:ext cx="3686144" cy="28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8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6645"/>
            <a:ext cx="12192000" cy="514799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</a:rPr>
              <a:t>CANAL ENDEMICO DE EDAS EN POBLACION GENERAL REGION TUMBES SE 01-16/2024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AEA4E14-E04B-4585-8C9F-9CA7E1F12961}"/>
              </a:ext>
            </a:extLst>
          </p:cNvPr>
          <p:cNvSpPr txBox="1">
            <a:spLocks/>
          </p:cNvSpPr>
          <p:nvPr/>
        </p:nvSpPr>
        <p:spPr>
          <a:xfrm>
            <a:off x="82266" y="6589350"/>
            <a:ext cx="4149525" cy="280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i="1" dirty="0">
                <a:solidFill>
                  <a:srgbClr val="FF0000"/>
                </a:solidFill>
              </a:rPr>
              <a:t>FUENTE: NOTI SP WEB – DIRECCION EJECUTIVA DE EPIDEMIOLOGIA – DIRESA TUMBES </a:t>
            </a:r>
          </a:p>
          <a:p>
            <a:r>
              <a:rPr lang="es-PE" sz="1100" b="1" i="1" dirty="0">
                <a:solidFill>
                  <a:srgbClr val="FF0000"/>
                </a:solidFill>
              </a:rPr>
              <a:t>               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2BAE93-8A8C-45F0-BD6E-FF63BA7E2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125" y="4360531"/>
            <a:ext cx="4069537" cy="254879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BA433461-345C-4874-816F-59F76A8D2F40}"/>
              </a:ext>
            </a:extLst>
          </p:cNvPr>
          <p:cNvSpPr txBox="1">
            <a:spLocks/>
          </p:cNvSpPr>
          <p:nvPr/>
        </p:nvSpPr>
        <p:spPr>
          <a:xfrm>
            <a:off x="8701938" y="4028106"/>
            <a:ext cx="3607751" cy="514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1200" b="1" dirty="0">
                <a:solidFill>
                  <a:srgbClr val="FF0000"/>
                </a:solidFill>
              </a:rPr>
              <a:t>TENDENCIA DE LOS CASOS DE EDAS EN POBLACION GENERAL REGION TUMBES –SE 01 A SE 52- 2021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5DBA287-B6AE-90ED-C69E-3A2815BE7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9" t="22630" r="62362" b="43364"/>
          <a:stretch/>
        </p:blipFill>
        <p:spPr>
          <a:xfrm>
            <a:off x="4066560" y="4519215"/>
            <a:ext cx="4069538" cy="233214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AC0042F-7803-B5D6-C7CB-0C8DCF4C2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24" y="767350"/>
            <a:ext cx="5259433" cy="3105478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31972FAB-899A-0EE5-3AAF-F021768148AB}"/>
              </a:ext>
            </a:extLst>
          </p:cNvPr>
          <p:cNvSpPr txBox="1">
            <a:spLocks/>
          </p:cNvSpPr>
          <p:nvPr/>
        </p:nvSpPr>
        <p:spPr>
          <a:xfrm>
            <a:off x="4485549" y="4164484"/>
            <a:ext cx="3607751" cy="514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1200" b="1" dirty="0">
                <a:solidFill>
                  <a:srgbClr val="FF0000"/>
                </a:solidFill>
              </a:rPr>
              <a:t>TENDENCIA DE LOS CASOS DE EDAS EN POBLACION GENERAL REGION TUMBES –SE 01 A SE 52- 2022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236C6926-2D27-F42E-63EE-37342E03B6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9793136"/>
              </p:ext>
            </p:extLst>
          </p:nvPr>
        </p:nvGraphicFramePr>
        <p:xfrm>
          <a:off x="5949213" y="714772"/>
          <a:ext cx="5505450" cy="324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5438859" imgH="3210081" progId="Excel.Sheet.12">
                  <p:link updateAutomatic="1"/>
                </p:oleObj>
              </mc:Choice>
              <mc:Fallback>
                <p:oleObj name="Worksheet" r:id="rId5" imgW="5438859" imgH="321008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49213" y="714772"/>
                        <a:ext cx="5505450" cy="324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CA6F862B-0F67-07D9-2202-83DE2685C5D4}"/>
              </a:ext>
            </a:extLst>
          </p:cNvPr>
          <p:cNvSpPr txBox="1"/>
          <p:nvPr/>
        </p:nvSpPr>
        <p:spPr>
          <a:xfrm>
            <a:off x="2172750" y="1073791"/>
            <a:ext cx="746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2023</a:t>
            </a:r>
            <a:endParaRPr lang="es-PE" b="1" dirty="0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CB2CB86-3FB9-DA6C-0E03-5737A5CAB9C8}"/>
              </a:ext>
            </a:extLst>
          </p:cNvPr>
          <p:cNvSpPr txBox="1"/>
          <p:nvPr/>
        </p:nvSpPr>
        <p:spPr>
          <a:xfrm>
            <a:off x="7911326" y="999688"/>
            <a:ext cx="746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2024</a:t>
            </a:r>
            <a:endParaRPr lang="es-P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808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107"/>
            <a:ext cx="12185649" cy="426534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</a:rPr>
              <a:t>MAPAS DE RIESGO DE EDAS EN &lt; 5 AÑOS REGION TUMBES SE 01-16/2024</a:t>
            </a: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66406CD5-1834-4058-8BC9-AD5C0378B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474" y="790321"/>
            <a:ext cx="1930577" cy="88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es-PE" altLang="es-PE" sz="1200" dirty="0"/>
              <a:t>Mapa de Riesgo SE 01-16/2024 </a:t>
            </a:r>
            <a:r>
              <a:rPr kumimoji="0" lang="es-PE" altLang="es-PE" sz="1200" i="0" u="none" strike="noStrike" cap="none" normalizeH="0" baseline="0" dirty="0">
                <a:ln>
                  <a:noFill/>
                </a:ln>
                <a:effectLst/>
              </a:rPr>
              <a:t>de EDAs en menores de 05 años - Región Tumbes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86C6BE-317C-4ACA-8B09-B4676A98EA34}"/>
              </a:ext>
            </a:extLst>
          </p:cNvPr>
          <p:cNvSpPr txBox="1"/>
          <p:nvPr/>
        </p:nvSpPr>
        <p:spPr>
          <a:xfrm>
            <a:off x="790735" y="1135909"/>
            <a:ext cx="4478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400" dirty="0"/>
              <a:t>TASAS DE INCIDENCIA Y CASOS ACUMULADOS DE EDAS EN </a:t>
            </a:r>
          </a:p>
          <a:p>
            <a:pPr algn="ctr"/>
            <a:r>
              <a:rPr lang="es-PE" sz="1400" dirty="0"/>
              <a:t>MENORES DE 05 AÑOS SEGÚN LUGAR DE INFECCIÓN 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F337A4CB-D25E-4712-BC9B-D071C86C9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137" y="4089935"/>
            <a:ext cx="2407914" cy="84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kumimoji="0" lang="es-PE" altLang="es-PE" sz="1200" i="0" u="none" strike="noStrike" cap="none" normalizeH="0" baseline="0" dirty="0">
                <a:ln>
                  <a:noFill/>
                </a:ln>
                <a:effectLst/>
              </a:rPr>
              <a:t>Mapa de </a:t>
            </a:r>
            <a:r>
              <a:rPr lang="es-PE" altLang="es-PE" sz="1200" dirty="0"/>
              <a:t>Riesgo según 03 últimas semanas epidemiológicas 14-16/2024 </a:t>
            </a:r>
            <a:r>
              <a:rPr kumimoji="0" lang="es-PE" altLang="es-PE" sz="1200" i="0" u="none" strike="noStrike" cap="none" normalizeH="0" baseline="0" dirty="0">
                <a:ln>
                  <a:noFill/>
                </a:ln>
                <a:effectLst/>
              </a:rPr>
              <a:t>de EDAs en Menores de 05 años Región Tumbes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82FC96FC-4034-4C28-952F-3DD84889601A}"/>
              </a:ext>
            </a:extLst>
          </p:cNvPr>
          <p:cNvSpPr txBox="1">
            <a:spLocks/>
          </p:cNvSpPr>
          <p:nvPr/>
        </p:nvSpPr>
        <p:spPr>
          <a:xfrm>
            <a:off x="82266" y="6589350"/>
            <a:ext cx="5070366" cy="280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i="1" dirty="0">
                <a:solidFill>
                  <a:srgbClr val="FF0000"/>
                </a:solidFill>
              </a:rPr>
              <a:t>FUENTE: NOTI SP WEB – DIRECCION EJECUTIVA DE EPIDEMIOLOGIA – DIRESA TUMBES </a:t>
            </a:r>
          </a:p>
          <a:p>
            <a:r>
              <a:rPr lang="es-PE" sz="1100" b="1" i="1" dirty="0">
                <a:solidFill>
                  <a:srgbClr val="FF0000"/>
                </a:solidFill>
              </a:rPr>
              <a:t>                </a:t>
            </a: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08DCBAE6-6B0F-4E03-B8F5-BDB983E20E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034731"/>
              </p:ext>
            </p:extLst>
          </p:nvPr>
        </p:nvGraphicFramePr>
        <p:xfrm>
          <a:off x="696157" y="1680019"/>
          <a:ext cx="4695825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4695837" imgH="3810028" progId="Excel.SheetMacroEnabled.12">
                  <p:link updateAutomatic="1"/>
                </p:oleObj>
              </mc:Choice>
              <mc:Fallback>
                <p:oleObj name="Macro-Enabled Worksheet" r:id="rId2" imgW="4695837" imgH="3810028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6157" y="1680019"/>
                        <a:ext cx="4695825" cy="381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821FF722-0CF0-EC23-D125-F98DE200F1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265266"/>
              </p:ext>
            </p:extLst>
          </p:nvPr>
        </p:nvGraphicFramePr>
        <p:xfrm>
          <a:off x="9883775" y="2757488"/>
          <a:ext cx="2228850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4" imgW="2228682" imgH="819122" progId="Excel.SheetMacroEnabled.12">
                  <p:link updateAutomatic="1"/>
                </p:oleObj>
              </mc:Choice>
              <mc:Fallback>
                <p:oleObj name="Macro-Enabled Worksheet" r:id="rId4" imgW="2228682" imgH="819122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83775" y="2757488"/>
                        <a:ext cx="2228850" cy="81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99F593DF-822F-BEB4-C24E-71E4C6F56D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611173"/>
              </p:ext>
            </p:extLst>
          </p:nvPr>
        </p:nvGraphicFramePr>
        <p:xfrm>
          <a:off x="10040938" y="6049963"/>
          <a:ext cx="2228850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6" imgW="2228682" imgH="819122" progId="Excel.SheetMacroEnabled.12">
                  <p:link updateAutomatic="1"/>
                </p:oleObj>
              </mc:Choice>
              <mc:Fallback>
                <p:oleObj name="Macro-Enabled Worksheet" r:id="rId6" imgW="2228682" imgH="819122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40938" y="6049963"/>
                        <a:ext cx="2228850" cy="81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9D117BF3-CE09-F66B-6473-33EE59C15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4762" y="545400"/>
            <a:ext cx="3580288" cy="2883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F7B4F28-1296-81FF-E77B-8CB4F9017E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7834" y="3967293"/>
            <a:ext cx="3537216" cy="28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14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EBA7E9-9656-49DA-982C-4EAD8E12FFFB}"/>
              </a:ext>
            </a:extLst>
          </p:cNvPr>
          <p:cNvSpPr txBox="1">
            <a:spLocks/>
          </p:cNvSpPr>
          <p:nvPr/>
        </p:nvSpPr>
        <p:spPr>
          <a:xfrm>
            <a:off x="82266" y="3037274"/>
            <a:ext cx="12027467" cy="1190169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MUERTES MATERNAS - 2023</a:t>
            </a:r>
            <a:br>
              <a:rPr lang="es-PE" sz="4000" b="1" dirty="0">
                <a:solidFill>
                  <a:schemeClr val="bg1"/>
                </a:solidFill>
              </a:rPr>
            </a:br>
            <a:r>
              <a:rPr lang="es-PE" sz="3600" b="1" dirty="0">
                <a:solidFill>
                  <a:schemeClr val="bg1"/>
                </a:solidFill>
              </a:rPr>
              <a:t>REGION TUMBES –  SE (01-52)</a:t>
            </a:r>
          </a:p>
          <a:p>
            <a:pPr algn="ctr"/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5183A5-86C5-4D85-AC6F-00707B09B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4009" r="57338" b="89707"/>
          <a:stretch/>
        </p:blipFill>
        <p:spPr>
          <a:xfrm>
            <a:off x="543339" y="470262"/>
            <a:ext cx="4810540" cy="4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16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B323F08-5A3C-C2BA-C298-BEF6AAC3A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02" t="15576" r="1799" b="9658"/>
          <a:stretch/>
        </p:blipFill>
        <p:spPr>
          <a:xfrm>
            <a:off x="0" y="0"/>
            <a:ext cx="12192000" cy="690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11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E18E4A2-9636-4425-BCB8-91267D6E38A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59138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700" b="1" dirty="0">
                <a:solidFill>
                  <a:schemeClr val="bg1"/>
                </a:solidFill>
              </a:rPr>
              <a:t>MUERTES MATERNAS – REGION TUMBES  SE 01-52/2023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D8AFE6-EBAC-4559-97C3-3759B60E9334}"/>
              </a:ext>
            </a:extLst>
          </p:cNvPr>
          <p:cNvSpPr txBox="1"/>
          <p:nvPr/>
        </p:nvSpPr>
        <p:spPr>
          <a:xfrm>
            <a:off x="82267" y="491267"/>
            <a:ext cx="1194315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En el año 2023 se han notificado 03 casos de muertes maternas (02 muertes indirectas de 37 años y 21 años de edad, la primera procedente del Sector Campo Amor  – distrito de Zarumilla, la segunda procedente de la Cruz y 01 directa de 34 años de edad, procedente de la localidad de la Angostura distrito de Pampas de Hospital.</a:t>
            </a:r>
            <a:endParaRPr lang="es-PE" sz="2400" dirty="0"/>
          </a:p>
          <a:p>
            <a:pPr algn="just"/>
            <a:r>
              <a:rPr lang="es-PE" sz="2400" dirty="0"/>
              <a:t>En el año 2022 se ha registrado </a:t>
            </a:r>
            <a:r>
              <a:rPr lang="es-PE" sz="2400" b="1" dirty="0"/>
              <a:t>01 muerte materna directa </a:t>
            </a:r>
            <a:r>
              <a:rPr lang="es-PE" sz="2400" dirty="0"/>
              <a:t>(36 años de edad, procedente de Urb. Portal Las Lomas – Tumbes), ocurrida en el Hospital Regional II-2.</a:t>
            </a:r>
          </a:p>
          <a:p>
            <a:pPr algn="just"/>
            <a:r>
              <a:rPr lang="es-PE" sz="2400" dirty="0"/>
              <a:t>En el año 2021 se ha notificado </a:t>
            </a:r>
            <a:r>
              <a:rPr lang="es-PE" sz="2400" b="1" dirty="0"/>
              <a:t>02 muertes indirectas </a:t>
            </a:r>
            <a:r>
              <a:rPr lang="es-PE" sz="2400" dirty="0"/>
              <a:t>(30 años de edad procedente de Av. 28 de Julio – Zarumilla y de 17 años de edad procedente de la localidad de Acapulco - Zorritos) y </a:t>
            </a:r>
            <a:r>
              <a:rPr lang="es-PE" sz="2400" b="1" dirty="0"/>
              <a:t>03 muertes directas </a:t>
            </a:r>
            <a:r>
              <a:rPr lang="es-PE" sz="2400" dirty="0"/>
              <a:t>(23, 35 y 38 años de edad procedente de los distritos de Zarumilla, Tumbes y La Cruz respectivamente. Todas ocurridas en el Hospital Regional II-2.</a:t>
            </a:r>
          </a:p>
          <a:p>
            <a:pPr algn="just"/>
            <a:endParaRPr lang="es-PE" sz="2400" dirty="0"/>
          </a:p>
          <a:p>
            <a:pPr algn="just"/>
            <a:r>
              <a:rPr lang="es-PE" sz="2400" dirty="0"/>
              <a:t>Durante el año 2020 se han notificado 05 muertes maternas directas (29 años de edad, procedente del AA.HH Alberto Fujimori – Aguas Verdes; 39 años de edad, procedente de Higuerón – San Jacinto; 31 años de edad procedente de la localidad de Corrales y 39 años de edad, procedente de Malval Alto - Corrales) y 02 muertes maternas indirectas (39 años de edad, procedente Puerto Pizarro y  19 años de edad, procedente del AA.HH Alberto Fujimori – Aguas Verdes) de ocurridas en el Hospital Regional II-2.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E8723B6-668B-4087-AF8C-FD499BD3AD23}"/>
              </a:ext>
            </a:extLst>
          </p:cNvPr>
          <p:cNvSpPr txBox="1">
            <a:spLocks/>
          </p:cNvSpPr>
          <p:nvPr/>
        </p:nvSpPr>
        <p:spPr>
          <a:xfrm>
            <a:off x="7327797" y="6717957"/>
            <a:ext cx="5070366" cy="280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i="1" dirty="0">
                <a:solidFill>
                  <a:srgbClr val="FF0000"/>
                </a:solidFill>
              </a:rPr>
              <a:t>FUENTE: NOTI SP WEB – DIRECCION EJECUTIVA DE EPIDEMIOLOGIA – DIRESA TUMBES </a:t>
            </a:r>
          </a:p>
          <a:p>
            <a:r>
              <a:rPr lang="es-PE" sz="1100" b="1" i="1" dirty="0">
                <a:solidFill>
                  <a:srgbClr val="FF0000"/>
                </a:solidFill>
              </a:rPr>
              <a:t>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6264070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EBA7E9-9656-49DA-982C-4EAD8E12FFFB}"/>
              </a:ext>
            </a:extLst>
          </p:cNvPr>
          <p:cNvSpPr txBox="1">
            <a:spLocks/>
          </p:cNvSpPr>
          <p:nvPr/>
        </p:nvSpPr>
        <p:spPr>
          <a:xfrm>
            <a:off x="0" y="3037274"/>
            <a:ext cx="12192000" cy="1190169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MUERTES FETALES Y NEONATALES - 2024</a:t>
            </a:r>
            <a:br>
              <a:rPr lang="es-PE" sz="4000" b="1" dirty="0">
                <a:solidFill>
                  <a:schemeClr val="bg1"/>
                </a:solidFill>
              </a:rPr>
            </a:br>
            <a:r>
              <a:rPr lang="es-PE" sz="3600" b="1" dirty="0">
                <a:solidFill>
                  <a:schemeClr val="bg1"/>
                </a:solidFill>
              </a:rPr>
              <a:t>REGION TUMBES –  SE (01-16)</a:t>
            </a:r>
          </a:p>
          <a:p>
            <a:pPr algn="ctr"/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5183A5-86C5-4D85-AC6F-00707B09B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4009" r="57338" b="89707"/>
          <a:stretch/>
        </p:blipFill>
        <p:spPr>
          <a:xfrm>
            <a:off x="543339" y="470262"/>
            <a:ext cx="4810540" cy="4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438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66AB55C3-CBF7-473A-86B9-63E9A99E3B90}"/>
              </a:ext>
            </a:extLst>
          </p:cNvPr>
          <p:cNvSpPr txBox="1"/>
          <p:nvPr/>
        </p:nvSpPr>
        <p:spPr>
          <a:xfrm>
            <a:off x="6301990" y="1310925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s-PE" sz="1600" b="1" dirty="0">
              <a:solidFill>
                <a:srgbClr val="002060"/>
              </a:solidFill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2139A246-A4F2-4A63-ACC4-B4D62514C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950"/>
            <a:ext cx="12192000" cy="786063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</a:rPr>
              <a:t>MUERTES FETALES Y NEONATALES </a:t>
            </a:r>
            <a:br>
              <a:rPr lang="es-PE" sz="2400" b="1" dirty="0">
                <a:solidFill>
                  <a:schemeClr val="bg1"/>
                </a:solidFill>
              </a:rPr>
            </a:br>
            <a:r>
              <a:rPr lang="es-PE" sz="2400" b="1" dirty="0">
                <a:solidFill>
                  <a:schemeClr val="bg1"/>
                </a:solidFill>
              </a:rPr>
              <a:t>REGIÓN TUMBES SE 01-16/2024 </a:t>
            </a:r>
            <a:endParaRPr lang="es-PE" sz="2400" dirty="0">
              <a:solidFill>
                <a:schemeClr val="bg1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69F8C6BE-8863-4922-914B-1273C86E6AA8}"/>
              </a:ext>
            </a:extLst>
          </p:cNvPr>
          <p:cNvSpPr txBox="1">
            <a:spLocks/>
          </p:cNvSpPr>
          <p:nvPr/>
        </p:nvSpPr>
        <p:spPr>
          <a:xfrm>
            <a:off x="82266" y="6589350"/>
            <a:ext cx="5070366" cy="280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i="1" dirty="0">
                <a:solidFill>
                  <a:srgbClr val="FF0000"/>
                </a:solidFill>
              </a:rPr>
              <a:t>FUENTE: NOTI SP WEB – DIRECCION EJECUTIVA DE EPIDEMIOLOGIA – DIRESA TUMBES </a:t>
            </a:r>
          </a:p>
          <a:p>
            <a:r>
              <a:rPr lang="es-PE" sz="1100" b="1" i="1" dirty="0">
                <a:solidFill>
                  <a:srgbClr val="FF0000"/>
                </a:solidFill>
              </a:rPr>
              <a:t>               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C3BAC2C-2521-CBF9-2BDA-F694563B8D70}"/>
              </a:ext>
            </a:extLst>
          </p:cNvPr>
          <p:cNvSpPr txBox="1"/>
          <p:nvPr/>
        </p:nvSpPr>
        <p:spPr>
          <a:xfrm>
            <a:off x="8308123" y="3645584"/>
            <a:ext cx="2413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800" b="1" dirty="0"/>
              <a:t>MUERTES NEONATALES </a:t>
            </a:r>
            <a:br>
              <a:rPr lang="es-PE" sz="1800" b="1" dirty="0"/>
            </a:b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A551720-A96C-4BC1-D809-94D86472F2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160866"/>
              </p:ext>
            </p:extLst>
          </p:nvPr>
        </p:nvGraphicFramePr>
        <p:xfrm>
          <a:off x="80963" y="1477963"/>
          <a:ext cx="6534150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534222" imgH="3743240" progId="Excel.Sheet.12">
                  <p:link updateAutomatic="1"/>
                </p:oleObj>
              </mc:Choice>
              <mc:Fallback>
                <p:oleObj name="Worksheet" r:id="rId2" imgW="6534222" imgH="374324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0963" y="1477963"/>
                        <a:ext cx="6534150" cy="3743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DD94A564-3F56-6B2E-2239-C7892D388D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070130"/>
              </p:ext>
            </p:extLst>
          </p:nvPr>
        </p:nvGraphicFramePr>
        <p:xfrm>
          <a:off x="7172325" y="3894138"/>
          <a:ext cx="4552950" cy="223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143541" imgH="3019311" progId="Excel.Sheet.12">
                  <p:link updateAutomatic="1"/>
                </p:oleObj>
              </mc:Choice>
              <mc:Fallback>
                <p:oleObj name="Worksheet" r:id="rId4" imgW="6143541" imgH="301931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72325" y="3894138"/>
                        <a:ext cx="4552950" cy="2238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70224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EBA7E9-9656-49DA-982C-4EAD8E12FFFB}"/>
              </a:ext>
            </a:extLst>
          </p:cNvPr>
          <p:cNvSpPr txBox="1">
            <a:spLocks/>
          </p:cNvSpPr>
          <p:nvPr/>
        </p:nvSpPr>
        <p:spPr>
          <a:xfrm>
            <a:off x="82266" y="3037274"/>
            <a:ext cx="12027467" cy="1190169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Infecciones Asociadas a la Atención de Salud (IAAS) - 2024</a:t>
            </a:r>
            <a:br>
              <a:rPr lang="es-PE" sz="4000" b="1" dirty="0">
                <a:solidFill>
                  <a:schemeClr val="bg1"/>
                </a:solidFill>
              </a:rPr>
            </a:br>
            <a:r>
              <a:rPr lang="es-PE" sz="3600" b="1" dirty="0">
                <a:solidFill>
                  <a:schemeClr val="bg1"/>
                </a:solidFill>
              </a:rPr>
              <a:t>HOSPITAL REGIONAL “JAMO II-2” –  SE (01-16)</a:t>
            </a:r>
          </a:p>
          <a:p>
            <a:pPr algn="ctr"/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5183A5-86C5-4D85-AC6F-00707B09B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4009" r="57338" b="89707"/>
          <a:stretch/>
        </p:blipFill>
        <p:spPr>
          <a:xfrm>
            <a:off x="543339" y="470262"/>
            <a:ext cx="4810540" cy="4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427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4263-1D16-DF84-1E0C-8E716F02F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212" y="0"/>
            <a:ext cx="9725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30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EBA7E9-9656-49DA-982C-4EAD8E12FFFB}"/>
              </a:ext>
            </a:extLst>
          </p:cNvPr>
          <p:cNvSpPr txBox="1">
            <a:spLocks/>
          </p:cNvSpPr>
          <p:nvPr/>
        </p:nvSpPr>
        <p:spPr>
          <a:xfrm>
            <a:off x="82266" y="3037274"/>
            <a:ext cx="12027467" cy="1190169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Infecciones Asociadas a la Atención de Salud (IAAS) - 2023</a:t>
            </a:r>
            <a:br>
              <a:rPr lang="es-PE" sz="4000" b="1" dirty="0">
                <a:solidFill>
                  <a:schemeClr val="bg1"/>
                </a:solidFill>
              </a:rPr>
            </a:br>
            <a:r>
              <a:rPr lang="es-PE" sz="3600" b="1" dirty="0">
                <a:solidFill>
                  <a:schemeClr val="bg1"/>
                </a:solidFill>
              </a:rPr>
              <a:t>RED ASISTENCIA ESSALUD –  SE (52)</a:t>
            </a:r>
          </a:p>
          <a:p>
            <a:pPr algn="ctr"/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5183A5-86C5-4D85-AC6F-00707B09B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4009" r="57338" b="89707"/>
          <a:stretch/>
        </p:blipFill>
        <p:spPr>
          <a:xfrm>
            <a:off x="543339" y="470262"/>
            <a:ext cx="4810540" cy="4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555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D43A53B-C690-F279-02BB-928F370BC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12" t="19327" r="13853" b="8624"/>
          <a:stretch/>
        </p:blipFill>
        <p:spPr>
          <a:xfrm>
            <a:off x="1512909" y="446400"/>
            <a:ext cx="9166182" cy="64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402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EBA7E9-9656-49DA-982C-4EAD8E12FFFB}"/>
              </a:ext>
            </a:extLst>
          </p:cNvPr>
          <p:cNvSpPr txBox="1">
            <a:spLocks/>
          </p:cNvSpPr>
          <p:nvPr/>
        </p:nvSpPr>
        <p:spPr>
          <a:xfrm>
            <a:off x="0" y="3037274"/>
            <a:ext cx="12192000" cy="1190169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Análisis de carga enfermedad y años de vida potencialmente perdidos</a:t>
            </a:r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5183A5-86C5-4D85-AC6F-00707B09B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4009" r="57338" b="89707"/>
          <a:stretch/>
        </p:blipFill>
        <p:spPr>
          <a:xfrm>
            <a:off x="543339" y="470262"/>
            <a:ext cx="4810540" cy="4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878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CCA7EE7-FFCF-C0DB-FA45-DB904CC76617}"/>
              </a:ext>
            </a:extLst>
          </p:cNvPr>
          <p:cNvSpPr txBox="1"/>
          <p:nvPr/>
        </p:nvSpPr>
        <p:spPr>
          <a:xfrm>
            <a:off x="656167" y="95147"/>
            <a:ext cx="4140200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s-P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Años de Vida Potencialmente Perdidos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DC3E688-484D-F090-3B4D-3227C02D9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58" t="35351" r="24792" b="22656"/>
          <a:stretch/>
        </p:blipFill>
        <p:spPr>
          <a:xfrm>
            <a:off x="681567" y="599031"/>
            <a:ext cx="3399366" cy="199462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401220A-F721-9D9E-D31D-74519AE9EFE3}"/>
              </a:ext>
            </a:extLst>
          </p:cNvPr>
          <p:cNvSpPr txBox="1"/>
          <p:nvPr/>
        </p:nvSpPr>
        <p:spPr>
          <a:xfrm>
            <a:off x="144888" y="5396929"/>
            <a:ext cx="4306462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PE" sz="1100" dirty="0"/>
              <a:t>Los </a:t>
            </a:r>
            <a:r>
              <a:rPr lang="es-PE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años de vida potencialmente perdidos (AVPP</a:t>
            </a:r>
            <a:r>
              <a:rPr lang="es-PE" sz="1100" dirty="0"/>
              <a:t>) es un indicador que </a:t>
            </a:r>
            <a:r>
              <a:rPr lang="es-PE" sz="11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permite medir la mortalidad prematura</a:t>
            </a:r>
            <a:r>
              <a:rPr lang="es-PE" sz="1100" dirty="0"/>
              <a:t>, indica cuántos años de vida se pierden como consecuencia de que la muerte se produzca antes de la edad de esperanza de vida para la población. </a:t>
            </a:r>
            <a:r>
              <a:rPr lang="es-PE" sz="11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razón de años de vida potencialmente perdidos (RAVPP), nos indica cuantos años se pierde por cada mil habitantes </a:t>
            </a:r>
            <a:r>
              <a:rPr lang="es-PE" sz="1100" dirty="0"/>
              <a:t>y permite comparar el impacto de la mortalidad por diferentes causas entre diferentes áreas poblacionales.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7DCA6E7-2791-E78D-F97F-BC743DC8E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19" y="2619731"/>
            <a:ext cx="4140200" cy="220011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EFAA91E-22DF-339E-BAAC-1F5F66237DC9}"/>
              </a:ext>
            </a:extLst>
          </p:cNvPr>
          <p:cNvSpPr txBox="1"/>
          <p:nvPr/>
        </p:nvSpPr>
        <p:spPr>
          <a:xfrm>
            <a:off x="144888" y="4819848"/>
            <a:ext cx="422333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PE" sz="1050" dirty="0"/>
              <a:t>Las muertes del distrito </a:t>
            </a:r>
            <a:r>
              <a:rPr lang="es-PE" sz="1050" b="1" dirty="0"/>
              <a:t>Tumbes aportan las mayores cifras de años de vida potencialmente perdidos con 10932 años</a:t>
            </a:r>
            <a:r>
              <a:rPr lang="es-PE" sz="1050" dirty="0"/>
              <a:t>, seguido del distrito de Corrales con 1632 años.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EE1077E-E83D-D361-F73F-0C0BFB144B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58" t="25404" r="37237" b="9895"/>
          <a:stretch/>
        </p:blipFill>
        <p:spPr>
          <a:xfrm>
            <a:off x="5469360" y="279813"/>
            <a:ext cx="6340837" cy="484764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5B190A0-0249-CAB5-F3F8-437664EBCCF7}"/>
              </a:ext>
            </a:extLst>
          </p:cNvPr>
          <p:cNvSpPr txBox="1"/>
          <p:nvPr/>
        </p:nvSpPr>
        <p:spPr>
          <a:xfrm>
            <a:off x="5469360" y="5300229"/>
            <a:ext cx="63408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PE" sz="1200" b="0" i="0" u="none" strike="noStrike" baseline="0" dirty="0">
                <a:latin typeface="Arial Narrow" panose="020B0606020202030204" pitchFamily="34" charset="0"/>
              </a:rPr>
              <a:t>Las </a:t>
            </a:r>
            <a:r>
              <a:rPr lang="es-PE" sz="12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enfermedades cardiovasculares ocuparon el primer lugar, produciendo una pérdida de 5,175 años (14.4% del total), </a:t>
            </a:r>
            <a:r>
              <a:rPr lang="es-PE" sz="1200" b="0" i="0" u="none" strike="noStrike" baseline="0" dirty="0">
                <a:latin typeface="Arial Narrow" panose="020B0606020202030204" pitchFamily="34" charset="0"/>
              </a:rPr>
              <a:t>que representa una razón de 21.4 por mil habitantes. La carga de enfermedad de esta categoría fue determinada principalmente por el componente de muerte prematura (AVP: 65.6%;</a:t>
            </a:r>
          </a:p>
          <a:p>
            <a:pPr algn="just"/>
            <a:r>
              <a:rPr lang="es-PE" sz="1200" b="0" i="0" u="none" strike="noStrike" baseline="0" dirty="0" err="1">
                <a:latin typeface="Arial Narrow" panose="020B0606020202030204" pitchFamily="34" charset="0"/>
              </a:rPr>
              <a:t>AVD</a:t>
            </a:r>
            <a:r>
              <a:rPr lang="es-PE" sz="1200" b="0" i="0" u="none" strike="noStrike" baseline="0" dirty="0">
                <a:latin typeface="Arial Narrow" panose="020B0606020202030204" pitchFamily="34" charset="0"/>
              </a:rPr>
              <a:t>: 34.4%). </a:t>
            </a:r>
            <a:r>
              <a:rPr lang="es-PE" sz="12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Los trastornos mentales y del comportamiento ocuparon el segundo lugar, causando 3,918 AVISA (10.9% del total), determinando 16.2 años perdidos por cada mil habitantes</a:t>
            </a:r>
            <a:r>
              <a:rPr lang="es-PE" sz="1200" b="0" i="0" u="none" strike="noStrike" baseline="0" dirty="0">
                <a:latin typeface="Arial Narrow" panose="020B0606020202030204" pitchFamily="34" charset="0"/>
              </a:rPr>
              <a:t>. A diferencia de lo visto en la categoría anterior, la carga de enfermedad fue ocasionado casi en su totalidad por el componente de discapacidad.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15102568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EBA7E9-9656-49DA-982C-4EAD8E12FFFB}"/>
              </a:ext>
            </a:extLst>
          </p:cNvPr>
          <p:cNvSpPr txBox="1">
            <a:spLocks/>
          </p:cNvSpPr>
          <p:nvPr/>
        </p:nvSpPr>
        <p:spPr>
          <a:xfrm>
            <a:off x="0" y="3037274"/>
            <a:ext cx="12192000" cy="1190169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SITUACION DE LAS PRINCIPALES ENFERMEDADES CRONICAS NO TRANSMISIBLES</a:t>
            </a:r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5183A5-86C5-4D85-AC6F-00707B09B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4009" r="57338" b="89707"/>
          <a:stretch/>
        </p:blipFill>
        <p:spPr>
          <a:xfrm>
            <a:off x="543339" y="470262"/>
            <a:ext cx="4810540" cy="4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51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F8B4910-2EB0-3DB8-4E68-504C28E1FE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03" t="16147" r="5115" b="8012"/>
          <a:stretch/>
        </p:blipFill>
        <p:spPr>
          <a:xfrm>
            <a:off x="0" y="-1"/>
            <a:ext cx="12192000" cy="689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923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F694C42-0212-839F-F27C-97CFE7E8AE03}"/>
              </a:ext>
            </a:extLst>
          </p:cNvPr>
          <p:cNvSpPr txBox="1"/>
          <p:nvPr/>
        </p:nvSpPr>
        <p:spPr>
          <a:xfrm>
            <a:off x="227740" y="309308"/>
            <a:ext cx="8596003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s-P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SITUACION DE LA PRINCIPALES ENFERMEDADES CRONICAS NO TRANSMISIBLES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D7E6675-709F-2D15-9D99-DAAB1F32E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001" b="50602"/>
          <a:stretch/>
        </p:blipFill>
        <p:spPr bwMode="auto">
          <a:xfrm>
            <a:off x="303609" y="970079"/>
            <a:ext cx="3729659" cy="2722644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13A86FC-BB04-20FB-B95E-D138CC79F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406" r="59001"/>
          <a:stretch/>
        </p:blipFill>
        <p:spPr bwMode="auto">
          <a:xfrm>
            <a:off x="227739" y="3984163"/>
            <a:ext cx="3881401" cy="2729904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 de texto 2">
            <a:extLst>
              <a:ext uri="{FF2B5EF4-FFF2-40B4-BE49-F238E27FC236}">
                <a16:creationId xmlns:a16="http://schemas.microsoft.com/office/drawing/2014/main" id="{5C7A59FA-C5A9-7657-1AB4-1E9E988CA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700" y="808778"/>
            <a:ext cx="1384300" cy="355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s-PE" sz="1800" dirty="0">
                <a:solidFill>
                  <a:srgbClr val="FFFFFF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</a:rPr>
              <a:t>DIABETES</a:t>
            </a:r>
            <a:endParaRPr lang="es-PE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43408A4-659D-6894-FEE2-DC266E7B2B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55" b="52477"/>
          <a:stretch/>
        </p:blipFill>
        <p:spPr bwMode="auto">
          <a:xfrm>
            <a:off x="6883928" y="808778"/>
            <a:ext cx="4684161" cy="2960580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F8EDC28-473F-6608-A5FE-CB76D2E1D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55" t="56185"/>
          <a:stretch/>
        </p:blipFill>
        <p:spPr bwMode="auto">
          <a:xfrm>
            <a:off x="5031316" y="3899497"/>
            <a:ext cx="4684161" cy="2729904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07896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57693D0-514F-1E4D-C408-35B46F693091}"/>
              </a:ext>
            </a:extLst>
          </p:cNvPr>
          <p:cNvSpPr txBox="1"/>
          <p:nvPr/>
        </p:nvSpPr>
        <p:spPr>
          <a:xfrm>
            <a:off x="1224951" y="165867"/>
            <a:ext cx="9742097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s-P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SITUACION DE LA PRINCIPALES ENFERMEDADES CRONICAS NO TRANSMISIBLES : CANCER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B5937C-F93C-CF40-D265-CA9292C94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86" y="787086"/>
            <a:ext cx="4584785" cy="259010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024518A-2C5B-A125-41CB-B96D7F47F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054" y="746639"/>
            <a:ext cx="4458847" cy="26709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81B5C9D-4409-B671-D2C5-8AD62A1DD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27" y="3429000"/>
            <a:ext cx="4579844" cy="279860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E1353C5-BFB7-9374-5BA6-5BF2FFDBD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054" y="3459257"/>
            <a:ext cx="4458847" cy="276835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5B6CD40-CD31-A82D-44BF-A344808D35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57" t="26762" r="47314" b="14492"/>
          <a:stretch/>
        </p:blipFill>
        <p:spPr>
          <a:xfrm>
            <a:off x="9785825" y="2169015"/>
            <a:ext cx="2201465" cy="241634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cxnSp>
        <p:nvCxnSpPr>
          <p:cNvPr id="8" name="Conector angular 16">
            <a:extLst>
              <a:ext uri="{FF2B5EF4-FFF2-40B4-BE49-F238E27FC236}">
                <a16:creationId xmlns:a16="http://schemas.microsoft.com/office/drawing/2014/main" id="{B33BB965-956E-A347-71E4-F5D4BACEDCA5}"/>
              </a:ext>
            </a:extLst>
          </p:cNvPr>
          <p:cNvCxnSpPr>
            <a:stCxn id="4" idx="3"/>
            <a:endCxn id="7" idx="1"/>
          </p:cNvCxnSpPr>
          <p:nvPr/>
        </p:nvCxnSpPr>
        <p:spPr>
          <a:xfrm>
            <a:off x="9426901" y="2082136"/>
            <a:ext cx="358924" cy="1295051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6099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19AAF06-CC43-D21F-118C-1D9A89BECDD0}"/>
              </a:ext>
            </a:extLst>
          </p:cNvPr>
          <p:cNvSpPr txBox="1"/>
          <p:nvPr/>
        </p:nvSpPr>
        <p:spPr>
          <a:xfrm>
            <a:off x="596757" y="642402"/>
            <a:ext cx="2170416" cy="374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Desnutrición Crónica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4D5CE5B-10A4-1ECF-9763-33CB7552CCBE}"/>
              </a:ext>
            </a:extLst>
          </p:cNvPr>
          <p:cNvSpPr txBox="1"/>
          <p:nvPr/>
        </p:nvSpPr>
        <p:spPr>
          <a:xfrm>
            <a:off x="224699" y="4219874"/>
            <a:ext cx="443073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PE" sz="1100" dirty="0"/>
              <a:t>Los distritos que tienen mayor número de casos de DCI y Anemia corresponde a Tumbes, concentra el </a:t>
            </a:r>
            <a:r>
              <a:rPr lang="es-PE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22.63% de casos de DCI en &lt;05 años de niños y niñas y un 45.38% de Anemia en Mayores de 06 meses y Menores de 36 meses. </a:t>
            </a:r>
            <a:r>
              <a:rPr lang="es-PE" sz="1100" dirty="0"/>
              <a:t>Siguiéndole el distrito de </a:t>
            </a:r>
            <a:r>
              <a:rPr lang="es-PE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Corrales con el 5.23%</a:t>
            </a:r>
          </a:p>
          <a:p>
            <a:pPr algn="just"/>
            <a:r>
              <a:rPr lang="es-PE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DCI y un 9.41% de Anemia.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26D748F-9698-2016-EF4F-9F1A2F671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99" y="1225608"/>
            <a:ext cx="4682529" cy="299426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BABB62E-1D02-9106-F11C-C3A6A8FB00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2" t="35625" r="30807" b="13482"/>
          <a:stretch/>
        </p:blipFill>
        <p:spPr>
          <a:xfrm>
            <a:off x="5328275" y="1017141"/>
            <a:ext cx="6278708" cy="288618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5A54E3B-7230-D8C5-29A9-5A51B63DA0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70" t="40124" r="33211" b="13761"/>
          <a:stretch/>
        </p:blipFill>
        <p:spPr>
          <a:xfrm>
            <a:off x="5328275" y="4021223"/>
            <a:ext cx="6297667" cy="271887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5D2BE82-34F9-5E13-9FC1-9FE15465BEC8}"/>
              </a:ext>
            </a:extLst>
          </p:cNvPr>
          <p:cNvSpPr txBox="1"/>
          <p:nvPr/>
        </p:nvSpPr>
        <p:spPr>
          <a:xfrm>
            <a:off x="5328275" y="642402"/>
            <a:ext cx="3417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Desnutrición Anemia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3083EA-331E-BB3D-2545-82B224FBAA4A}"/>
              </a:ext>
            </a:extLst>
          </p:cNvPr>
          <p:cNvSpPr txBox="1"/>
          <p:nvPr/>
        </p:nvSpPr>
        <p:spPr>
          <a:xfrm>
            <a:off x="227740" y="240033"/>
            <a:ext cx="8596003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s-P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SITUACION DE LA PRINCIPALES ENFERMEDADES CRONICAS NO TRANSMISIBLES</a:t>
            </a:r>
          </a:p>
        </p:txBody>
      </p:sp>
    </p:spTree>
    <p:extLst>
      <p:ext uri="{BB962C8B-B14F-4D97-AF65-F5344CB8AC3E}">
        <p14:creationId xmlns:p14="http://schemas.microsoft.com/office/powerpoint/2010/main" val="34908272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A76AE57-26BF-4E2A-5E03-7407E48B8F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70" t="21815" r="26653" b="11686"/>
          <a:stretch/>
        </p:blipFill>
        <p:spPr>
          <a:xfrm>
            <a:off x="289302" y="1848727"/>
            <a:ext cx="5579389" cy="298140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1A2EE71-B2FC-0C72-E44A-4D5D978223A1}"/>
              </a:ext>
            </a:extLst>
          </p:cNvPr>
          <p:cNvSpPr txBox="1"/>
          <p:nvPr/>
        </p:nvSpPr>
        <p:spPr>
          <a:xfrm>
            <a:off x="214392" y="4937305"/>
            <a:ext cx="5729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PE" sz="1200" dirty="0"/>
              <a:t>De 3,380 Gestantes atendidas el 14.91 presento Anemia Gestacional , es decir 504 mujeres embarazadas. De las cuales 122 presentaron anemia moderada, que representa un 3.61%.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5977E7-6086-9175-45FA-37D709054551}"/>
              </a:ext>
            </a:extLst>
          </p:cNvPr>
          <p:cNvSpPr txBox="1"/>
          <p:nvPr/>
        </p:nvSpPr>
        <p:spPr>
          <a:xfrm>
            <a:off x="6132897" y="4937305"/>
            <a:ext cx="57292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200" dirty="0"/>
              <a:t>Del total de mujeres con anemia el 75.79% cursaron con anemia leve, y solo 24.11%</a:t>
            </a:r>
          </a:p>
          <a:p>
            <a:r>
              <a:rPr lang="es-PE" sz="1200" dirty="0"/>
              <a:t>presentaron anemia moderada.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EABC62A-D101-720D-0D40-07B40172D709}"/>
              </a:ext>
            </a:extLst>
          </p:cNvPr>
          <p:cNvSpPr txBox="1"/>
          <p:nvPr/>
        </p:nvSpPr>
        <p:spPr>
          <a:xfrm>
            <a:off x="-243737" y="1027880"/>
            <a:ext cx="32151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Anemia en Gestantes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1E6AD00-EB5C-6D9D-6FA8-CE95E75DE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991" y="1868321"/>
            <a:ext cx="5679021" cy="29618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11AD624-1DA0-CF8F-26EF-48D98549B16E}"/>
              </a:ext>
            </a:extLst>
          </p:cNvPr>
          <p:cNvSpPr txBox="1"/>
          <p:nvPr/>
        </p:nvSpPr>
        <p:spPr>
          <a:xfrm>
            <a:off x="227740" y="240033"/>
            <a:ext cx="8596003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s-P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SITUACION DE LA PRINCIPALES ENFERMEDADES CRONICAS NO TRANSMISIBLES</a:t>
            </a:r>
          </a:p>
        </p:txBody>
      </p:sp>
    </p:spTree>
    <p:extLst>
      <p:ext uri="{BB962C8B-B14F-4D97-AF65-F5344CB8AC3E}">
        <p14:creationId xmlns:p14="http://schemas.microsoft.com/office/powerpoint/2010/main" val="26304873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EBA7E9-9656-49DA-982C-4EAD8E12FFFB}"/>
              </a:ext>
            </a:extLst>
          </p:cNvPr>
          <p:cNvSpPr txBox="1">
            <a:spLocks/>
          </p:cNvSpPr>
          <p:nvPr/>
        </p:nvSpPr>
        <p:spPr>
          <a:xfrm>
            <a:off x="82266" y="3037275"/>
            <a:ext cx="12027467" cy="841998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800" b="1" dirty="0">
                <a:solidFill>
                  <a:schemeClr val="bg1"/>
                </a:solidFill>
              </a:rPr>
              <a:t>Violencia Familiar</a:t>
            </a:r>
            <a:endParaRPr lang="es-PE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5183A5-86C5-4D85-AC6F-00707B09B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4009" r="57338" b="89707"/>
          <a:stretch/>
        </p:blipFill>
        <p:spPr>
          <a:xfrm>
            <a:off x="543339" y="470262"/>
            <a:ext cx="4810540" cy="4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460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C9D6318-D160-3297-C260-D312DBFCFC68}"/>
              </a:ext>
            </a:extLst>
          </p:cNvPr>
          <p:cNvSpPr txBox="1"/>
          <p:nvPr/>
        </p:nvSpPr>
        <p:spPr>
          <a:xfrm>
            <a:off x="1752950" y="163842"/>
            <a:ext cx="8596003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s-P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Violencia Familiar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5000B2C-4A2F-748A-E1D7-A81E87126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16" y="1145570"/>
            <a:ext cx="4512423" cy="427371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7E2E455-1BD6-D3CA-8731-E9E3FAECA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666" y="709638"/>
            <a:ext cx="6427986" cy="239348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ED56CF0-ECFF-71DA-516F-DC70FEF8F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665" y="3801551"/>
            <a:ext cx="6515015" cy="2506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80983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D9C9A305-CFF8-DDA5-C253-CD010B2E3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671" y="771000"/>
            <a:ext cx="3895451" cy="3811410"/>
          </a:xfrm>
          <a:prstGeom prst="rect">
            <a:avLst/>
          </a:prstGeom>
          <a:noFill/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3DD4011-1311-1624-A9A2-64AA42214B75}"/>
              </a:ext>
            </a:extLst>
          </p:cNvPr>
          <p:cNvSpPr txBox="1"/>
          <p:nvPr/>
        </p:nvSpPr>
        <p:spPr>
          <a:xfrm>
            <a:off x="1863790" y="163842"/>
            <a:ext cx="8596003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s-P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Violencia Familiar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79FA300-E8E1-4DA0-68F1-460BB86E1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113" y="4582410"/>
            <a:ext cx="4416240" cy="219842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F34BF0E-014E-9184-F10F-F8978C63B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19" y="861258"/>
            <a:ext cx="3595861" cy="381141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F1D5B86-4EBA-52E4-2C5E-2F32D33864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313" y="861258"/>
            <a:ext cx="4359907" cy="25677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1521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8EDBB0-13B4-40D2-AFCE-A83D111DC588}"/>
              </a:ext>
            </a:extLst>
          </p:cNvPr>
          <p:cNvSpPr txBox="1">
            <a:spLocks/>
          </p:cNvSpPr>
          <p:nvPr/>
        </p:nvSpPr>
        <p:spPr>
          <a:xfrm>
            <a:off x="82266" y="3037274"/>
            <a:ext cx="12027467" cy="1190169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COVID19 - 2023</a:t>
            </a:r>
            <a:br>
              <a:rPr lang="es-PE" sz="4000" b="1" dirty="0">
                <a:solidFill>
                  <a:schemeClr val="bg1"/>
                </a:solidFill>
              </a:rPr>
            </a:br>
            <a:r>
              <a:rPr lang="es-PE" sz="3600" b="1" dirty="0">
                <a:solidFill>
                  <a:schemeClr val="bg1"/>
                </a:solidFill>
              </a:rPr>
              <a:t>REGION TUMBES –  SE (01-52)</a:t>
            </a:r>
          </a:p>
          <a:p>
            <a:pPr algn="ctr"/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4774792-95B5-4514-850C-5DF25DA428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4009" r="57338" b="89707"/>
          <a:stretch/>
        </p:blipFill>
        <p:spPr>
          <a:xfrm>
            <a:off x="543339" y="470262"/>
            <a:ext cx="4810540" cy="4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3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0A2F5CB-2017-B9BD-E40C-5F81FC8B85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41" t="13229" r="20906"/>
          <a:stretch/>
        </p:blipFill>
        <p:spPr bwMode="auto">
          <a:xfrm>
            <a:off x="8571036" y="1057150"/>
            <a:ext cx="3593465" cy="3671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66" y="43099"/>
            <a:ext cx="12027467" cy="777105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ctr"/>
            <a:r>
              <a:rPr lang="es-PE" sz="2800" b="1" dirty="0">
                <a:solidFill>
                  <a:schemeClr val="bg1"/>
                </a:solidFill>
              </a:rPr>
              <a:t>COVID19 - 2023</a:t>
            </a:r>
            <a:br>
              <a:rPr lang="es-PE" sz="2800" b="1" dirty="0">
                <a:solidFill>
                  <a:schemeClr val="bg1"/>
                </a:solidFill>
              </a:rPr>
            </a:br>
            <a:r>
              <a:rPr lang="es-PE" sz="2400" b="1" dirty="0">
                <a:solidFill>
                  <a:schemeClr val="bg1"/>
                </a:solidFill>
              </a:rPr>
              <a:t>REGION TUMBES –  SE (01-52)</a:t>
            </a:r>
            <a:endParaRPr lang="es-PE" sz="2800" b="1" dirty="0">
              <a:solidFill>
                <a:schemeClr val="bg1"/>
              </a:solidFill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87B55634-C83C-4392-856B-F36942CC2887}"/>
              </a:ext>
            </a:extLst>
          </p:cNvPr>
          <p:cNvSpPr txBox="1">
            <a:spLocks/>
          </p:cNvSpPr>
          <p:nvPr/>
        </p:nvSpPr>
        <p:spPr>
          <a:xfrm>
            <a:off x="-72483" y="6633544"/>
            <a:ext cx="5912335" cy="352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i="1" dirty="0">
                <a:solidFill>
                  <a:srgbClr val="FF0000"/>
                </a:solidFill>
              </a:rPr>
              <a:t>FUENTE: NOTI  COVID19/ WEB CDC – DIRECCION EJECUTIVA DE EPIDEMIOLOGIA – DIRESA TUMBES                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936CB9E6-D762-410A-A3D0-61D8028BB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2482" y="795888"/>
            <a:ext cx="12264482" cy="41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es-ES" altLang="es-PE" sz="1200" b="1" dirty="0"/>
              <a:t>Durante el presente año del 2023 se han reportado en nuestra región, según su clasificación 432 casos confirmados, 540 casos se han descartado, 2550 casos sospechosos, 415 casos probables y 06 casos han fallecido por COVID/19.</a:t>
            </a:r>
            <a:endParaRPr lang="es-PE" altLang="es-PE" sz="1200" b="1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53BE73E-3E84-47DB-9907-7CCE667C53B3}"/>
              </a:ext>
            </a:extLst>
          </p:cNvPr>
          <p:cNvSpPr txBox="1"/>
          <p:nvPr/>
        </p:nvSpPr>
        <p:spPr>
          <a:xfrm>
            <a:off x="6397327" y="1333018"/>
            <a:ext cx="25317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Hasta la SE48/2023 se han registrado 06 fallecidos: se presentaron 03 fallecidos en un adulto correspondiente al  distrito de Tumbes; se presentó 01 fallecido en adulto correspondiente a los distritos de Zorritos, La Cruz, Papayal respectivamente.</a:t>
            </a:r>
            <a:endParaRPr lang="es-PE" sz="10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8CDA9F7-92C5-4546-8B24-D1E3A0437620}"/>
              </a:ext>
            </a:extLst>
          </p:cNvPr>
          <p:cNvSpPr txBox="1"/>
          <p:nvPr/>
        </p:nvSpPr>
        <p:spPr>
          <a:xfrm>
            <a:off x="9687849" y="502767"/>
            <a:ext cx="2422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solidFill>
                  <a:schemeClr val="bg1"/>
                </a:solidFill>
              </a:rPr>
              <a:t>*Letalidad: Relación de fallecidos confirmados entre casos confirmados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0572A2B-5E94-4E2D-AC7E-6D55172C251B}"/>
              </a:ext>
            </a:extLst>
          </p:cNvPr>
          <p:cNvSpPr txBox="1"/>
          <p:nvPr/>
        </p:nvSpPr>
        <p:spPr>
          <a:xfrm>
            <a:off x="3884005" y="2945416"/>
            <a:ext cx="1933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100" i="1" dirty="0"/>
              <a:t>Según etapa de vida los más afectados resultan ser los adultos en un 42 % y según sexo las mujeres en un 58 %.</a:t>
            </a:r>
            <a:endParaRPr lang="es-PE" sz="1100" i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3CED0E-D8C7-416C-B23D-FACC343406AF}"/>
              </a:ext>
            </a:extLst>
          </p:cNvPr>
          <p:cNvSpPr txBox="1"/>
          <p:nvPr/>
        </p:nvSpPr>
        <p:spPr>
          <a:xfrm>
            <a:off x="-27884" y="2899373"/>
            <a:ext cx="3779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000" i="1" dirty="0"/>
              <a:t>El 99% son casos autóctonos (430), del total de casos (432) confirmados de COVID19.</a:t>
            </a:r>
            <a:endParaRPr lang="es-PE" sz="1000" i="1" dirty="0"/>
          </a:p>
        </p:txBody>
      </p:sp>
      <p:graphicFrame>
        <p:nvGraphicFramePr>
          <p:cNvPr id="16" name="Objeto 15">
            <a:extLst>
              <a:ext uri="{FF2B5EF4-FFF2-40B4-BE49-F238E27FC236}">
                <a16:creationId xmlns:a16="http://schemas.microsoft.com/office/drawing/2014/main" id="{2AEE8C1C-ACD0-34F1-B7E2-D4127446BB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801576"/>
              </p:ext>
            </p:extLst>
          </p:nvPr>
        </p:nvGraphicFramePr>
        <p:xfrm>
          <a:off x="47829" y="1057150"/>
          <a:ext cx="3779451" cy="172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7801017" imgH="3552989" progId="Excel.Sheet.12">
                  <p:link updateAutomatic="1"/>
                </p:oleObj>
              </mc:Choice>
              <mc:Fallback>
                <p:oleObj name="Worksheet" r:id="rId4" imgW="7801017" imgH="355298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829" y="1057150"/>
                        <a:ext cx="3779451" cy="1721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o 18">
            <a:extLst>
              <a:ext uri="{FF2B5EF4-FFF2-40B4-BE49-F238E27FC236}">
                <a16:creationId xmlns:a16="http://schemas.microsoft.com/office/drawing/2014/main" id="{37CD77AE-8D08-1E61-A3EA-5DB27A09C9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180402"/>
              </p:ext>
            </p:extLst>
          </p:nvPr>
        </p:nvGraphicFramePr>
        <p:xfrm>
          <a:off x="3619500" y="1163638"/>
          <a:ext cx="2668588" cy="199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3676785" imgH="2743010" progId="Excel.Sheet.12">
                  <p:link updateAutomatic="1"/>
                </p:oleObj>
              </mc:Choice>
              <mc:Fallback>
                <p:oleObj name="Worksheet" r:id="rId6" imgW="3676785" imgH="274301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19500" y="1163638"/>
                        <a:ext cx="2668588" cy="199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2E5D61EE-E707-B550-6358-39924FF8B6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864638"/>
              </p:ext>
            </p:extLst>
          </p:nvPr>
        </p:nvGraphicFramePr>
        <p:xfrm>
          <a:off x="85725" y="3384550"/>
          <a:ext cx="3335338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4762686" imgH="1342889" progId="Excel.Sheet.12">
                  <p:link updateAutomatic="1"/>
                </p:oleObj>
              </mc:Choice>
              <mc:Fallback>
                <p:oleObj name="Worksheet" r:id="rId8" imgW="4762686" imgH="134288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5725" y="3384550"/>
                        <a:ext cx="3335338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to 20">
            <a:extLst>
              <a:ext uri="{FF2B5EF4-FFF2-40B4-BE49-F238E27FC236}">
                <a16:creationId xmlns:a16="http://schemas.microsoft.com/office/drawing/2014/main" id="{7C605AC9-3D4F-78FF-8D09-05EA947D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56062"/>
              </p:ext>
            </p:extLst>
          </p:nvPr>
        </p:nvGraphicFramePr>
        <p:xfrm>
          <a:off x="47625" y="4446588"/>
          <a:ext cx="5483225" cy="235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0" imgW="7810472" imgH="3362339" progId="Excel.Sheet.12">
                  <p:link updateAutomatic="1"/>
                </p:oleObj>
              </mc:Choice>
              <mc:Fallback>
                <p:oleObj name="Worksheet" r:id="rId10" imgW="7810472" imgH="336233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7625" y="4446588"/>
                        <a:ext cx="5483225" cy="2359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to 21">
            <a:extLst>
              <a:ext uri="{FF2B5EF4-FFF2-40B4-BE49-F238E27FC236}">
                <a16:creationId xmlns:a16="http://schemas.microsoft.com/office/drawing/2014/main" id="{038891EA-74D0-0E83-1327-345DFF26EE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346036"/>
              </p:ext>
            </p:extLst>
          </p:nvPr>
        </p:nvGraphicFramePr>
        <p:xfrm>
          <a:off x="6653213" y="4114800"/>
          <a:ext cx="3919537" cy="264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2" imgW="3991095" imgH="2695632" progId="Excel.Sheet.12">
                  <p:link updateAutomatic="1"/>
                </p:oleObj>
              </mc:Choice>
              <mc:Fallback>
                <p:oleObj name="Worksheet" r:id="rId12" imgW="3991095" imgH="269563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653213" y="4114800"/>
                        <a:ext cx="3919537" cy="264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968AADE9-D81A-E0FA-2386-79AC1E8F4E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0916191"/>
              </p:ext>
            </p:extLst>
          </p:nvPr>
        </p:nvGraphicFramePr>
        <p:xfrm>
          <a:off x="101600" y="90488"/>
          <a:ext cx="2108200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4" imgW="2971762" imgH="961968" progId="Excel.Sheet.12">
                  <p:link updateAutomatic="1"/>
                </p:oleObj>
              </mc:Choice>
              <mc:Fallback>
                <p:oleObj name="Worksheet" r:id="rId14" imgW="2971762" imgH="96196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1600" y="90488"/>
                        <a:ext cx="2108200" cy="682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24A7D395-D53B-F618-9C65-FA3A611113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931" y="43896"/>
            <a:ext cx="2181225" cy="5102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8647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75F4AB5-6186-B6DD-8398-455B1A5F0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541" y="0"/>
            <a:ext cx="4527934" cy="33696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810B04F-8F02-44D3-86FA-3328DCDC84BD}"/>
              </a:ext>
            </a:extLst>
          </p:cNvPr>
          <p:cNvSpPr/>
          <p:nvPr/>
        </p:nvSpPr>
        <p:spPr>
          <a:xfrm>
            <a:off x="0" y="0"/>
            <a:ext cx="1387431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es-PE" sz="2400" b="1" dirty="0">
                <a:solidFill>
                  <a:schemeClr val="bg1"/>
                </a:solidFill>
              </a:rPr>
              <a:t>COVID19 </a:t>
            </a:r>
            <a:endParaRPr lang="es-PE" sz="2400" dirty="0">
              <a:solidFill>
                <a:schemeClr val="bg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AA362CA-FCC8-4CC2-B498-6DB0DAC051AC}"/>
              </a:ext>
            </a:extLst>
          </p:cNvPr>
          <p:cNvSpPr/>
          <p:nvPr/>
        </p:nvSpPr>
        <p:spPr>
          <a:xfrm>
            <a:off x="5892087" y="3452823"/>
            <a:ext cx="6275388" cy="13144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spcAft>
                <a:spcPts val="0"/>
              </a:spcAft>
            </a:pPr>
            <a:r>
              <a:rPr lang="es-ES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El mapa de densidad de casos confirmados de COVID-19, muestra de lo que va del año a nivel distrital en la Región Tumbes, que el distrito Tumbes (311/430), es el que presenta mayor concentración de casos de pacientes con COVID19, seguido de, los distritos de: Zorritos (28/430), Zarumilla (21/430), Corrales (11/430), Matapalo (11/430), Papayal (9/430), La Cruz (8/430), Pampas de Hospital (8/430), San Jacinto (7/430), Aguas Verdes (5/430), Canoas de Punta Sal (5/430), San Juan de la Virgen (4/430), Casitas (2/430)</a:t>
            </a:r>
            <a:endParaRPr lang="es-PE" sz="110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2F3F05-793F-46F2-AEB2-B971696ABB46}"/>
              </a:ext>
            </a:extLst>
          </p:cNvPr>
          <p:cNvSpPr txBox="1">
            <a:spLocks/>
          </p:cNvSpPr>
          <p:nvPr/>
        </p:nvSpPr>
        <p:spPr>
          <a:xfrm>
            <a:off x="-72482" y="6619896"/>
            <a:ext cx="5777246" cy="352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i="1" dirty="0">
                <a:solidFill>
                  <a:srgbClr val="FF0000"/>
                </a:solidFill>
              </a:rPr>
              <a:t>FUENTE: NOTI  COVID19/ WEB CDC – DIRECCION EJECUTIVA DE EPIDEMIOLOGIA – DIRESA TUMBES                 </a:t>
            </a: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32B7F8C0-15DF-D20C-766A-95CB24D124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258301"/>
              </p:ext>
            </p:extLst>
          </p:nvPr>
        </p:nvGraphicFramePr>
        <p:xfrm>
          <a:off x="0" y="265113"/>
          <a:ext cx="6407150" cy="275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810472" imgH="3362339" progId="Excel.Sheet.12">
                  <p:link updateAutomatic="1"/>
                </p:oleObj>
              </mc:Choice>
              <mc:Fallback>
                <p:oleObj name="Worksheet" r:id="rId3" imgW="7810472" imgH="336233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65113"/>
                        <a:ext cx="6407150" cy="2759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8743B9C9-A869-EF29-4FAF-1741E26849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799218"/>
              </p:ext>
            </p:extLst>
          </p:nvPr>
        </p:nvGraphicFramePr>
        <p:xfrm>
          <a:off x="6411589" y="0"/>
          <a:ext cx="1476179" cy="1806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2295485" imgH="2809719" progId="Excel.Sheet.12">
                  <p:link updateAutomatic="1"/>
                </p:oleObj>
              </mc:Choice>
              <mc:Fallback>
                <p:oleObj name="Worksheet" r:id="rId5" imgW="2295485" imgH="280971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11589" y="0"/>
                        <a:ext cx="1476179" cy="18069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5192172F-9EDE-BE97-B51E-4A0949EA9F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1521230"/>
              </p:ext>
            </p:extLst>
          </p:nvPr>
        </p:nvGraphicFramePr>
        <p:xfrm>
          <a:off x="109538" y="2873375"/>
          <a:ext cx="2425700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4905279" imgH="2914709" progId="Excel.Sheet.12">
                  <p:link updateAutomatic="1"/>
                </p:oleObj>
              </mc:Choice>
              <mc:Fallback>
                <p:oleObj name="Worksheet" r:id="rId7" imgW="4905279" imgH="291470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9538" y="2873375"/>
                        <a:ext cx="2425700" cy="1439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o 15">
            <a:extLst>
              <a:ext uri="{FF2B5EF4-FFF2-40B4-BE49-F238E27FC236}">
                <a16:creationId xmlns:a16="http://schemas.microsoft.com/office/drawing/2014/main" id="{BB07C668-79FB-1B17-E82C-178A3A78B2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0186061"/>
              </p:ext>
            </p:extLst>
          </p:nvPr>
        </p:nvGraphicFramePr>
        <p:xfrm>
          <a:off x="3417888" y="2849563"/>
          <a:ext cx="2327275" cy="196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3314817" imgH="2800243" progId="Excel.Sheet.12">
                  <p:link updateAutomatic="1"/>
                </p:oleObj>
              </mc:Choice>
              <mc:Fallback>
                <p:oleObj name="Worksheet" r:id="rId9" imgW="3314817" imgH="280024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17888" y="2849563"/>
                        <a:ext cx="2327275" cy="196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25C509F8-AEFF-B17C-1040-011D960BFD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7680"/>
              </p:ext>
            </p:extLst>
          </p:nvPr>
        </p:nvGraphicFramePr>
        <p:xfrm>
          <a:off x="3087688" y="5397500"/>
          <a:ext cx="2465387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1" imgW="2971762" imgH="1533539" progId="Excel.Sheet.12">
                  <p:link updateAutomatic="1"/>
                </p:oleObj>
              </mc:Choice>
              <mc:Fallback>
                <p:oleObj name="Worksheet" r:id="rId11" imgW="2971762" imgH="153353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87688" y="5397500"/>
                        <a:ext cx="2465387" cy="1274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o 18">
            <a:extLst>
              <a:ext uri="{FF2B5EF4-FFF2-40B4-BE49-F238E27FC236}">
                <a16:creationId xmlns:a16="http://schemas.microsoft.com/office/drawing/2014/main" id="{DF0EF5BC-7217-71CB-CB35-107EE30AFC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939609"/>
              </p:ext>
            </p:extLst>
          </p:nvPr>
        </p:nvGraphicFramePr>
        <p:xfrm>
          <a:off x="-1062038" y="4103688"/>
          <a:ext cx="4410076" cy="261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3" imgW="5267246" imgH="3124311" progId="Excel.Sheet.12">
                  <p:link updateAutomatic="1"/>
                </p:oleObj>
              </mc:Choice>
              <mc:Fallback>
                <p:oleObj name="Worksheet" r:id="rId13" imgW="5267246" imgH="312431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-1062038" y="4103688"/>
                        <a:ext cx="4410076" cy="2613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6D1AD370-4C08-BD12-DE35-B2BE26C36D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9616761"/>
              </p:ext>
            </p:extLst>
          </p:nvPr>
        </p:nvGraphicFramePr>
        <p:xfrm>
          <a:off x="5802313" y="4445000"/>
          <a:ext cx="6280150" cy="252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5" imgW="6981768" imgH="2809719" progId="Excel.Sheet.12">
                  <p:link updateAutomatic="1"/>
                </p:oleObj>
              </mc:Choice>
              <mc:Fallback>
                <p:oleObj name="Worksheet" r:id="rId15" imgW="6981768" imgH="280971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802313" y="4445000"/>
                        <a:ext cx="6280150" cy="252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0524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A2E3BF85-A33A-4ABD-B79E-A33846096AC9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s-PE" sz="2400" b="1" dirty="0">
                <a:solidFill>
                  <a:schemeClr val="bg1"/>
                </a:solidFill>
              </a:rPr>
              <a:t>DENSIDAD DE CASOS CONFIRMADOS DE COVID19 LAS 03 ULTIMAS SEMANAS</a:t>
            </a:r>
            <a:endParaRPr lang="es-PE" sz="2400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156174" y="3400208"/>
            <a:ext cx="4831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esta última semana se han registrado 48 casos, en estas 03 (tres) últimas semanas se han registrado 69 casos.</a:t>
            </a:r>
            <a:endParaRPr lang="es-PE" sz="1400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6DFB4073-99CA-4551-9F77-27EAE819CC1A}"/>
              </a:ext>
            </a:extLst>
          </p:cNvPr>
          <p:cNvSpPr txBox="1">
            <a:spLocks/>
          </p:cNvSpPr>
          <p:nvPr/>
        </p:nvSpPr>
        <p:spPr>
          <a:xfrm>
            <a:off x="-72482" y="6633544"/>
            <a:ext cx="5681712" cy="35232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i="1" dirty="0">
                <a:solidFill>
                  <a:srgbClr val="FF0000"/>
                </a:solidFill>
              </a:rPr>
              <a:t>FUENTE: NOTI  COVID19/ WEB CDC – DIRECCION EJECUTIVA DE EPIDEMIOLOGIA – DIRESA TUMBES                 </a:t>
            </a:r>
          </a:p>
        </p:txBody>
      </p:sp>
      <p:sp>
        <p:nvSpPr>
          <p:cNvPr id="10" name="Text Box 2071">
            <a:extLst>
              <a:ext uri="{FF2B5EF4-FFF2-40B4-BE49-F238E27FC236}">
                <a16:creationId xmlns:a16="http://schemas.microsoft.com/office/drawing/2014/main" id="{5B1BB67A-2E71-40D7-95C1-E51CE005D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30" y="3421370"/>
            <a:ext cx="1766949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es-PE" sz="10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Mapa de Riesgo de COVID19</a:t>
            </a:r>
            <a:endParaRPr lang="es-P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s-PE" sz="10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según 03 últimas semanas epidemiológicas SE 46-48/2023</a:t>
            </a:r>
            <a:endParaRPr lang="es-P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6" name="Objeto 15">
            <a:extLst>
              <a:ext uri="{FF2B5EF4-FFF2-40B4-BE49-F238E27FC236}">
                <a16:creationId xmlns:a16="http://schemas.microsoft.com/office/drawing/2014/main" id="{59D3033F-7B8D-BDC7-C6C4-440055600B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527545"/>
              </p:ext>
            </p:extLst>
          </p:nvPr>
        </p:nvGraphicFramePr>
        <p:xfrm>
          <a:off x="2424709" y="5902760"/>
          <a:ext cx="2081030" cy="75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3" imgW="2362053" imgH="857357" progId="Excel.SheetMacroEnabled.12">
                  <p:link updateAutomatic="1"/>
                </p:oleObj>
              </mc:Choice>
              <mc:Fallback>
                <p:oleObj name="Macro-Enabled Worksheet" r:id="rId3" imgW="2362053" imgH="857357" progId="Excel.SheetMacroEnabled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24709" y="5902760"/>
                        <a:ext cx="2081030" cy="755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A3B5E52C-F203-9E35-5DAB-8C99FAE931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894905"/>
              </p:ext>
            </p:extLst>
          </p:nvPr>
        </p:nvGraphicFramePr>
        <p:xfrm>
          <a:off x="3622675" y="3400425"/>
          <a:ext cx="3360738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4476743" imgH="2866952" progId="Excel.Sheet.12">
                  <p:link updateAutomatic="1"/>
                </p:oleObj>
              </mc:Choice>
              <mc:Fallback>
                <p:oleObj name="Worksheet" r:id="rId5" imgW="4476743" imgH="286695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22675" y="3400425"/>
                        <a:ext cx="3360738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44D82919-5B26-7F8B-07B3-918FFA6A2F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995129"/>
              </p:ext>
            </p:extLst>
          </p:nvPr>
        </p:nvGraphicFramePr>
        <p:xfrm>
          <a:off x="7556171" y="4059377"/>
          <a:ext cx="45720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4572058" imgH="2743010" progId="Excel.Sheet.12">
                  <p:link updateAutomatic="1"/>
                </p:oleObj>
              </mc:Choice>
              <mc:Fallback>
                <p:oleObj name="Worksheet" r:id="rId7" imgW="4572058" imgH="274301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56171" y="4059377"/>
                        <a:ext cx="4572000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8CDBE18A-2D61-3836-9DCC-C4E89F3960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0" y="4007102"/>
            <a:ext cx="3018010" cy="2451600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44A30DB-691D-2DC6-3DAF-068FB8F5B4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445" y="618175"/>
            <a:ext cx="3536599" cy="2631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D28EDB8-C416-7D75-EFEF-796B4A889E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7700" y="618175"/>
            <a:ext cx="3536599" cy="26316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019BD6A-21FA-68CF-1254-532A92413F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92956" y="619445"/>
            <a:ext cx="3536599" cy="263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463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48283</TotalTime>
  <Words>2561</Words>
  <Application>Microsoft Office PowerPoint</Application>
  <PresentationFormat>Panorámica</PresentationFormat>
  <Paragraphs>198</Paragraphs>
  <Slides>56</Slides>
  <Notes>11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Vínculos</vt:lpstr>
      </vt:variant>
      <vt:variant>
        <vt:i4>64</vt:i4>
      </vt:variant>
      <vt:variant>
        <vt:lpstr>Títulos de diapositiva</vt:lpstr>
      </vt:variant>
      <vt:variant>
        <vt:i4>56</vt:i4>
      </vt:variant>
    </vt:vector>
  </HeadingPairs>
  <TitlesOfParts>
    <vt:vector size="131" baseType="lpstr">
      <vt:lpstr>Adobe Fan Heiti Std B</vt:lpstr>
      <vt:lpstr>Adobe Gothic Std B</vt:lpstr>
      <vt:lpstr>Arial</vt:lpstr>
      <vt:lpstr>Arial Black</vt:lpstr>
      <vt:lpstr>Arial Narrow</vt:lpstr>
      <vt:lpstr>Arial Rounded MT Bold</vt:lpstr>
      <vt:lpstr>Calibri</vt:lpstr>
      <vt:lpstr>Calibri Light</vt:lpstr>
      <vt:lpstr>Cambria</vt:lpstr>
      <vt:lpstr>Times New Roman</vt:lpstr>
      <vt:lpstr>Tema de Office</vt:lpstr>
      <vt:lpstr>C:\BOLETINES_2020\HOJA DE TRABAJO\2020\HOJA_MALARIA.xlsm!MALARIA_G_ETAREO_DISTRITOS![HOJA_MALARIA.xlsm]MALARIA_G_ETAREO_DISTRITOS Gráfico 1</vt:lpstr>
      <vt:lpstr>file:///C:\BOLETINES_2023\HOJA%20TRABAJO%202023\HOJA_COVID19.xlsx!DIST_DX!F1C1:F18C8</vt:lpstr>
      <vt:lpstr>file:///C:\BOLETINES_2023\HOJA%20TRABAJO%202023\HOJA_COVID19.xlsx!grupo_edad!%5bHOJA_COVID19.xlsx%5dgrupo_edad%20Gráfico%203</vt:lpstr>
      <vt:lpstr>file:///C:\BOLETINES_2023\HOJA%20TRABAJO%202023\HOJA_COVID19.xlsx!grupo_edad!F61C1:F67C4</vt:lpstr>
      <vt:lpstr>file:///C:\BOLETINES_2023\HOJA%20TRABAJO%202023\HOJA_COVID19.xlsx!confir_acumulados_fallecido!%5bHOJA_COVID19.xlsx%5dconfir_acumulados_fallecido%20Gráfico%205</vt:lpstr>
      <vt:lpstr>file:///C:\BOLETINES_2023\HOJA%20TRABAJO%202023\HOJA_COVID19.xlsx!grupo_edad!%5bHOJA_COVID19.xlsx%5dgrupo_edad%20Gráfico%2017</vt:lpstr>
      <vt:lpstr>file:///C:\BOLETINES_2023\HOJA%20TRABAJO%202023\HOJA_COVID19.xlsx!conf_fallecidos!F150C1:F154C3</vt:lpstr>
      <vt:lpstr>file:///C:\BOLETINES_2023\HOJA%20TRABAJO%202023\HOJA_COVID19.xlsx!confir_acumulados_fallecido!%5bHOJA_COVID19.xlsx%5dconfir_acumulados_fallecido%20Gráfico%203</vt:lpstr>
      <vt:lpstr>file:///C:\BOLETINES_2023\HOJA%20TRABAJO%202023\HOJA_COVID19.xlsx!DIST_DX!F1C10:F14C11</vt:lpstr>
      <vt:lpstr>file:///C:\BOLETINES_2023\HOJA%20TRABAJO%202023\HOJA_COVID19.xlsx!conf_fallecidos!%5bHOJA_COVID19.xlsx%5dconf_fallecidos%20Gráfico%201</vt:lpstr>
      <vt:lpstr>file:///C:\BOLETINES_2023\HOJA%20TRABAJO%202023\HOJA_COVID19.xlsx!conf_fallecidos!%5bHOJA_COVID19.xlsx%5dconf_fallecidos%20Gráfico%206</vt:lpstr>
      <vt:lpstr>file:///C:\BOLETINES_2023\HOJA%20TRABAJO%202023\HOJA_COVID19.xlsx!conf_fallecidos!F127C1:F134C3</vt:lpstr>
      <vt:lpstr>file:///C:\BOLETINES_2023\HOJA%20TRABAJO%202023\HOJA_COVID19.xlsx!conf_fallecidos!%5bHOJA_COVID19.xlsx%5dconf_fallecidos%20Gráfico%203</vt:lpstr>
      <vt:lpstr>file:///C:\BOLETINES_2023\HOJA%20TRABAJO%202023\HOJA_COVID19.xlsx!confir_acumulados_fallecido!%5bHOJA_COVID19.xlsx%5dconfir_acumulados_fallecido%20Gráfico%202</vt:lpstr>
      <vt:lpstr>file:///C:\BOLETINES_2022\HOJA%20TRABAJO%202022\RIESGO_COVID19.xlsm!COVID_2021_3ULTIMAS!F16C1:F20C4</vt:lpstr>
      <vt:lpstr>file:///C:\BOLETINES_2023\HOJA%20TRABAJO%202023\HOJA_COVID19.xlsx!3ULTIMAS_SEMANAS2!F3C1:F17C5</vt:lpstr>
      <vt:lpstr>file:///C:\BOLETINES_2023\HOJA%20TRABAJO%202023\HOJA_COVID19.xlsx!3ULTIMAS_SEMANAS2!%5bHOJA_COVID19.xlsx%5d3ULTIMAS_SEMANAS2%20Gráfico%201</vt:lpstr>
      <vt:lpstr>C:\BOLETIN_SALA_EPI\HOJA_TRABAJO\HOJA_DENGUE.xlsm!DIAGNO!F49C7:F54C11</vt:lpstr>
      <vt:lpstr>C:\BOLETIN_SALA_EPI\HOJA_TRABAJO\HOJA_DENGUE.xlsm!DIAGNO!F18C13:F23C16</vt:lpstr>
      <vt:lpstr>C:\BOLETIN_SALA_EPI\HOJA_TRABAJO\HOJA_DENGUE.xlsm!F_INGRESO_ULT_6SE!F116C11:F131C18</vt:lpstr>
      <vt:lpstr>C:\BOLETIN_SALA_EPI\HOJA_TRABAJO\HOJA_DENGUE.xlsm!SEXO![HOJA_DENGUE.xlsm]SEXO 1 Gráfico-1</vt:lpstr>
      <vt:lpstr>C:\BOLETIN_SALA_EPI\HOJA_TRABAJO\HOJA_DENGUE.xlsm!DIST_G_ETAREO!F272C2:F275C7</vt:lpstr>
      <vt:lpstr>C:\BOLETIN_SALA_EPI\HOJA_TRABAJO\HOJA_DENGUE.xlsm!F_INGRESO_ULT_6SE!F103C1:F111C3</vt:lpstr>
      <vt:lpstr>C:\BOLETIN_SALA_EPI\HOJA_TRABAJO\DENGUE_LEPTO_EDA_IRA_GRAFICO_A_ACTUAL-2.xlsx!dengue![DENGUE_LEPTO_EDA_IRA_GRAFICO_A_ACTUAL-2.xlsx]dengue Gráfico 2</vt:lpstr>
      <vt:lpstr>C:\BOLETIN_SALA_EPI\HOJA_TRABAJO\HOJA_DENGUE.xlsm!DIAGNO![HOJA_DENGUE.xlsm]DIAGNO Gráfico 4</vt:lpstr>
      <vt:lpstr>C:\BOLETIN_SALA_EPI\HOJA_TRABAJO\HOJA_DENGUE.xlsm!DIAGNO!F13C32:F19C125</vt:lpstr>
      <vt:lpstr>C:\BOLETIN_SALA_EPI\HOJA_TRABAJO\HOJA_DENGUE.xlsm!DIAGNO!F89C1:F123C5</vt:lpstr>
      <vt:lpstr>D:\dashword_arbovirosis_tumbes\plot\FORMAS CLINICAS Y TIPO DE DX.xlsx!Sheet1!F26C1:F42C18</vt:lpstr>
      <vt:lpstr>D:\dashword_arbovirosis_tumbes\plot\CASOS_PROVINCIA_DISTRITO_2 ULTIMOS AÑOS.xlsx!Sheet1!F1C13:F20C21</vt:lpstr>
      <vt:lpstr>C:\BOLETIN_SALA_EPI\HOSPITALIZADOS_DENGUE\Hospitalizados.xlsx!TD![Hospitalizados.xlsx]TD Gráfico 1</vt:lpstr>
      <vt:lpstr>C:\BOLETIN_SALA_EPI\HOSPITALIZADOS_DENGUE\Hospitalizados.xlsx!TD![Hospitalizados.xlsx]TD Gráfico 2</vt:lpstr>
      <vt:lpstr>C:\BOLETIN_SALA_EPI\HOJA_TRABAJO\CANALES ENDÉMICOS_LIMA_NOTI.xlsx!CANAL_ENDEMICO_REG_TUMBES 2024![CANALES ENDÉMICOS_LIMA_NOTI.xlsx]CANAL_ENDEMICO_REG_TUMBES 2024 2 Gráfico</vt:lpstr>
      <vt:lpstr>C:\BOLETIN_SALA_EPI\HOJA_TRABAJO\HOJA_DENGUE.xlsm!FEB_VS_CASOS_Y_AÑOS![HOJA_DENGUE.xlsm]FEB_VS_CASOS_Y_AÑOS 1 Gráfico</vt:lpstr>
      <vt:lpstr>C:\BOLETINES_2020\HOJA DE TRABAJO\2020\HOJA_DENGUE.xlsm!MAPDENGUE!F16C1:F20C4</vt:lpstr>
      <vt:lpstr>C:\BOLETIN_SALA_EPI\HOJA_TRABAJO\HOJA_DENGUE.xlsm!MAPRIESGO_DENGUE_6SEMNAS!F16C1:F20C4</vt:lpstr>
      <vt:lpstr>C:\BOLETIN_SALA_EPI\DENSIDAD_DENGUE\dengue_sig.xlsx!TABLA_GRAFICO!F3C1:F17C5</vt:lpstr>
      <vt:lpstr>C:\BOLETIN_SALA_EPI\HOJA_TRABAJO\HOJA_DENGUE.xlsm!FEBRILES!F198C2:F212C55</vt:lpstr>
      <vt:lpstr>C:\BOLETIN_SALA_EPI\HOJA_TRABAJO\HOJA_CHIKUNGUNYA.xlsm!CHK_POR AÑOS![HOJA_CHIKUNGUNYA.xlsm]CHK_POR AÑOS Gráfico 8</vt:lpstr>
      <vt:lpstr>C:\BOLETIN_SALA_EPI\HOJA_TRABAJO\HOJA_CHIKUNGUNYA.xlsm!MAPA_T.I!F16C1:F20C4</vt:lpstr>
      <vt:lpstr>C:\BOLETIN_SALA_EPI\HOJA_TRABAJO\HOJA_CHIKUNGUNYA.xlsm!MAPRIESGO_CHK_6SEM!F16C1:F20C4</vt:lpstr>
      <vt:lpstr>C:\BOLETIN_SALA_EPI\HOJA_TRABAJO\HOJA_CHIKUNGUNYA.xlsm!CHK_POR AÑOS!F135C10:F142C16</vt:lpstr>
      <vt:lpstr>C:\BOLETIN_SALA_EPI\HOJA_TRABAJO\HOJA_CHIKUNGUNYA.xlsm!CHK_POR AÑOS!F8C1:F15C3</vt:lpstr>
      <vt:lpstr>C:\BOLETIN_SALA_EPI\HOJA_TRABAJO\HOJA_LEPTOSPIROSIS.xlsm!TENDENCIAX AÑOS!F4C13:F19C19</vt:lpstr>
      <vt:lpstr>C:\BOLETIN_SALA_EPI\HOJA_TRABAJO\HOJA_LEPTOSPIROSIS.xlsm!TENDENCIAX AÑOS![HOJA_LEPTOSPIROSIS.xlsm]TENDENCIAX AÑOS Gráfico 1</vt:lpstr>
      <vt:lpstr>C:\BOLETIN_SALA_EPI\HOJA_TRABAJO\HOJA_LEPTOSPIROSIS.xlsm!TENDENCIAX AÑOS!F168C1:F174C4</vt:lpstr>
      <vt:lpstr>C:\BOLETIN_SALA_EPI\HOJA_TRABAJO\HOJA_LEPTOSPIROSIS.xlsm!TENDENCIAX AÑOS!F144C1:F147C3</vt:lpstr>
      <vt:lpstr>C:\BOLETIN_SALA_EPI\HOJA_TRABAJO\HOJA_LEPTOSPIROSIS.xlsm!TENDENCIAX AÑOS!F279C13:F309C20</vt:lpstr>
      <vt:lpstr>C:\BOLETIN_SALA_EPI\HOJA_TRABAJO\HOJA_IRA.xlsm!MAPRIESGO_IRAS!F143C27:F157C30</vt:lpstr>
      <vt:lpstr>C:\BOLETIN_SALA_EPI\HOJA_TRABAJO\HOJA_IRA.xlsm!MAPRIESGO_IRAS!F16C1:F20C4</vt:lpstr>
      <vt:lpstr>C:\BOLETIN_SALA_EPI\HOJA_TRABAJO\HOJA_IRA.xlsm!MAPRIESGO_IRAS_6SEM!F16C1:F20C4</vt:lpstr>
      <vt:lpstr>C:\BOLETIN_SALA_EPI\HOJA_TRABAJO\monitoreo_IRAS_REGIONAL.xlsx!iras![monitoreo_IRAS_REGIONAL.xlsx]iras 3 Gráfico</vt:lpstr>
      <vt:lpstr>file:///C:\BOLETINES_2023\HOJA%20TRABAJO%202023\HOJA_H1N1.xlsm!INFLUENZA%20A%20H1N1!F103C7:F118C9</vt:lpstr>
      <vt:lpstr>file:///C:\BOLETINES_2023\DENGUE_LEPTO_EDA_IRA_GRAFICO_A_ACTUAL-2.xlsx!H1N1!%5bDENGUE_LEPTO_EDA_IRA_GRAFICO_A_ACTUAL-2.xlsx%5dH1N1%20Gráfico%201</vt:lpstr>
      <vt:lpstr>file:///C:\BOLETINES_2023\DENGUE_LEPTO_EDA_IRA_GRAFICO_A_ACTUAL-2.xlsx!H1N1!%5bDENGUE_LEPTO_EDA_IRA_GRAFICO_A_ACTUAL-2.xlsx%5dH1N1%20Gráfico%203</vt:lpstr>
      <vt:lpstr>file:///C:\BOLETINES_2023\DENGUE_LEPTO_EDA_IRA_GRAFICO_A_ACTUAL-2.xlsx!H1N1!F92C1:F104C8</vt:lpstr>
      <vt:lpstr>C:\BOLETIN_SALA_EPI\HOJA_TRABAJO\HOJA_EDA.xlsm!MAPRIESGO_EDAS_GRAL!F90C9:F104C12</vt:lpstr>
      <vt:lpstr>C:\BOLETIN_SALA_EPI\HOJA_TRABAJO\HOJA_EDA.xlsm!MAPRIESGO_EDAS_GRAL6M!F16C1:F20C4</vt:lpstr>
      <vt:lpstr>C:\BOLETIN_SALA_EPI\HOJA_TRABAJO\HOJA_EDA.xlsm!MAPRIESGO_EDAS_GRAL!F16C1:F20C4</vt:lpstr>
      <vt:lpstr>C:\BOLETIN_SALA_EPI\HOJA_TRABAJO\monitoreo_EDAS_REGIONAL.xlsx!c.endemico![monitoreo_EDAS_REGIONAL.xlsx]c.endemico 1 Gráfico</vt:lpstr>
      <vt:lpstr>C:\BOLETIN_SALA_EPI\HOJA_TRABAJO\HOJA_EDA.xlsm!MAPRIESGO_EDAS_MEN5A!F64C17:F78C20</vt:lpstr>
      <vt:lpstr>C:\BOLETIN_SALA_EPI\HOJA_TRABAJO\HOJA_EDA.xlsm!MAPRIESGO_EDAS_MEN5A!F16C1:F20C4</vt:lpstr>
      <vt:lpstr>C:\BOLETIN_SALA_EPI\HOJA_TRABAJO\HOJA_EDA.xlsm!MAPRIESGO_EDAS_MEN5A6SEM!F16C1:F20C4</vt:lpstr>
      <vt:lpstr>C:\BOLETIN_SALA_EPI\HOJA_TRABAJO\MUERTE_NEO_PERINATAL_COBERTURA.xlsx!MNEONATAL_PERINATAL![MUERTE_NEO_PERINATAL_COBERTURA.xlsx]MNEONATAL_PERINATAL 1 Gráfico</vt:lpstr>
      <vt:lpstr>C:\BOLETIN_SALA_EPI\HOJA_TRABAJO\MUERTE_NEO_PERINATAL_COBERTURA.xlsx!MNEONATAL_PERINATAL!F243C11:F255C17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COVID19 - 2023 REGION TUMBES –  SE (01-52)</vt:lpstr>
      <vt:lpstr>Presentación de PowerPoint</vt:lpstr>
      <vt:lpstr>Presentación de PowerPoint</vt:lpstr>
      <vt:lpstr>Presentación de PowerPoint</vt:lpstr>
      <vt:lpstr>CASOS DE FIEBRE POR VIRUS DENGUE EN LA REGION TUMBES –SE 01-16/2024</vt:lpstr>
      <vt:lpstr>CASOS DE FIEBRE POR VIRUS DENGUE EN LA REGION TUMBES –SE 01-16/2024</vt:lpstr>
      <vt:lpstr>CASOS DE FIEBRE POR VIRUS DENGUE EN LA REGION TUMBES –SE 01-16/2024</vt:lpstr>
      <vt:lpstr>CASOS DE FIEBRE POR VIRUS DENGUE EN LA REGION TUMBES –SE 01-16/2024</vt:lpstr>
      <vt:lpstr>CANAL ENDÉMICO DE LOS CASOS DE FIEBRE POR VIRUS DENGUE – REGION TUMBES – SE 01-16/2024</vt:lpstr>
      <vt:lpstr>TENDENCIA DE LOS CASOS DE FIEBRE POR VIRUS DENGUE EN LA REGION TUMBES – SE 01-16/2024</vt:lpstr>
      <vt:lpstr>MAPAS DE RIESGO DE FIEBRE POR VIRUS DENGUE EN LA REGION TUMBES  SE 01-16/2024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TASAS DE INCIDENCIA ACUMULADA (TIA) Y CASOS ACUMULADOS DE VIRUS ZIKA – REGION TUMBES SE 16/2024</vt:lpstr>
      <vt:lpstr>Presentación de PowerPoint</vt:lpstr>
      <vt:lpstr>TASAS DE INCIDENCIA ACUMULADA (TIA) Y CASOS ACUMULADOS DE FIEBRE POR VIRUS CHIKUNGUNYA – REGION TUMBES SE 01-16/2024</vt:lpstr>
      <vt:lpstr>Presentación de PowerPoint</vt:lpstr>
      <vt:lpstr>TASAS DE INCIDENCIA ACUMULADA (TIA) Y CASOS ACUMULADOS DE LEPTOSPIROSIS   REGION TUMBES SE 01-16/2024</vt:lpstr>
      <vt:lpstr>Presentación de PowerPoint</vt:lpstr>
      <vt:lpstr>MAPAS DE RIESGO DE IRAS EN MENORES DE 5 AÑOS – REGION TUMBES SE 01-16/2024</vt:lpstr>
      <vt:lpstr>CANAL ENDÉMICO DE IRAS EN NIÑOS &lt; 5 AÑOS – REGION TUMBES SE 01-16/2024</vt:lpstr>
      <vt:lpstr>Presentación de PowerPoint</vt:lpstr>
      <vt:lpstr>MAPAS DE RIESGO DE INFLUENZA A H1N1  REGION TUMBES SE 01-52/2023</vt:lpstr>
      <vt:lpstr>Presentación de PowerPoint</vt:lpstr>
      <vt:lpstr>MAPAS DE RIESGO DE EDAS EN POBLACION GENERAL  REGION TUMBES –  SE 01-16/2024</vt:lpstr>
      <vt:lpstr>CANAL ENDEMICO DE EDAS EN POBLACION GENERAL REGION TUMBES SE 01-16/2024</vt:lpstr>
      <vt:lpstr>MAPAS DE RIESGO DE EDAS EN &lt; 5 AÑOS REGION TUMBES SE 01-16/2024</vt:lpstr>
      <vt:lpstr>Presentación de PowerPoint</vt:lpstr>
      <vt:lpstr>Presentación de PowerPoint</vt:lpstr>
      <vt:lpstr>Presentación de PowerPoint</vt:lpstr>
      <vt:lpstr>MUERTES FETALES Y NEONATALES  REGIÓN TUMBES SE 01-16/2024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Edith Solis Castro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SITUACION DE SALUD DE TUMBES</dc:title>
  <dc:creator>Edward Hernández</dc:creator>
  <cp:lastModifiedBy>Epidemiologia</cp:lastModifiedBy>
  <cp:revision>2507</cp:revision>
  <cp:lastPrinted>2019-12-20T14:15:45Z</cp:lastPrinted>
  <dcterms:created xsi:type="dcterms:W3CDTF">2017-09-26T13:16:33Z</dcterms:created>
  <dcterms:modified xsi:type="dcterms:W3CDTF">2024-04-29T20:57:21Z</dcterms:modified>
</cp:coreProperties>
</file>