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60" r:id="rId2"/>
    <p:sldId id="342" r:id="rId3"/>
    <p:sldId id="348" r:id="rId4"/>
    <p:sldId id="299" r:id="rId5"/>
    <p:sldId id="343" r:id="rId6"/>
    <p:sldId id="344" r:id="rId7"/>
    <p:sldId id="347" r:id="rId8"/>
    <p:sldId id="346" r:id="rId9"/>
    <p:sldId id="349" r:id="rId10"/>
    <p:sldId id="350" r:id="rId11"/>
    <p:sldId id="316" r:id="rId12"/>
    <p:sldId id="371" r:id="rId13"/>
    <p:sldId id="389" r:id="rId14"/>
    <p:sldId id="390" r:id="rId15"/>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79FD22-2DEF-4626-99BB-30873F94D13B}">
          <p14:sldIdLst>
            <p14:sldId id="260"/>
            <p14:sldId id="342"/>
            <p14:sldId id="348"/>
            <p14:sldId id="299"/>
            <p14:sldId id="343"/>
            <p14:sldId id="344"/>
            <p14:sldId id="347"/>
            <p14:sldId id="346"/>
            <p14:sldId id="349"/>
            <p14:sldId id="350"/>
            <p14:sldId id="316"/>
            <p14:sldId id="371"/>
            <p14:sldId id="389"/>
            <p14:sldId id="390"/>
          </p14:sldIdLst>
        </p14:section>
        <p14:section name="Sección sin título" id="{0B544EFA-789E-4520-936C-512B8DA477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tonio Quintana Ynfante" initials="FAQY" lastIdx="1" clrIdx="0"/>
  <p:cmAuthor id="2" name="Usuario" initials="U" lastIdx="1" clrIdx="1">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6C"/>
    <a:srgbClr val="118E9F"/>
    <a:srgbClr val="059BAB"/>
    <a:srgbClr val="00CDC8"/>
    <a:srgbClr val="00D5D0"/>
    <a:srgbClr val="FF9999"/>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91" autoAdjust="0"/>
  </p:normalViewPr>
  <p:slideViewPr>
    <p:cSldViewPr snapToGrid="0">
      <p:cViewPr varScale="1">
        <p:scale>
          <a:sx n="113" d="100"/>
          <a:sy n="113" d="100"/>
        </p:scale>
        <p:origin x="45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293" cy="497040"/>
          </a:xfrm>
          <a:prstGeom prst="rect">
            <a:avLst/>
          </a:prstGeom>
        </p:spPr>
        <p:txBody>
          <a:bodyPr vert="horz" lIns="90450" tIns="45225" rIns="90450" bIns="45225" rtlCol="0"/>
          <a:lstStyle>
            <a:lvl1pPr algn="l">
              <a:defRPr sz="1200"/>
            </a:lvl1pPr>
          </a:lstStyle>
          <a:p>
            <a:endParaRPr lang="es-PE"/>
          </a:p>
        </p:txBody>
      </p:sp>
      <p:sp>
        <p:nvSpPr>
          <p:cNvPr id="3" name="Marcador de fecha 2"/>
          <p:cNvSpPr>
            <a:spLocks noGrp="1"/>
          </p:cNvSpPr>
          <p:nvPr>
            <p:ph type="dt" idx="1"/>
          </p:nvPr>
        </p:nvSpPr>
        <p:spPr>
          <a:xfrm>
            <a:off x="3850816" y="0"/>
            <a:ext cx="2945293" cy="497040"/>
          </a:xfrm>
          <a:prstGeom prst="rect">
            <a:avLst/>
          </a:prstGeom>
        </p:spPr>
        <p:txBody>
          <a:bodyPr vert="horz" lIns="90450" tIns="45225" rIns="90450" bIns="45225" rtlCol="0"/>
          <a:lstStyle>
            <a:lvl1pPr algn="r">
              <a:defRPr sz="1200"/>
            </a:lvl1pPr>
          </a:lstStyle>
          <a:p>
            <a:fld id="{20C9C34E-B3AD-4966-8AFB-E25360A40499}" type="datetimeFigureOut">
              <a:rPr lang="es-PE" smtClean="0"/>
              <a:t>21/01/2025</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50" tIns="45225" rIns="90450" bIns="45225" rtlCol="0" anchor="ctr"/>
          <a:lstStyle/>
          <a:p>
            <a:endParaRPr lang="es-PE"/>
          </a:p>
        </p:txBody>
      </p:sp>
      <p:sp>
        <p:nvSpPr>
          <p:cNvPr id="5" name="Marcador de notas 4"/>
          <p:cNvSpPr>
            <a:spLocks noGrp="1"/>
          </p:cNvSpPr>
          <p:nvPr>
            <p:ph type="body" sz="quarter" idx="3"/>
          </p:nvPr>
        </p:nvSpPr>
        <p:spPr>
          <a:xfrm>
            <a:off x="679925" y="4778510"/>
            <a:ext cx="5437827" cy="3908689"/>
          </a:xfrm>
          <a:prstGeom prst="rect">
            <a:avLst/>
          </a:prstGeom>
        </p:spPr>
        <p:txBody>
          <a:bodyPr vert="horz" lIns="90450" tIns="45225" rIns="90450" bIns="4522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1185"/>
            <a:ext cx="2945293" cy="497040"/>
          </a:xfrm>
          <a:prstGeom prst="rect">
            <a:avLst/>
          </a:prstGeom>
        </p:spPr>
        <p:txBody>
          <a:bodyPr vert="horz" lIns="90450" tIns="45225" rIns="90450" bIns="4522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816" y="9431185"/>
            <a:ext cx="2945293" cy="497040"/>
          </a:xfrm>
          <a:prstGeom prst="rect">
            <a:avLst/>
          </a:prstGeom>
        </p:spPr>
        <p:txBody>
          <a:bodyPr vert="horz" lIns="90450" tIns="45225" rIns="90450" bIns="45225" rtlCol="0" anchor="b"/>
          <a:lstStyle>
            <a:lvl1pPr algn="r">
              <a:defRPr sz="1200"/>
            </a:lvl1pPr>
          </a:lstStyle>
          <a:p>
            <a:fld id="{C4E6DED3-B9CE-4C57-9727-B3CD9BDDAEB0}" type="slidenum">
              <a:rPr lang="es-PE" smtClean="0"/>
              <a:t>‹Nº›</a:t>
            </a:fld>
            <a:endParaRPr lang="es-PE"/>
          </a:p>
        </p:txBody>
      </p:sp>
    </p:spTree>
    <p:extLst>
      <p:ext uri="{BB962C8B-B14F-4D97-AF65-F5344CB8AC3E}">
        <p14:creationId xmlns:p14="http://schemas.microsoft.com/office/powerpoint/2010/main" val="109871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4</a:t>
            </a:fld>
            <a:endParaRPr lang="es-PE"/>
          </a:p>
        </p:txBody>
      </p:sp>
    </p:spTree>
    <p:extLst>
      <p:ext uri="{BB962C8B-B14F-4D97-AF65-F5344CB8AC3E}">
        <p14:creationId xmlns:p14="http://schemas.microsoft.com/office/powerpoint/2010/main" val="80616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13</a:t>
            </a:fld>
            <a:endParaRPr lang="es-PE"/>
          </a:p>
        </p:txBody>
      </p:sp>
    </p:spTree>
    <p:extLst>
      <p:ext uri="{BB962C8B-B14F-4D97-AF65-F5344CB8AC3E}">
        <p14:creationId xmlns:p14="http://schemas.microsoft.com/office/powerpoint/2010/main" val="241984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F681EA09-42B3-4448-B35C-20CC23A72D9C}" type="datetime1">
              <a:rPr lang="es-PE" smtClean="0"/>
              <a:t>21/01/2025</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03</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9071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86F1153-292B-47F7-8499-05BE5FE4B001}" type="datetime1">
              <a:rPr lang="es-PE" smtClean="0"/>
              <a:t>21/01/2025</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03</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8600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D1C28C9-E668-4EF9-8167-1A2589766AF9}" type="datetime1">
              <a:rPr lang="es-PE" smtClean="0"/>
              <a:t>21/01/2025</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03</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8897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D5BC6733-7DFF-4145-8DD7-C29A64E8EFB3}" type="datetime1">
              <a:rPr lang="es-PE" smtClean="0"/>
              <a:t>21/01/2025</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03</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03088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D2EC076-9C60-483C-8135-CF072B4FEE23}" type="datetime1">
              <a:rPr lang="es-PE" smtClean="0"/>
              <a:t>21/01/2025</a:t>
            </a:fld>
            <a:endParaRPr lang="es-PE"/>
          </a:p>
        </p:txBody>
      </p:sp>
      <p:sp>
        <p:nvSpPr>
          <p:cNvPr id="5" name="Marcador de pie de página 4"/>
          <p:cNvSpPr>
            <a:spLocks noGrp="1"/>
          </p:cNvSpPr>
          <p:nvPr>
            <p:ph type="ftr" sz="quarter" idx="11"/>
          </p:nvPr>
        </p:nvSpPr>
        <p:spPr/>
        <p:txBody>
          <a:bodyPr/>
          <a:lstStyle/>
          <a:p>
            <a:r>
              <a:rPr lang="es-MX"/>
              <a:t>Fuente: Dirección Ejecutiva de Epidemiología – Tumbes/Notiweb-CDC/MINSA (*) Hasta la SE. 03</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1677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90935509-8777-4CFC-8BBC-DD92784BE760}" type="datetime1">
              <a:rPr lang="es-PE" smtClean="0"/>
              <a:t>21/01/2025</a:t>
            </a:fld>
            <a:endParaRPr lang="es-PE"/>
          </a:p>
        </p:txBody>
      </p:sp>
      <p:sp>
        <p:nvSpPr>
          <p:cNvPr id="6" name="Marcador de pie de página 5"/>
          <p:cNvSpPr>
            <a:spLocks noGrp="1"/>
          </p:cNvSpPr>
          <p:nvPr>
            <p:ph type="ftr" sz="quarter" idx="11"/>
          </p:nvPr>
        </p:nvSpPr>
        <p:spPr/>
        <p:txBody>
          <a:bodyPr/>
          <a:lstStyle/>
          <a:p>
            <a:r>
              <a:rPr lang="es-MX"/>
              <a:t>Fuente: Dirección Ejecutiva de Epidemiología – Tumbes/Notiweb-CDC/MINSA (*) Hasta la SE. 03</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07211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1391A371-4AF6-4706-B4F7-90CD07044342}" type="datetime1">
              <a:rPr lang="es-PE" smtClean="0"/>
              <a:t>21/01/2025</a:t>
            </a:fld>
            <a:endParaRPr lang="es-PE"/>
          </a:p>
        </p:txBody>
      </p:sp>
      <p:sp>
        <p:nvSpPr>
          <p:cNvPr id="8" name="Marcador de pie de página 7"/>
          <p:cNvSpPr>
            <a:spLocks noGrp="1"/>
          </p:cNvSpPr>
          <p:nvPr>
            <p:ph type="ftr" sz="quarter" idx="11"/>
          </p:nvPr>
        </p:nvSpPr>
        <p:spPr/>
        <p:txBody>
          <a:bodyPr/>
          <a:lstStyle/>
          <a:p>
            <a:r>
              <a:rPr lang="es-MX"/>
              <a:t>Fuente: Dirección Ejecutiva de Epidemiología – Tumbes/Notiweb-CDC/MINSA (*) Hasta la SE. 03</a:t>
            </a:r>
            <a:endParaRPr lang="es-PE"/>
          </a:p>
        </p:txBody>
      </p:sp>
      <p:sp>
        <p:nvSpPr>
          <p:cNvPr id="9" name="Marcador de número de diapositiva 8"/>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40162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04167711-AD5F-4DC1-A4D0-CCC316DB7BDB}" type="datetime1">
              <a:rPr lang="es-PE" smtClean="0"/>
              <a:t>21/01/2025</a:t>
            </a:fld>
            <a:endParaRPr lang="es-PE"/>
          </a:p>
        </p:txBody>
      </p:sp>
      <p:sp>
        <p:nvSpPr>
          <p:cNvPr id="4" name="Marcador de pie de página 3"/>
          <p:cNvSpPr>
            <a:spLocks noGrp="1"/>
          </p:cNvSpPr>
          <p:nvPr>
            <p:ph type="ftr" sz="quarter" idx="11"/>
          </p:nvPr>
        </p:nvSpPr>
        <p:spPr/>
        <p:txBody>
          <a:bodyPr/>
          <a:lstStyle/>
          <a:p>
            <a:r>
              <a:rPr lang="es-MX"/>
              <a:t>Fuente: Dirección Ejecutiva de Epidemiología – Tumbes/Notiweb-CDC/MINSA (*) Hasta la SE. 03</a:t>
            </a:r>
            <a:endParaRPr lang="es-PE"/>
          </a:p>
        </p:txBody>
      </p:sp>
      <p:sp>
        <p:nvSpPr>
          <p:cNvPr id="5" name="Marcador de número de diapositiva 4"/>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92315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35CA3EF-0C92-4242-9AD8-67B6349B7E2A}" type="datetime1">
              <a:rPr lang="es-PE" smtClean="0"/>
              <a:t>21/01/2025</a:t>
            </a:fld>
            <a:endParaRPr lang="es-PE"/>
          </a:p>
        </p:txBody>
      </p:sp>
      <p:sp>
        <p:nvSpPr>
          <p:cNvPr id="3" name="Marcador de pie de página 2"/>
          <p:cNvSpPr>
            <a:spLocks noGrp="1"/>
          </p:cNvSpPr>
          <p:nvPr>
            <p:ph type="ftr" sz="quarter" idx="11"/>
          </p:nvPr>
        </p:nvSpPr>
        <p:spPr/>
        <p:txBody>
          <a:bodyPr/>
          <a:lstStyle/>
          <a:p>
            <a:r>
              <a:rPr lang="es-MX"/>
              <a:t>Fuente: Dirección Ejecutiva de Epidemiología – Tumbes/Notiweb-CDC/MINSA (*) Hasta la SE. 03</a:t>
            </a:r>
            <a:endParaRPr lang="es-PE"/>
          </a:p>
        </p:txBody>
      </p:sp>
      <p:sp>
        <p:nvSpPr>
          <p:cNvPr id="4" name="Marcador de número de diapositiva 3"/>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42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5D15B1D-727B-49D1-9B81-583003C35D65}" type="datetime1">
              <a:rPr lang="es-PE" smtClean="0"/>
              <a:t>21/01/2025</a:t>
            </a:fld>
            <a:endParaRPr lang="es-PE"/>
          </a:p>
        </p:txBody>
      </p:sp>
      <p:sp>
        <p:nvSpPr>
          <p:cNvPr id="6" name="Marcador de pie de página 5"/>
          <p:cNvSpPr>
            <a:spLocks noGrp="1"/>
          </p:cNvSpPr>
          <p:nvPr>
            <p:ph type="ftr" sz="quarter" idx="11"/>
          </p:nvPr>
        </p:nvSpPr>
        <p:spPr/>
        <p:txBody>
          <a:bodyPr/>
          <a:lstStyle/>
          <a:p>
            <a:r>
              <a:rPr lang="es-MX"/>
              <a:t>Fuente: Dirección Ejecutiva de Epidemiología – Tumbes/Notiweb-CDC/MINSA (*) Hasta la SE. 03</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57154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FD296B3-8E48-49B4-B7A9-7039928BC0B4}" type="datetime1">
              <a:rPr lang="es-PE" smtClean="0"/>
              <a:t>21/01/2025</a:t>
            </a:fld>
            <a:endParaRPr lang="es-PE"/>
          </a:p>
        </p:txBody>
      </p:sp>
      <p:sp>
        <p:nvSpPr>
          <p:cNvPr id="6" name="Marcador de pie de página 5"/>
          <p:cNvSpPr>
            <a:spLocks noGrp="1"/>
          </p:cNvSpPr>
          <p:nvPr>
            <p:ph type="ftr" sz="quarter" idx="11"/>
          </p:nvPr>
        </p:nvSpPr>
        <p:spPr/>
        <p:txBody>
          <a:bodyPr/>
          <a:lstStyle/>
          <a:p>
            <a:r>
              <a:rPr lang="es-MX"/>
              <a:t>Fuente: Dirección Ejecutiva de Epidemiología – Tumbes/Notiweb-CDC/MINSA (*) Hasta la SE. 03</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414552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55C88-5C9C-4F68-ABD0-E10B386902E7}" type="datetime1">
              <a:rPr lang="es-PE" smtClean="0"/>
              <a:t>21/01/2025</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a:t>Fuente: Dirección Ejecutiva de Epidemiología – Tumbes/Notiweb-CDC/MINSA (*) Hasta la SE. 03</a:t>
            </a:r>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83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file:///C:\BOLETINES_2020\HOJA%20DE%20TRABAJO\2020\HOJA_MALARIA.xlsm!MALARIA_G_ETAREO_DISTRITOS!%5bHOJA_MALARIA.xlsm%5dMALARIA_G_ETAREO_DISTRITOS%20Gr&#225;fico%20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file:///C:\dashword_arbovirosis_tumbes\plot\FORMAS%20CLINICAS%20Y%20TIPO%20DE%20DX.xlsx!Sheet1!F25C1:F42C18"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file:///C:\BOLETIN_SALA_EPI\HOJA_TRABAJO\HOJA_DENGUE.xlsm!MAPDENGUE!F16C1:F20C4" TargetMode="Externa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emf"/><Relationship Id="rId5" Type="http://schemas.openxmlformats.org/officeDocument/2006/relationships/oleObject" Target="file:///C:\BOLETIN_SALA_EPI\HOJA_TRABAJO\HOJA_DENGUE.xlsm!MAPRIESGO_DENGUE_6SEMNAS!F16C1:F20C4" TargetMode="Externa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37.png"/><Relationship Id="rId9" Type="http://schemas.openxmlformats.org/officeDocument/2006/relationships/hyperlink" Target="https://www.senamhi.gob.pe/?&amp;p=pronostico-climatic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file:///C:\BOLETIN_SALA_EPI\HOJA_TRABAJO\HOJA_DENGUE.xlsm!DIAGNO!F13C32:F19C47" TargetMode="External"/><Relationship Id="rId5" Type="http://schemas.openxmlformats.org/officeDocument/2006/relationships/image" Target="../media/image7.emf"/><Relationship Id="rId4" Type="http://schemas.openxmlformats.org/officeDocument/2006/relationships/oleObject" Target="file:///C:\BOLETIN_SALA_EPI\HOJA_TRABAJO\CANALES%20END&#201;MICOS_LIMA_NOTI.xlsx!CANAL_ENDEMICO_REG_TUMBES%202025!%5bCANALES%20END&#201;MICOS_LIMA_NOTI.xlsx%5dCANAL_ENDEMICO_REG_TUMBES%202025%202%20Gr&#225;fico" TargetMode="External"/></Relationships>
</file>

<file path=ppt/slides/_rels/slide4.xml.rels><?xml version="1.0" encoding="UTF-8" standalone="yes"?>
<Relationships xmlns="http://schemas.openxmlformats.org/package/2006/relationships"><Relationship Id="rId8" Type="http://schemas.openxmlformats.org/officeDocument/2006/relationships/oleObject" Target="file:///C:\BOLETIN_SALA_EPI\HOJA_TRABAJO\HOJA_DENGUE.xlsm!DIAGNO!F46C7:F54C11" TargetMode="External"/><Relationship Id="rId3" Type="http://schemas.openxmlformats.org/officeDocument/2006/relationships/notesSlide" Target="../notesSlides/notesSlide1.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file:///C:\BOLETIN_SALA_EPI\HOJA_TRABAJO\HOJA_DENGUE.xlsm!DIAGNO!F16C7:F23C10" TargetMode="External"/><Relationship Id="rId5" Type="http://schemas.openxmlformats.org/officeDocument/2006/relationships/image" Target="../media/image11.jpe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file:///C:\BOLETIN_SALA_EPI\HOJA_TRABAJO\HOJA_DENGUE.xlsm!DIAGNO!F89C1:F124C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file:///C:\dashword_arbovirosis_tumbes\plot\TABLA_NUMEROS_CASOS_INCIDENCIA_DEFUNCIONES_PARA%20SALA.xlsx!Sheet1!F1C1:F7C6" TargetMode="External"/><Relationship Id="rId5" Type="http://schemas.openxmlformats.org/officeDocument/2006/relationships/image" Target="../media/image16.emf"/><Relationship Id="rId4" Type="http://schemas.openxmlformats.org/officeDocument/2006/relationships/oleObject" Target="file:///C:\dashword_arbovirosis_tumbes\plot\tabla_casosxa&#241;os_misma_semana_para_sala.xlsx!Sheet1!F1C1:F16C15" TargetMode="External"/></Relationships>
</file>

<file path=ppt/slides/_rels/slide8.xml.rels><?xml version="1.0" encoding="UTF-8" standalone="yes"?>
<Relationships xmlns="http://schemas.openxmlformats.org/package/2006/relationships"><Relationship Id="rId8" Type="http://schemas.openxmlformats.org/officeDocument/2006/relationships/oleObject" Target="file:///C:\dashword_arbovirosis_tumbes\plot\tabla_sexo_evida_distrito_para_sala2023.xlsx!Sheet1!F1C6:F25C8" TargetMode="External"/><Relationship Id="rId3" Type="http://schemas.openxmlformats.org/officeDocument/2006/relationships/image" Target="../media/image3.png"/><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file:///C:\BOLETIN_SALA_EPI\HOJA_TRABAJO\HOJA_DENGUE.xlsm!DIST_G_ETAREO!F260C2:F263C7" TargetMode="External"/><Relationship Id="rId5" Type="http://schemas.openxmlformats.org/officeDocument/2006/relationships/image" Target="../media/image18.emf"/><Relationship Id="rId10" Type="http://schemas.openxmlformats.org/officeDocument/2006/relationships/image" Target="../media/image21.png"/><Relationship Id="rId4" Type="http://schemas.openxmlformats.org/officeDocument/2006/relationships/oleObject" Target="file:///C:\BOLETIN_SALA_EPI\HOJA_TRABAJO\HOJA_DENGUE.xlsm!F_INGRESO_ULT_6SE!F116C11:F131C18" TargetMode="External"/><Relationship Id="rId9"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oleObject" Target="file:///C:\BOLETIN_SALA_EPI\HOJA_TRABAJO\HOJA_DENGUE.xlsm!DIAGNO!%5bHOJA_DENGUE.xlsm%5dDIAGNO%20Gr&#225;fico%204" TargetMode="External"/><Relationship Id="rId3" Type="http://schemas.openxmlformats.org/officeDocument/2006/relationships/image" Target="../media/image3.png"/><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file:///C:\BOLETIN_SALA_EPI\HOSPITALIZADOS_DENGUE\Hospitalizados.xlsx!TD!%5bHospitalizados.xlsx%5dTD%20Gr&#225;fico%202" TargetMode="External"/><Relationship Id="rId11" Type="http://schemas.openxmlformats.org/officeDocument/2006/relationships/image" Target="../media/image25.emf"/><Relationship Id="rId5" Type="http://schemas.openxmlformats.org/officeDocument/2006/relationships/image" Target="../media/image22.emf"/><Relationship Id="rId10" Type="http://schemas.openxmlformats.org/officeDocument/2006/relationships/oleObject" Target="file:///C:\dashword_arbovirosis_tumbes\plot\CASOS_PROVINCIA_DISTRITO_2%20ULTIMOS%20A&#209;OS.xlsx!Sheet1!F1C13:F20C21" TargetMode="External"/><Relationship Id="rId4" Type="http://schemas.openxmlformats.org/officeDocument/2006/relationships/oleObject" Target="file:///C:\BOLETIN_SALA_EPI\HOSPITALIZADOS_DENGUE\Hospitalizados.xlsx!TD!%5bHospitalizados.xlsx%5dTD%20Gr&#225;fico%201" TargetMode="External"/><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B571069-3BAC-4966-8B49-11CCCC67E8B8}"/>
              </a:ext>
            </a:extLst>
          </p:cNvPr>
          <p:cNvGrpSpPr/>
          <p:nvPr/>
        </p:nvGrpSpPr>
        <p:grpSpPr>
          <a:xfrm>
            <a:off x="0" y="16455"/>
            <a:ext cx="12192000" cy="6857143"/>
            <a:chOff x="0" y="16455"/>
            <a:chExt cx="12192000" cy="6857143"/>
          </a:xfrm>
        </p:grpSpPr>
        <p:pic>
          <p:nvPicPr>
            <p:cNvPr id="3" name="Imagen 2">
              <a:extLst>
                <a:ext uri="{FF2B5EF4-FFF2-40B4-BE49-F238E27FC236}">
                  <a16:creationId xmlns:a16="http://schemas.microsoft.com/office/drawing/2014/main" id="{423DF038-A263-4F53-8BE3-75C45EC6D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
              <a:ext cx="12192000" cy="6857143"/>
            </a:xfrm>
            <a:prstGeom prst="rect">
              <a:avLst/>
            </a:prstGeom>
          </p:spPr>
        </p:pic>
        <p:pic>
          <p:nvPicPr>
            <p:cNvPr id="27" name="Imagen 26">
              <a:extLst>
                <a:ext uri="{FF2B5EF4-FFF2-40B4-BE49-F238E27FC236}">
                  <a16:creationId xmlns:a16="http://schemas.microsoft.com/office/drawing/2014/main" id="{49E816FB-F578-422C-9BFB-5E0ACDA4B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770" y="4093067"/>
              <a:ext cx="1901323" cy="941859"/>
            </a:xfrm>
            <a:prstGeom prst="rect">
              <a:avLst/>
            </a:prstGeom>
          </p:spPr>
        </p:pic>
        <p:graphicFrame>
          <p:nvGraphicFramePr>
            <p:cNvPr id="28" name="Objeto 27">
              <a:extLst>
                <a:ext uri="{FF2B5EF4-FFF2-40B4-BE49-F238E27FC236}">
                  <a16:creationId xmlns:a16="http://schemas.microsoft.com/office/drawing/2014/main" id="{64359C68-BF90-479C-9E41-C9D884109F63}"/>
                </a:ext>
              </a:extLst>
            </p:cNvPr>
            <p:cNvGraphicFramePr>
              <a:graphicFrameLocks noChangeAspect="1"/>
            </p:cNvGraphicFramePr>
            <p:nvPr>
              <p:extLst>
                <p:ext uri="{D42A27DB-BD31-4B8C-83A1-F6EECF244321}">
                  <p14:modId xmlns:p14="http://schemas.microsoft.com/office/powerpoint/2010/main" val="2294087257"/>
                </p:ext>
              </p:extLst>
            </p:nvPr>
          </p:nvGraphicFramePr>
          <p:xfrm>
            <a:off x="8734425" y="2906713"/>
            <a:ext cx="1497013" cy="976312"/>
          </p:xfrm>
          <a:graphic>
            <a:graphicData uri="http://schemas.openxmlformats.org/presentationml/2006/ole">
              <mc:AlternateContent xmlns:mc="http://schemas.openxmlformats.org/markup-compatibility/2006">
                <mc:Choice xmlns:v="urn:schemas-microsoft-com:vml" Requires="v">
                  <p:oleObj spid="_x0000_s1073" name="Macro-Enabled Worksheet" r:id="rId5" imgW="4086237" imgH="2666943" progId="Excel.SheetMacroEnabled.12">
                    <p:link updateAutomatic="1"/>
                  </p:oleObj>
                </mc:Choice>
                <mc:Fallback>
                  <p:oleObj name="Macro-Enabled Worksheet" r:id="rId5" imgW="4086237" imgH="2666943" progId="Excel.SheetMacroEnabled.12">
                    <p:link updateAutomatic="1"/>
                    <p:pic>
                      <p:nvPicPr>
                        <p:cNvPr id="28" name="Objeto 27">
                          <a:extLst>
                            <a:ext uri="{FF2B5EF4-FFF2-40B4-BE49-F238E27FC236}">
                              <a16:creationId xmlns:a16="http://schemas.microsoft.com/office/drawing/2014/main" id="{64359C68-BF90-479C-9E41-C9D884109F63}"/>
                            </a:ext>
                          </a:extLst>
                        </p:cNvPr>
                        <p:cNvPicPr/>
                        <p:nvPr/>
                      </p:nvPicPr>
                      <p:blipFill>
                        <a:blip r:embed="rId6"/>
                        <a:stretch>
                          <a:fillRect/>
                        </a:stretch>
                      </p:blipFill>
                      <p:spPr>
                        <a:xfrm>
                          <a:off x="8734425" y="2906713"/>
                          <a:ext cx="1497013" cy="976312"/>
                        </a:xfrm>
                        <a:prstGeom prst="rect">
                          <a:avLst/>
                        </a:prstGeom>
                      </p:spPr>
                    </p:pic>
                  </p:oleObj>
                </mc:Fallback>
              </mc:AlternateContent>
            </a:graphicData>
          </a:graphic>
        </p:graphicFrame>
        <p:pic>
          <p:nvPicPr>
            <p:cNvPr id="30" name="Imagen 29">
              <a:extLst>
                <a:ext uri="{FF2B5EF4-FFF2-40B4-BE49-F238E27FC236}">
                  <a16:creationId xmlns:a16="http://schemas.microsoft.com/office/drawing/2014/main" id="{A48DE32F-1482-4204-A72F-7EA19E166A90}"/>
                </a:ext>
              </a:extLst>
            </p:cNvPr>
            <p:cNvPicPr>
              <a:picLocks noChangeAspect="1"/>
            </p:cNvPicPr>
            <p:nvPr/>
          </p:nvPicPr>
          <p:blipFill rotWithShape="1">
            <a:blip r:embed="rId7">
              <a:extLst>
                <a:ext uri="{28A0092B-C50C-407E-A947-70E740481C1C}">
                  <a14:useLocalDpi xmlns:a14="http://schemas.microsoft.com/office/drawing/2010/main" val="0"/>
                </a:ext>
              </a:extLst>
            </a:blip>
            <a:srcRect l="32224" t="40169" r="37241" b="35343"/>
            <a:stretch/>
          </p:blipFill>
          <p:spPr>
            <a:xfrm>
              <a:off x="10184235" y="2954150"/>
              <a:ext cx="1174459" cy="941860"/>
            </a:xfrm>
            <a:prstGeom prst="rect">
              <a:avLst/>
            </a:prstGeom>
          </p:spPr>
        </p:pic>
        <p:pic>
          <p:nvPicPr>
            <p:cNvPr id="31" name="Imagen 30">
              <a:extLst>
                <a:ext uri="{FF2B5EF4-FFF2-40B4-BE49-F238E27FC236}">
                  <a16:creationId xmlns:a16="http://schemas.microsoft.com/office/drawing/2014/main" id="{6EBDE6BC-5636-4F58-BD02-1D5593260FCB}"/>
                </a:ext>
              </a:extLst>
            </p:cNvPr>
            <p:cNvPicPr>
              <a:picLocks noChangeAspect="1"/>
            </p:cNvPicPr>
            <p:nvPr/>
          </p:nvPicPr>
          <p:blipFill rotWithShape="1">
            <a:blip r:embed="rId7">
              <a:extLst>
                <a:ext uri="{28A0092B-C50C-407E-A947-70E740481C1C}">
                  <a14:useLocalDpi xmlns:a14="http://schemas.microsoft.com/office/drawing/2010/main" val="0"/>
                </a:ext>
              </a:extLst>
            </a:blip>
            <a:srcRect l="3434" t="69676" r="66031" b="5836"/>
            <a:stretch/>
          </p:blipFill>
          <p:spPr>
            <a:xfrm>
              <a:off x="10458093" y="4021791"/>
              <a:ext cx="1174459" cy="941860"/>
            </a:xfrm>
            <a:prstGeom prst="rect">
              <a:avLst/>
            </a:prstGeom>
          </p:spPr>
        </p:pic>
        <p:sp>
          <p:nvSpPr>
            <p:cNvPr id="16" name="Título 1">
              <a:extLst>
                <a:ext uri="{FF2B5EF4-FFF2-40B4-BE49-F238E27FC236}">
                  <a16:creationId xmlns:a16="http://schemas.microsoft.com/office/drawing/2014/main" id="{EE71973C-1A86-4638-8445-AA38EB184B0F}"/>
                </a:ext>
              </a:extLst>
            </p:cNvPr>
            <p:cNvSpPr txBox="1">
              <a:spLocks/>
            </p:cNvSpPr>
            <p:nvPr/>
          </p:nvSpPr>
          <p:spPr>
            <a:xfrm>
              <a:off x="2822714" y="5944523"/>
              <a:ext cx="6037456" cy="550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000" b="1" dirty="0">
                  <a:solidFill>
                    <a:schemeClr val="bg1"/>
                  </a:solidFill>
                </a:rPr>
                <a:t>Del 12 al 18 enero 2025</a:t>
              </a:r>
            </a:p>
          </p:txBody>
        </p:sp>
        <p:sp>
          <p:nvSpPr>
            <p:cNvPr id="12" name="Título 1">
              <a:extLst>
                <a:ext uri="{FF2B5EF4-FFF2-40B4-BE49-F238E27FC236}">
                  <a16:creationId xmlns:a16="http://schemas.microsoft.com/office/drawing/2014/main" id="{0F3A53F6-C24F-49D6-BB95-E1BF745C9EFA}"/>
                </a:ext>
              </a:extLst>
            </p:cNvPr>
            <p:cNvSpPr txBox="1">
              <a:spLocks/>
            </p:cNvSpPr>
            <p:nvPr/>
          </p:nvSpPr>
          <p:spPr>
            <a:xfrm>
              <a:off x="2664903" y="6392411"/>
              <a:ext cx="5891867" cy="422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1800" dirty="0">
                  <a:solidFill>
                    <a:schemeClr val="bg1"/>
                  </a:solidFill>
                </a:rPr>
                <a:t>epitumbes@dge.gob.pe    /   www.diresatumbes.gob.pe</a:t>
              </a:r>
            </a:p>
          </p:txBody>
        </p:sp>
        <p:sp>
          <p:nvSpPr>
            <p:cNvPr id="4" name="Rectángulo 3">
              <a:extLst>
                <a:ext uri="{FF2B5EF4-FFF2-40B4-BE49-F238E27FC236}">
                  <a16:creationId xmlns:a16="http://schemas.microsoft.com/office/drawing/2014/main" id="{5AC0C336-31A0-4177-8B07-EAB1CF0312FB}"/>
                </a:ext>
              </a:extLst>
            </p:cNvPr>
            <p:cNvSpPr/>
            <p:nvPr/>
          </p:nvSpPr>
          <p:spPr>
            <a:xfrm>
              <a:off x="6375697" y="2787763"/>
              <a:ext cx="1677062" cy="1323439"/>
            </a:xfrm>
            <a:prstGeom prst="rect">
              <a:avLst/>
            </a:prstGeom>
            <a:noFill/>
          </p:spPr>
          <p:txBody>
            <a:bodyPr wrap="square" lIns="91440" tIns="45720" rIns="91440" bIns="45720">
              <a:spAutoFit/>
            </a:bodyPr>
            <a:lstStyle/>
            <a:p>
              <a:pPr algn="ctr"/>
              <a:r>
                <a:rPr lang="es-ES" sz="4000" b="1" cap="none" spc="0" dirty="0">
                  <a:ln w="22225">
                    <a:solidFill>
                      <a:srgbClr val="04606C"/>
                    </a:solidFill>
                    <a:prstDash val="solid"/>
                  </a:ln>
                  <a:solidFill>
                    <a:srgbClr val="118E9F"/>
                  </a:solidFill>
                  <a:effectLst/>
                </a:rPr>
                <a:t>S.E.032</a:t>
              </a:r>
            </a:p>
          </p:txBody>
        </p:sp>
        <p:sp>
          <p:nvSpPr>
            <p:cNvPr id="2" name="CuadroTexto 1">
              <a:extLst>
                <a:ext uri="{FF2B5EF4-FFF2-40B4-BE49-F238E27FC236}">
                  <a16:creationId xmlns:a16="http://schemas.microsoft.com/office/drawing/2014/main" id="{FD028345-8F6F-42C7-8D9A-BCA2C2D4B136}"/>
                </a:ext>
              </a:extLst>
            </p:cNvPr>
            <p:cNvSpPr txBox="1"/>
            <p:nvPr/>
          </p:nvSpPr>
          <p:spPr>
            <a:xfrm>
              <a:off x="4426226" y="5194854"/>
              <a:ext cx="7765774" cy="430887"/>
            </a:xfrm>
            <a:prstGeom prst="rect">
              <a:avLst/>
            </a:prstGeom>
            <a:noFill/>
          </p:spPr>
          <p:txBody>
            <a:bodyPr wrap="square" rtlCol="0">
              <a:spAutoFit/>
            </a:bodyPr>
            <a:lstStyle/>
            <a:p>
              <a:r>
                <a:rPr lang="es-PE" sz="1100" dirty="0"/>
                <a:t>La sala de situación de Dengue es un producto de la Dirección Ejecutiva de Epidemiología de la Dirección Regional de Salud Tumbes. Se autoriza su uso total o parcial siempre y cuando se citen expresamente las fuentes de información de este producto. </a:t>
              </a:r>
            </a:p>
          </p:txBody>
        </p:sp>
        <p:sp>
          <p:nvSpPr>
            <p:cNvPr id="5" name="CuadroTexto 4">
              <a:extLst>
                <a:ext uri="{FF2B5EF4-FFF2-40B4-BE49-F238E27FC236}">
                  <a16:creationId xmlns:a16="http://schemas.microsoft.com/office/drawing/2014/main" id="{09018AA8-7B9A-4BDF-B1C0-D6A1B006525D}"/>
                </a:ext>
              </a:extLst>
            </p:cNvPr>
            <p:cNvSpPr txBox="1"/>
            <p:nvPr/>
          </p:nvSpPr>
          <p:spPr>
            <a:xfrm>
              <a:off x="6596209" y="3576065"/>
              <a:ext cx="1278406" cy="646331"/>
            </a:xfrm>
            <a:prstGeom prst="rect">
              <a:avLst/>
            </a:prstGeom>
            <a:solidFill>
              <a:schemeClr val="bg1"/>
            </a:solidFill>
          </p:spPr>
          <p:txBody>
            <a:bodyPr wrap="square" rtlCol="0">
              <a:spAutoFit/>
            </a:bodyPr>
            <a:lstStyle/>
            <a:p>
              <a:r>
                <a:rPr lang="es-PE" sz="3600" b="1" dirty="0">
                  <a:solidFill>
                    <a:srgbClr val="04606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2025</a:t>
              </a:r>
            </a:p>
          </p:txBody>
        </p:sp>
      </p:grpSp>
      <p:sp>
        <p:nvSpPr>
          <p:cNvPr id="6" name="Rectángulo 5">
            <a:extLst>
              <a:ext uri="{FF2B5EF4-FFF2-40B4-BE49-F238E27FC236}">
                <a16:creationId xmlns:a16="http://schemas.microsoft.com/office/drawing/2014/main" id="{24B01DC4-5120-EA31-3744-D1D491F365A6}"/>
              </a:ext>
            </a:extLst>
          </p:cNvPr>
          <p:cNvSpPr/>
          <p:nvPr/>
        </p:nvSpPr>
        <p:spPr>
          <a:xfrm>
            <a:off x="4547031" y="1150440"/>
            <a:ext cx="5843950" cy="1200329"/>
          </a:xfrm>
          <a:prstGeom prst="rect">
            <a:avLst/>
          </a:prstGeom>
          <a:solidFill>
            <a:srgbClr val="00D5D0"/>
          </a:solidFill>
        </p:spPr>
        <p:txBody>
          <a:bodyPr wrap="square" lIns="91440" tIns="45720" rIns="91440" bIns="45720">
            <a:spAutoFit/>
          </a:bodyPr>
          <a:lstStyle/>
          <a:p>
            <a:pPr algn="ctr"/>
            <a:r>
              <a:rPr lang="es-ES" sz="3600" b="1" cap="none" spc="0" dirty="0">
                <a:ln w="9525">
                  <a:solidFill>
                    <a:schemeClr val="bg1"/>
                  </a:solidFill>
                  <a:prstDash val="solid"/>
                </a:ln>
              </a:rPr>
              <a:t>Sala Situacional </a:t>
            </a:r>
            <a:endParaRPr lang="es-ES" sz="3600" b="1" dirty="0">
              <a:ln w="9525">
                <a:solidFill>
                  <a:schemeClr val="bg1"/>
                </a:solidFill>
                <a:prstDash val="solid"/>
              </a:ln>
            </a:endParaRPr>
          </a:p>
          <a:p>
            <a:pPr algn="ctr"/>
            <a:r>
              <a:rPr lang="es-ES" sz="3600" b="1" cap="none" spc="0" dirty="0">
                <a:ln w="9525">
                  <a:solidFill>
                    <a:schemeClr val="bg1"/>
                  </a:solidFill>
                  <a:prstDash val="solid"/>
                </a:ln>
              </a:rPr>
              <a:t>DENGUE</a:t>
            </a:r>
          </a:p>
        </p:txBody>
      </p:sp>
      <p:pic>
        <p:nvPicPr>
          <p:cNvPr id="8" name="Imagen 7">
            <a:extLst>
              <a:ext uri="{FF2B5EF4-FFF2-40B4-BE49-F238E27FC236}">
                <a16:creationId xmlns:a16="http://schemas.microsoft.com/office/drawing/2014/main" id="{92383963-ECC8-7729-F0FC-8619CE07E8DB}"/>
              </a:ext>
            </a:extLst>
          </p:cNvPr>
          <p:cNvPicPr>
            <a:picLocks noChangeAspect="1"/>
          </p:cNvPicPr>
          <p:nvPr/>
        </p:nvPicPr>
        <p:blipFill>
          <a:blip r:embed="rId8"/>
          <a:stretch>
            <a:fillRect/>
          </a:stretch>
        </p:blipFill>
        <p:spPr>
          <a:xfrm>
            <a:off x="50334" y="818867"/>
            <a:ext cx="2692411" cy="2002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59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MX"/>
              <a:t>Fuente: Dirección Ejecutiva de Epidemiología – Tumbes/Notiweb-CDC/MINSA (*) Hasta la SE. 03</a:t>
            </a:r>
            <a:endParaRPr lang="es-PE" dirty="0"/>
          </a:p>
        </p:txBody>
      </p:sp>
      <p:graphicFrame>
        <p:nvGraphicFramePr>
          <p:cNvPr id="4" name="Objeto 3">
            <a:extLst>
              <a:ext uri="{FF2B5EF4-FFF2-40B4-BE49-F238E27FC236}">
                <a16:creationId xmlns:a16="http://schemas.microsoft.com/office/drawing/2014/main" id="{D0204174-13D2-4932-B95E-80B03CA4CEC8}"/>
              </a:ext>
            </a:extLst>
          </p:cNvPr>
          <p:cNvGraphicFramePr>
            <a:graphicFrameLocks noChangeAspect="1"/>
          </p:cNvGraphicFramePr>
          <p:nvPr>
            <p:extLst>
              <p:ext uri="{D42A27DB-BD31-4B8C-83A1-F6EECF244321}">
                <p14:modId xmlns:p14="http://schemas.microsoft.com/office/powerpoint/2010/main" val="1529362385"/>
              </p:ext>
            </p:extLst>
          </p:nvPr>
        </p:nvGraphicFramePr>
        <p:xfrm>
          <a:off x="985837" y="1046163"/>
          <a:ext cx="10220325" cy="3848100"/>
        </p:xfrm>
        <a:graphic>
          <a:graphicData uri="http://schemas.openxmlformats.org/presentationml/2006/ole">
            <mc:AlternateContent xmlns:mc="http://schemas.openxmlformats.org/markup-compatibility/2006">
              <mc:Choice xmlns:v="urn:schemas-microsoft-com:vml" Requires="v">
                <p:oleObj spid="_x0000_s8242" name="Worksheet" r:id="rId4" imgW="10220178" imgH="3848134" progId="Excel.Sheet.12">
                  <p:link updateAutomatic="1"/>
                </p:oleObj>
              </mc:Choice>
              <mc:Fallback>
                <p:oleObj name="Worksheet" r:id="rId4" imgW="10220178" imgH="3848134" progId="Excel.Sheet.12">
                  <p:link updateAutomatic="1"/>
                  <p:pic>
                    <p:nvPicPr>
                      <p:cNvPr id="0" name=""/>
                      <p:cNvPicPr/>
                      <p:nvPr/>
                    </p:nvPicPr>
                    <p:blipFill>
                      <a:blip r:embed="rId5"/>
                      <a:stretch>
                        <a:fillRect/>
                      </a:stretch>
                    </p:blipFill>
                    <p:spPr>
                      <a:xfrm>
                        <a:off x="985837" y="1046163"/>
                        <a:ext cx="10220325" cy="3848100"/>
                      </a:xfrm>
                      <a:prstGeom prst="rect">
                        <a:avLst/>
                      </a:prstGeom>
                    </p:spPr>
                  </p:pic>
                </p:oleObj>
              </mc:Fallback>
            </mc:AlternateContent>
          </a:graphicData>
        </a:graphic>
      </p:graphicFrame>
    </p:spTree>
    <p:extLst>
      <p:ext uri="{BB962C8B-B14F-4D97-AF65-F5344CB8AC3E}">
        <p14:creationId xmlns:p14="http://schemas.microsoft.com/office/powerpoint/2010/main" val="388292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892" y="119676"/>
            <a:ext cx="11988813" cy="784067"/>
          </a:xfrm>
          <a:solidFill>
            <a:srgbClr val="FF0000"/>
          </a:solidFill>
        </p:spPr>
        <p:txBody>
          <a:bodyPr>
            <a:noAutofit/>
          </a:bodyPr>
          <a:lstStyle/>
          <a:p>
            <a:pPr algn="ctr"/>
            <a:r>
              <a:rPr lang="es-PE" sz="2400" b="1" dirty="0">
                <a:solidFill>
                  <a:schemeClr val="bg1"/>
                </a:solidFill>
              </a:rPr>
              <a:t>MAPAS DE RIESGO DE FIEBRE POR VIRUS DENGUE EN LA REGION TUMBES – SE 01-03/2025</a:t>
            </a:r>
          </a:p>
        </p:txBody>
      </p:sp>
      <p:sp>
        <p:nvSpPr>
          <p:cNvPr id="8" name="Text Box 2">
            <a:extLst>
              <a:ext uri="{FF2B5EF4-FFF2-40B4-BE49-F238E27FC236}">
                <a16:creationId xmlns:a16="http://schemas.microsoft.com/office/drawing/2014/main" id="{60937C3C-0C30-4EB5-9D76-D6CF149EDA4E}"/>
              </a:ext>
            </a:extLst>
          </p:cNvPr>
          <p:cNvSpPr txBox="1">
            <a:spLocks noChangeArrowheads="1"/>
          </p:cNvSpPr>
          <p:nvPr/>
        </p:nvSpPr>
        <p:spPr bwMode="auto">
          <a:xfrm>
            <a:off x="944645" y="1444890"/>
            <a:ext cx="3457117" cy="41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01-03/2025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5" name="Text Box 2">
            <a:extLst>
              <a:ext uri="{FF2B5EF4-FFF2-40B4-BE49-F238E27FC236}">
                <a16:creationId xmlns:a16="http://schemas.microsoft.com/office/drawing/2014/main" id="{B4E48502-2FBF-4C7B-8523-31B93414C786}"/>
              </a:ext>
            </a:extLst>
          </p:cNvPr>
          <p:cNvSpPr txBox="1">
            <a:spLocks noChangeArrowheads="1"/>
          </p:cNvSpPr>
          <p:nvPr/>
        </p:nvSpPr>
        <p:spPr bwMode="auto">
          <a:xfrm>
            <a:off x="7463926" y="1444890"/>
            <a:ext cx="3783429" cy="50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según 06 últimas semanas epidemiológicas (49-52/2024-01-02/2025)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6" name="Marcador de pie de página 5">
            <a:extLst>
              <a:ext uri="{FF2B5EF4-FFF2-40B4-BE49-F238E27FC236}">
                <a16:creationId xmlns:a16="http://schemas.microsoft.com/office/drawing/2014/main" id="{DC151996-36A0-82D4-EB69-D2F114879A25}"/>
              </a:ext>
            </a:extLst>
          </p:cNvPr>
          <p:cNvSpPr>
            <a:spLocks noGrp="1"/>
          </p:cNvSpPr>
          <p:nvPr>
            <p:ph type="ftr" sz="quarter" idx="11"/>
          </p:nvPr>
        </p:nvSpPr>
        <p:spPr>
          <a:xfrm>
            <a:off x="-2361" y="6560735"/>
            <a:ext cx="6174297" cy="365125"/>
          </a:xfrm>
        </p:spPr>
        <p:txBody>
          <a:bodyPr/>
          <a:lstStyle/>
          <a:p>
            <a:r>
              <a:rPr lang="es-MX"/>
              <a:t>Fuente: Dirección Ejecutiva de Epidemiología – Tumbes/Notiweb-CDC/MINSA (*) Hasta la SE. 03</a:t>
            </a:r>
            <a:endParaRPr lang="es-PE" dirty="0"/>
          </a:p>
        </p:txBody>
      </p:sp>
      <p:graphicFrame>
        <p:nvGraphicFramePr>
          <p:cNvPr id="5" name="Objeto 4">
            <a:extLst>
              <a:ext uri="{FF2B5EF4-FFF2-40B4-BE49-F238E27FC236}">
                <a16:creationId xmlns:a16="http://schemas.microsoft.com/office/drawing/2014/main" id="{B8625AE7-C317-FBB0-9762-43C700898C49}"/>
              </a:ext>
            </a:extLst>
          </p:cNvPr>
          <p:cNvGraphicFramePr>
            <a:graphicFrameLocks noChangeAspect="1"/>
          </p:cNvGraphicFramePr>
          <p:nvPr>
            <p:extLst>
              <p:ext uri="{D42A27DB-BD31-4B8C-83A1-F6EECF244321}">
                <p14:modId xmlns:p14="http://schemas.microsoft.com/office/powerpoint/2010/main" val="336720623"/>
              </p:ext>
            </p:extLst>
          </p:nvPr>
        </p:nvGraphicFramePr>
        <p:xfrm>
          <a:off x="2670175" y="4867275"/>
          <a:ext cx="2438400" cy="819150"/>
        </p:xfrm>
        <a:graphic>
          <a:graphicData uri="http://schemas.openxmlformats.org/presentationml/2006/ole">
            <mc:AlternateContent xmlns:mc="http://schemas.openxmlformats.org/markup-compatibility/2006">
              <mc:Choice xmlns:v="urn:schemas-microsoft-com:vml" Requires="v">
                <p:oleObj spid="_x0000_s9320" name="Macro-Enabled Worksheet" r:id="rId3" imgW="2438298" imgH="819286" progId="Excel.SheetMacroEnabled.12">
                  <p:link updateAutomatic="1"/>
                </p:oleObj>
              </mc:Choice>
              <mc:Fallback>
                <p:oleObj name="Macro-Enabled Worksheet" r:id="rId3" imgW="2438298" imgH="819286" progId="Excel.SheetMacroEnabled.12">
                  <p:link updateAutomatic="1"/>
                  <p:pic>
                    <p:nvPicPr>
                      <p:cNvPr id="0" name=""/>
                      <p:cNvPicPr/>
                      <p:nvPr/>
                    </p:nvPicPr>
                    <p:blipFill>
                      <a:blip r:embed="rId4"/>
                      <a:stretch>
                        <a:fillRect/>
                      </a:stretch>
                    </p:blipFill>
                    <p:spPr>
                      <a:xfrm>
                        <a:off x="2670175" y="4867275"/>
                        <a:ext cx="2438400" cy="81915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09774BA1-4B0C-5B9D-FD2D-F953EA9392D4}"/>
              </a:ext>
            </a:extLst>
          </p:cNvPr>
          <p:cNvGraphicFramePr>
            <a:graphicFrameLocks noChangeAspect="1"/>
          </p:cNvGraphicFramePr>
          <p:nvPr>
            <p:extLst>
              <p:ext uri="{D42A27DB-BD31-4B8C-83A1-F6EECF244321}">
                <p14:modId xmlns:p14="http://schemas.microsoft.com/office/powerpoint/2010/main" val="3363780870"/>
              </p:ext>
            </p:extLst>
          </p:nvPr>
        </p:nvGraphicFramePr>
        <p:xfrm>
          <a:off x="9544050" y="5091113"/>
          <a:ext cx="2000250" cy="857250"/>
        </p:xfrm>
        <a:graphic>
          <a:graphicData uri="http://schemas.openxmlformats.org/presentationml/2006/ole">
            <mc:AlternateContent xmlns:mc="http://schemas.openxmlformats.org/markup-compatibility/2006">
              <mc:Choice xmlns:v="urn:schemas-microsoft-com:vml" Requires="v">
                <p:oleObj spid="_x0000_s9321" name="Macro-Enabled Worksheet" r:id="rId5" imgW="2000365" imgH="857250" progId="Excel.SheetMacroEnabled.12">
                  <p:link updateAutomatic="1"/>
                </p:oleObj>
              </mc:Choice>
              <mc:Fallback>
                <p:oleObj name="Macro-Enabled Worksheet" r:id="rId5" imgW="2000365" imgH="857250" progId="Excel.SheetMacroEnabled.12">
                  <p:link updateAutomatic="1"/>
                  <p:pic>
                    <p:nvPicPr>
                      <p:cNvPr id="0" name=""/>
                      <p:cNvPicPr/>
                      <p:nvPr/>
                    </p:nvPicPr>
                    <p:blipFill>
                      <a:blip r:embed="rId6"/>
                      <a:stretch>
                        <a:fillRect/>
                      </a:stretch>
                    </p:blipFill>
                    <p:spPr>
                      <a:xfrm>
                        <a:off x="9544050" y="5091113"/>
                        <a:ext cx="2000250" cy="857250"/>
                      </a:xfrm>
                      <a:prstGeom prst="rect">
                        <a:avLst/>
                      </a:prstGeom>
                    </p:spPr>
                  </p:pic>
                </p:oleObj>
              </mc:Fallback>
            </mc:AlternateContent>
          </a:graphicData>
        </a:graphic>
      </p:graphicFrame>
      <p:pic>
        <p:nvPicPr>
          <p:cNvPr id="4" name="Imagen 3">
            <a:extLst>
              <a:ext uri="{FF2B5EF4-FFF2-40B4-BE49-F238E27FC236}">
                <a16:creationId xmlns:a16="http://schemas.microsoft.com/office/drawing/2014/main" id="{CABB0C60-C25C-4D2E-BF6A-D86FA7F88156}"/>
              </a:ext>
            </a:extLst>
          </p:cNvPr>
          <p:cNvPicPr>
            <a:picLocks noChangeAspect="1"/>
          </p:cNvPicPr>
          <p:nvPr/>
        </p:nvPicPr>
        <p:blipFill>
          <a:blip r:embed="rId7"/>
          <a:stretch>
            <a:fillRect/>
          </a:stretch>
        </p:blipFill>
        <p:spPr>
          <a:xfrm>
            <a:off x="7201852" y="1998938"/>
            <a:ext cx="4342448" cy="3520800"/>
          </a:xfrm>
          <a:prstGeom prst="rect">
            <a:avLst/>
          </a:prstGeom>
        </p:spPr>
      </p:pic>
      <p:pic>
        <p:nvPicPr>
          <p:cNvPr id="9" name="Imagen 8">
            <a:extLst>
              <a:ext uri="{FF2B5EF4-FFF2-40B4-BE49-F238E27FC236}">
                <a16:creationId xmlns:a16="http://schemas.microsoft.com/office/drawing/2014/main" id="{3D5F13EF-8829-454D-8D2E-7F33D18C6306}"/>
              </a:ext>
            </a:extLst>
          </p:cNvPr>
          <p:cNvPicPr>
            <a:picLocks noChangeAspect="1"/>
          </p:cNvPicPr>
          <p:nvPr/>
        </p:nvPicPr>
        <p:blipFill>
          <a:blip r:embed="rId8"/>
          <a:stretch>
            <a:fillRect/>
          </a:stretch>
        </p:blipFill>
        <p:spPr>
          <a:xfrm>
            <a:off x="443696" y="1971839"/>
            <a:ext cx="4212184" cy="3520800"/>
          </a:xfrm>
          <a:prstGeom prst="rect">
            <a:avLst/>
          </a:prstGeom>
        </p:spPr>
      </p:pic>
    </p:spTree>
    <p:extLst>
      <p:ext uri="{BB962C8B-B14F-4D97-AF65-F5344CB8AC3E}">
        <p14:creationId xmlns:p14="http://schemas.microsoft.com/office/powerpoint/2010/main" val="260336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vs VARIABLES CLIMATICAS 2025</a:t>
            </a:r>
            <a:br>
              <a:rPr lang="es-PE" sz="4000" b="1" dirty="0">
                <a:solidFill>
                  <a:schemeClr val="bg1"/>
                </a:solidFill>
              </a:rPr>
            </a:br>
            <a:r>
              <a:rPr lang="es-PE" sz="3600" b="1" dirty="0">
                <a:solidFill>
                  <a:schemeClr val="bg1"/>
                </a:solidFill>
              </a:rPr>
              <a:t>REGION TUMBES –  SE (03)</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74415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6" name="CuadroTexto 5">
            <a:extLst>
              <a:ext uri="{FF2B5EF4-FFF2-40B4-BE49-F238E27FC236}">
                <a16:creationId xmlns:a16="http://schemas.microsoft.com/office/drawing/2014/main" id="{205CAC10-C9DD-4916-A8CB-764B5A1A1833}"/>
              </a:ext>
            </a:extLst>
          </p:cNvPr>
          <p:cNvSpPr txBox="1"/>
          <p:nvPr/>
        </p:nvSpPr>
        <p:spPr>
          <a:xfrm>
            <a:off x="6578600" y="671691"/>
            <a:ext cx="5453538" cy="5847755"/>
          </a:xfrm>
          <a:prstGeom prst="rect">
            <a:avLst/>
          </a:prstGeom>
          <a:noFill/>
        </p:spPr>
        <p:txBody>
          <a:bodyPr wrap="square" rtlCol="0">
            <a:spAutoFit/>
          </a:bodyPr>
          <a:lstStyle/>
          <a:p>
            <a:pPr algn="just"/>
            <a:r>
              <a:rPr lang="es-ES" sz="1700" dirty="0"/>
              <a:t>Se observa que la temperatura y la lluvia presenta una relación directa con los casos de dengue, se atribuye que frente al aumento de temperatura el ciclo biológico de reproducción se acorta incrementando la población del vector y por ende el riesgo de transmisión en la Región Tumbes. Desde la SE 16-2024 la temperatura media ambiental ha disminuido trayendo consigo una disminución de los casos de dengue, frente a este escenario el ciclo biológico del vector se alarga, relativamente disminuyendo la población del vector.</a:t>
            </a:r>
          </a:p>
          <a:p>
            <a:endParaRPr lang="es-ES" sz="1700" dirty="0"/>
          </a:p>
          <a:p>
            <a:pPr algn="just"/>
            <a:r>
              <a:rPr lang="es-ES" sz="1700" dirty="0"/>
              <a:t>Según proyección de la temperatura media para el año 2024 se espera un incremento de la misma proyectándose también probablemente un mayor número de casos de dengue por las circunstancias antes mencionadas.</a:t>
            </a:r>
          </a:p>
          <a:p>
            <a:pPr algn="just"/>
            <a:endParaRPr lang="es-ES" sz="1700" dirty="0"/>
          </a:p>
          <a:p>
            <a:pPr algn="just"/>
            <a:r>
              <a:rPr lang="es-ES" sz="1700" dirty="0"/>
              <a:t>Situación similar se observa con las precipitaciones pluviales y su relación con los casos de dengue, atribuyéndose que en este periodo lluvioso incrementan los micro criaderos del vector favoreciendo el incremento de la población del vector. Al inicio de año ante el incremento de lluvias doce semanas después los casos ascendieron.</a:t>
            </a:r>
            <a:endParaRPr lang="es-PE" sz="1700" dirty="0"/>
          </a:p>
        </p:txBody>
      </p:sp>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sp>
        <p:nvSpPr>
          <p:cNvPr id="2" name="Marcador de pie de página 1">
            <a:extLst>
              <a:ext uri="{FF2B5EF4-FFF2-40B4-BE49-F238E27FC236}">
                <a16:creationId xmlns:a16="http://schemas.microsoft.com/office/drawing/2014/main" id="{55DEE3FE-CEFC-4BF0-8672-14E7431D6F23}"/>
              </a:ext>
            </a:extLst>
          </p:cNvPr>
          <p:cNvSpPr>
            <a:spLocks noGrp="1"/>
          </p:cNvSpPr>
          <p:nvPr>
            <p:ph type="ftr" sz="quarter" idx="11"/>
          </p:nvPr>
        </p:nvSpPr>
        <p:spPr>
          <a:xfrm>
            <a:off x="-804334" y="6551638"/>
            <a:ext cx="7594600" cy="365125"/>
          </a:xfrm>
        </p:spPr>
        <p:txBody>
          <a:bodyPr/>
          <a:lstStyle/>
          <a:p>
            <a:r>
              <a:rPr lang="es-MX"/>
              <a:t>Fuente: Dirección Ejecutiva de Epidemiología – Tumbes/Notiweb-CDC/MINSA (*) Hasta la SE. 03</a:t>
            </a:r>
            <a:endParaRPr lang="es-PE" dirty="0"/>
          </a:p>
        </p:txBody>
      </p:sp>
      <p:pic>
        <p:nvPicPr>
          <p:cNvPr id="5" name="Imagen 4">
            <a:extLst>
              <a:ext uri="{FF2B5EF4-FFF2-40B4-BE49-F238E27FC236}">
                <a16:creationId xmlns:a16="http://schemas.microsoft.com/office/drawing/2014/main" id="{44054CFD-5531-4AB3-A0D6-FE867E340E90}"/>
              </a:ext>
            </a:extLst>
          </p:cNvPr>
          <p:cNvPicPr>
            <a:picLocks noChangeAspect="1"/>
          </p:cNvPicPr>
          <p:nvPr/>
        </p:nvPicPr>
        <p:blipFill rotWithShape="1">
          <a:blip r:embed="rId4">
            <a:extLst>
              <a:ext uri="{28A0092B-C50C-407E-A947-70E740481C1C}">
                <a14:useLocalDpi xmlns:a14="http://schemas.microsoft.com/office/drawing/2010/main" val="0"/>
              </a:ext>
            </a:extLst>
          </a:blip>
          <a:srcRect t="78820" r="3348" b="6978"/>
          <a:stretch/>
        </p:blipFill>
        <p:spPr>
          <a:xfrm>
            <a:off x="159862" y="3120420"/>
            <a:ext cx="5196426" cy="430886"/>
          </a:xfrm>
          <a:prstGeom prst="rect">
            <a:avLst/>
          </a:prstGeom>
        </p:spPr>
      </p:pic>
      <p:pic>
        <p:nvPicPr>
          <p:cNvPr id="8" name="Imagen 7">
            <a:extLst>
              <a:ext uri="{FF2B5EF4-FFF2-40B4-BE49-F238E27FC236}">
                <a16:creationId xmlns:a16="http://schemas.microsoft.com/office/drawing/2014/main" id="{5BBDF3ED-D578-4155-B29D-10553B583190}"/>
              </a:ext>
            </a:extLst>
          </p:cNvPr>
          <p:cNvPicPr>
            <a:picLocks noChangeAspect="1"/>
          </p:cNvPicPr>
          <p:nvPr/>
        </p:nvPicPr>
        <p:blipFill rotWithShape="1">
          <a:blip r:embed="rId5">
            <a:extLst>
              <a:ext uri="{28A0092B-C50C-407E-A947-70E740481C1C}">
                <a14:useLocalDpi xmlns:a14="http://schemas.microsoft.com/office/drawing/2010/main" val="0"/>
              </a:ext>
            </a:extLst>
          </a:blip>
          <a:srcRect t="78218" r="3148" b="7689"/>
          <a:stretch/>
        </p:blipFill>
        <p:spPr>
          <a:xfrm>
            <a:off x="145842" y="6266945"/>
            <a:ext cx="5072086" cy="416497"/>
          </a:xfrm>
          <a:prstGeom prst="rect">
            <a:avLst/>
          </a:prstGeom>
        </p:spPr>
      </p:pic>
      <p:pic>
        <p:nvPicPr>
          <p:cNvPr id="4" name="Imagen 3">
            <a:extLst>
              <a:ext uri="{FF2B5EF4-FFF2-40B4-BE49-F238E27FC236}">
                <a16:creationId xmlns:a16="http://schemas.microsoft.com/office/drawing/2014/main" id="{4C5A462B-6756-48FE-BBAB-BF9C342846D7}"/>
              </a:ext>
            </a:extLst>
          </p:cNvPr>
          <p:cNvPicPr>
            <a:picLocks noChangeAspect="1"/>
          </p:cNvPicPr>
          <p:nvPr/>
        </p:nvPicPr>
        <p:blipFill>
          <a:blip r:embed="rId6"/>
          <a:stretch>
            <a:fillRect/>
          </a:stretch>
        </p:blipFill>
        <p:spPr>
          <a:xfrm>
            <a:off x="159862" y="619245"/>
            <a:ext cx="4658662" cy="2491200"/>
          </a:xfrm>
          <a:prstGeom prst="rect">
            <a:avLst/>
          </a:prstGeom>
        </p:spPr>
      </p:pic>
      <p:pic>
        <p:nvPicPr>
          <p:cNvPr id="12" name="Imagen 11">
            <a:extLst>
              <a:ext uri="{FF2B5EF4-FFF2-40B4-BE49-F238E27FC236}">
                <a16:creationId xmlns:a16="http://schemas.microsoft.com/office/drawing/2014/main" id="{3A3A86C3-BF09-4926-AB32-D13F7E7E3DF9}"/>
              </a:ext>
            </a:extLst>
          </p:cNvPr>
          <p:cNvPicPr>
            <a:picLocks noChangeAspect="1"/>
          </p:cNvPicPr>
          <p:nvPr/>
        </p:nvPicPr>
        <p:blipFill>
          <a:blip r:embed="rId7"/>
          <a:stretch>
            <a:fillRect/>
          </a:stretch>
        </p:blipFill>
        <p:spPr>
          <a:xfrm>
            <a:off x="113805" y="3703151"/>
            <a:ext cx="4704719" cy="2491200"/>
          </a:xfrm>
          <a:prstGeom prst="rect">
            <a:avLst/>
          </a:prstGeom>
        </p:spPr>
      </p:pic>
    </p:spTree>
    <p:extLst>
      <p:ext uri="{BB962C8B-B14F-4D97-AF65-F5344CB8AC3E}">
        <p14:creationId xmlns:p14="http://schemas.microsoft.com/office/powerpoint/2010/main" val="167631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a:extLst>
              <a:ext uri="{FF2B5EF4-FFF2-40B4-BE49-F238E27FC236}">
                <a16:creationId xmlns:a16="http://schemas.microsoft.com/office/drawing/2014/main" id="{B5DE99E9-5388-4206-B884-1C5D3DD137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46" t="3963" r="5266" b="1575"/>
          <a:stretch/>
        </p:blipFill>
        <p:spPr>
          <a:xfrm>
            <a:off x="180334" y="1923326"/>
            <a:ext cx="3859713" cy="2988000"/>
          </a:xfrm>
          <a:prstGeom prst="rect">
            <a:avLst/>
          </a:prstGeom>
        </p:spPr>
      </p:pic>
      <p:pic>
        <p:nvPicPr>
          <p:cNvPr id="20" name="Imagen 19">
            <a:extLst>
              <a:ext uri="{FF2B5EF4-FFF2-40B4-BE49-F238E27FC236}">
                <a16:creationId xmlns:a16="http://schemas.microsoft.com/office/drawing/2014/main" id="{716A0211-BA46-4560-AB02-4AD9215B45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820" t="6751" r="15666" b="11296"/>
          <a:stretch/>
        </p:blipFill>
        <p:spPr>
          <a:xfrm>
            <a:off x="4233296" y="1920963"/>
            <a:ext cx="3738729" cy="2988000"/>
          </a:xfrm>
          <a:prstGeom prst="rect">
            <a:avLst/>
          </a:prstGeom>
        </p:spPr>
      </p:pic>
      <p:pic>
        <p:nvPicPr>
          <p:cNvPr id="6" name="Imagen 5">
            <a:extLst>
              <a:ext uri="{FF2B5EF4-FFF2-40B4-BE49-F238E27FC236}">
                <a16:creationId xmlns:a16="http://schemas.microsoft.com/office/drawing/2014/main" id="{AF4155DF-0596-4569-8087-E16614DA373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24" t="5512" r="19642" b="16945"/>
          <a:stretch/>
        </p:blipFill>
        <p:spPr>
          <a:xfrm>
            <a:off x="8154986" y="1906753"/>
            <a:ext cx="3936123" cy="2988000"/>
          </a:xfrm>
          <a:prstGeom prst="rect">
            <a:avLst/>
          </a:prstGeom>
        </p:spPr>
      </p:pic>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5">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A766B7D7-FB02-4991-969E-5D94D43851B8}"/>
              </a:ext>
            </a:extLst>
          </p:cNvPr>
          <p:cNvPicPr>
            <a:picLocks noChangeAspect="1"/>
          </p:cNvPicPr>
          <p:nvPr/>
        </p:nvPicPr>
        <p:blipFill>
          <a:blip r:embed="rId6"/>
          <a:stretch>
            <a:fillRect/>
          </a:stretch>
        </p:blipFill>
        <p:spPr>
          <a:xfrm>
            <a:off x="2642415" y="4472265"/>
            <a:ext cx="1284792" cy="956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83EEDEF0-83B1-4C95-8F08-A6685C30B355}"/>
              </a:ext>
            </a:extLst>
          </p:cNvPr>
          <p:cNvPicPr>
            <a:picLocks noChangeAspect="1"/>
          </p:cNvPicPr>
          <p:nvPr/>
        </p:nvPicPr>
        <p:blipFill>
          <a:blip r:embed="rId7"/>
          <a:stretch>
            <a:fillRect/>
          </a:stretch>
        </p:blipFill>
        <p:spPr>
          <a:xfrm>
            <a:off x="6682583" y="4469949"/>
            <a:ext cx="1326175" cy="802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68952343-C3B9-490D-AF58-D645B4E232E9}"/>
              </a:ext>
            </a:extLst>
          </p:cNvPr>
          <p:cNvPicPr>
            <a:picLocks noChangeAspect="1"/>
          </p:cNvPicPr>
          <p:nvPr/>
        </p:nvPicPr>
        <p:blipFill>
          <a:blip r:embed="rId8"/>
          <a:stretch>
            <a:fillRect/>
          </a:stretch>
        </p:blipFill>
        <p:spPr>
          <a:xfrm>
            <a:off x="10763813" y="4480508"/>
            <a:ext cx="1294170" cy="80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1221EE9D-7D26-4E35-A353-84F8D43582BE}"/>
              </a:ext>
            </a:extLst>
          </p:cNvPr>
          <p:cNvSpPr txBox="1"/>
          <p:nvPr/>
        </p:nvSpPr>
        <p:spPr>
          <a:xfrm>
            <a:off x="-112407" y="1498077"/>
            <a:ext cx="3941400" cy="523220"/>
          </a:xfrm>
          <a:prstGeom prst="rect">
            <a:avLst/>
          </a:prstGeom>
          <a:noFill/>
        </p:spPr>
        <p:txBody>
          <a:bodyPr wrap="square" rtlCol="0">
            <a:spAutoFit/>
          </a:bodyPr>
          <a:lstStyle/>
          <a:p>
            <a:pPr algn="ctr"/>
            <a:r>
              <a:rPr lang="es-ES" sz="2800" dirty="0"/>
              <a:t>Precipitación</a:t>
            </a:r>
            <a:endParaRPr lang="es-PE" sz="2800" dirty="0"/>
          </a:p>
        </p:txBody>
      </p:sp>
      <p:sp>
        <p:nvSpPr>
          <p:cNvPr id="21" name="CuadroTexto 20">
            <a:extLst>
              <a:ext uri="{FF2B5EF4-FFF2-40B4-BE49-F238E27FC236}">
                <a16:creationId xmlns:a16="http://schemas.microsoft.com/office/drawing/2014/main" id="{B94E7034-44CC-4DC9-82C3-230A01FEB6C0}"/>
              </a:ext>
            </a:extLst>
          </p:cNvPr>
          <p:cNvSpPr txBox="1"/>
          <p:nvPr/>
        </p:nvSpPr>
        <p:spPr>
          <a:xfrm>
            <a:off x="8154986" y="1479104"/>
            <a:ext cx="3941400" cy="523220"/>
          </a:xfrm>
          <a:prstGeom prst="rect">
            <a:avLst/>
          </a:prstGeom>
          <a:noFill/>
        </p:spPr>
        <p:txBody>
          <a:bodyPr wrap="square" rtlCol="0">
            <a:spAutoFit/>
          </a:bodyPr>
          <a:lstStyle/>
          <a:p>
            <a:pPr algn="ctr"/>
            <a:r>
              <a:rPr lang="es-ES" sz="2800" dirty="0"/>
              <a:t>Temperatura mínima</a:t>
            </a:r>
            <a:endParaRPr lang="es-PE" sz="2800" dirty="0"/>
          </a:p>
        </p:txBody>
      </p:sp>
      <p:sp>
        <p:nvSpPr>
          <p:cNvPr id="22" name="CuadroTexto 21">
            <a:extLst>
              <a:ext uri="{FF2B5EF4-FFF2-40B4-BE49-F238E27FC236}">
                <a16:creationId xmlns:a16="http://schemas.microsoft.com/office/drawing/2014/main" id="{466CE1A9-123F-45D8-8986-C186948A7378}"/>
              </a:ext>
            </a:extLst>
          </p:cNvPr>
          <p:cNvSpPr txBox="1"/>
          <p:nvPr/>
        </p:nvSpPr>
        <p:spPr>
          <a:xfrm>
            <a:off x="4223008" y="1487822"/>
            <a:ext cx="3941400" cy="523220"/>
          </a:xfrm>
          <a:prstGeom prst="rect">
            <a:avLst/>
          </a:prstGeom>
          <a:noFill/>
        </p:spPr>
        <p:txBody>
          <a:bodyPr wrap="square" rtlCol="0">
            <a:spAutoFit/>
          </a:bodyPr>
          <a:lstStyle/>
          <a:p>
            <a:pPr algn="ctr"/>
            <a:r>
              <a:rPr lang="es-ES" sz="2800" dirty="0"/>
              <a:t>Temperatura máxima</a:t>
            </a:r>
            <a:endParaRPr lang="es-PE" sz="2800" dirty="0"/>
          </a:p>
        </p:txBody>
      </p:sp>
      <p:sp>
        <p:nvSpPr>
          <p:cNvPr id="15" name="CuadroTexto 14">
            <a:extLst>
              <a:ext uri="{FF2B5EF4-FFF2-40B4-BE49-F238E27FC236}">
                <a16:creationId xmlns:a16="http://schemas.microsoft.com/office/drawing/2014/main" id="{A6B72992-0908-487C-8E9B-76F4C18BD9BF}"/>
              </a:ext>
            </a:extLst>
          </p:cNvPr>
          <p:cNvSpPr txBox="1"/>
          <p:nvPr/>
        </p:nvSpPr>
        <p:spPr>
          <a:xfrm>
            <a:off x="2557183" y="467652"/>
            <a:ext cx="6172200" cy="369332"/>
          </a:xfrm>
          <a:prstGeom prst="rect">
            <a:avLst/>
          </a:prstGeom>
          <a:noFill/>
        </p:spPr>
        <p:txBody>
          <a:bodyPr wrap="square">
            <a:spAutoFit/>
          </a:bodyPr>
          <a:lstStyle/>
          <a:p>
            <a:pPr algn="ctr"/>
            <a:r>
              <a:rPr lang="es-PE" b="1" i="0" dirty="0">
                <a:solidFill>
                  <a:srgbClr val="000000"/>
                </a:solidFill>
                <a:effectLst/>
                <a:latin typeface="Raleway" panose="020B0604020202020204" pitchFamily="2" charset="0"/>
              </a:rPr>
              <a:t>Enero 2025 - Marzo 2025</a:t>
            </a:r>
          </a:p>
        </p:txBody>
      </p:sp>
      <p:sp>
        <p:nvSpPr>
          <p:cNvPr id="17" name="CuadroTexto 16">
            <a:extLst>
              <a:ext uri="{FF2B5EF4-FFF2-40B4-BE49-F238E27FC236}">
                <a16:creationId xmlns:a16="http://schemas.microsoft.com/office/drawing/2014/main" id="{8157ADBD-43E9-43DE-A70E-425E8EDDE5D9}"/>
              </a:ext>
            </a:extLst>
          </p:cNvPr>
          <p:cNvSpPr txBox="1"/>
          <p:nvPr/>
        </p:nvSpPr>
        <p:spPr>
          <a:xfrm>
            <a:off x="111389" y="774673"/>
            <a:ext cx="11928204" cy="646331"/>
          </a:xfrm>
          <a:prstGeom prst="rect">
            <a:avLst/>
          </a:prstGeom>
          <a:noFill/>
        </p:spPr>
        <p:txBody>
          <a:bodyPr wrap="square">
            <a:spAutoFit/>
          </a:bodyPr>
          <a:lstStyle/>
          <a:p>
            <a:pPr algn="just"/>
            <a:r>
              <a:rPr lang="es-ES" sz="1200" b="0" i="0" dirty="0">
                <a:solidFill>
                  <a:srgbClr val="717171"/>
                </a:solidFill>
                <a:effectLst/>
                <a:latin typeface="Arial Narrow" panose="020B0606020202030204" pitchFamily="34" charset="0"/>
              </a:rPr>
              <a:t>El Servicio Nacional de Meteorología e hidrología del Perú - SENAMHI, pone a disposición el pronóstico trimestral de lluvias y temperaturas extremas para los tomadores de decisiones de los sectores sensibles al clima como la agricultura, la salud, los recursos hídricos y la gestión de riesgos de desastres. Los pronósticos trimestrales están enmarcados en la escala estacional y obedecen a las condiciones esperadas de la temperatura superficial del mar, así como los factores atmosféricos asociados a la variabilidad del clima que posteriormente son analizados bajo un enfoque de Consenso.</a:t>
            </a:r>
            <a:endParaRPr lang="es-PE" sz="1200" dirty="0">
              <a:latin typeface="Arial Narrow" panose="020B0606020202030204" pitchFamily="34" charset="0"/>
            </a:endParaRPr>
          </a:p>
        </p:txBody>
      </p:sp>
      <p:sp>
        <p:nvSpPr>
          <p:cNvPr id="26" name="CuadroTexto 25">
            <a:extLst>
              <a:ext uri="{FF2B5EF4-FFF2-40B4-BE49-F238E27FC236}">
                <a16:creationId xmlns:a16="http://schemas.microsoft.com/office/drawing/2014/main" id="{7AA80864-A389-4D4B-8276-A82D34864AEE}"/>
              </a:ext>
            </a:extLst>
          </p:cNvPr>
          <p:cNvSpPr txBox="1"/>
          <p:nvPr/>
        </p:nvSpPr>
        <p:spPr>
          <a:xfrm>
            <a:off x="87325" y="1366475"/>
            <a:ext cx="3277270" cy="369332"/>
          </a:xfrm>
          <a:prstGeom prst="rect">
            <a:avLst/>
          </a:prstGeom>
          <a:noFill/>
        </p:spPr>
        <p:txBody>
          <a:bodyPr wrap="square">
            <a:spAutoFit/>
          </a:bodyPr>
          <a:lstStyle/>
          <a:p>
            <a:r>
              <a:rPr lang="es-PE" sz="900" dirty="0"/>
              <a:t>Fuente: </a:t>
            </a:r>
            <a:r>
              <a:rPr lang="es-PE" sz="900" dirty="0">
                <a:hlinkClick r:id="rId9"/>
              </a:rPr>
              <a:t>https://www.senamhi.gob.pe/?&amp;p=pronostico-climatico</a:t>
            </a:r>
            <a:endParaRPr lang="es-PE" sz="900" dirty="0"/>
          </a:p>
          <a:p>
            <a:endParaRPr lang="es-PE" sz="900" dirty="0"/>
          </a:p>
        </p:txBody>
      </p:sp>
      <p:sp>
        <p:nvSpPr>
          <p:cNvPr id="3" name="CuadroTexto 2">
            <a:extLst>
              <a:ext uri="{FF2B5EF4-FFF2-40B4-BE49-F238E27FC236}">
                <a16:creationId xmlns:a16="http://schemas.microsoft.com/office/drawing/2014/main" id="{21C37281-2DB0-F446-539D-61918CC18C45}"/>
              </a:ext>
            </a:extLst>
          </p:cNvPr>
          <p:cNvSpPr txBox="1"/>
          <p:nvPr/>
        </p:nvSpPr>
        <p:spPr>
          <a:xfrm>
            <a:off x="38631" y="5400910"/>
            <a:ext cx="1125940" cy="861774"/>
          </a:xfrm>
          <a:prstGeom prst="rect">
            <a:avLst/>
          </a:prstGeom>
          <a:noFill/>
        </p:spPr>
        <p:txBody>
          <a:bodyPr wrap="square">
            <a:spAutoFit/>
          </a:bodyPr>
          <a:lstStyle/>
          <a:p>
            <a:pPr algn="just"/>
            <a:r>
              <a:rPr lang="es-ES" sz="1000" b="0" i="0" dirty="0">
                <a:solidFill>
                  <a:srgbClr val="343A40"/>
                </a:solidFill>
                <a:effectLst/>
                <a:latin typeface="Arial Narrow" panose="020B0606020202030204" pitchFamily="34" charset="0"/>
              </a:rPr>
              <a:t>Escenario más probable de lluvia "Inferior" a lo normal (inferior al percentil 33).</a:t>
            </a:r>
          </a:p>
        </p:txBody>
      </p:sp>
      <p:sp>
        <p:nvSpPr>
          <p:cNvPr id="5" name="CuadroTexto 4">
            <a:extLst>
              <a:ext uri="{FF2B5EF4-FFF2-40B4-BE49-F238E27FC236}">
                <a16:creationId xmlns:a16="http://schemas.microsoft.com/office/drawing/2014/main" id="{AABCCF4A-D065-F608-768F-4098781F5F7B}"/>
              </a:ext>
            </a:extLst>
          </p:cNvPr>
          <p:cNvSpPr txBox="1"/>
          <p:nvPr/>
        </p:nvSpPr>
        <p:spPr>
          <a:xfrm>
            <a:off x="3971285" y="5310756"/>
            <a:ext cx="6208888" cy="369332"/>
          </a:xfrm>
          <a:prstGeom prst="rect">
            <a:avLst/>
          </a:prstGeom>
          <a:noFill/>
        </p:spPr>
        <p:txBody>
          <a:bodyPr wrap="square">
            <a:spAutoFit/>
          </a:bodyPr>
          <a:lstStyle/>
          <a:p>
            <a:pPr algn="l"/>
            <a:r>
              <a:rPr lang="es-ES" b="1" i="0" dirty="0">
                <a:solidFill>
                  <a:srgbClr val="17A2B8"/>
                </a:solidFill>
                <a:effectLst/>
                <a:latin typeface="Raleway" panose="020B0604020202020204" pitchFamily="2" charset="0"/>
              </a:rPr>
              <a:t>DESCRIPCIÓN DE ESCENARIOS</a:t>
            </a:r>
            <a:endParaRPr lang="es-ES" b="1" i="0" dirty="0">
              <a:solidFill>
                <a:srgbClr val="000000"/>
              </a:solidFill>
              <a:effectLst/>
              <a:latin typeface="Raleway" panose="020B0604020202020204" pitchFamily="2" charset="0"/>
            </a:endParaRPr>
          </a:p>
        </p:txBody>
      </p:sp>
      <p:pic>
        <p:nvPicPr>
          <p:cNvPr id="7" name="Imagen 6">
            <a:extLst>
              <a:ext uri="{FF2B5EF4-FFF2-40B4-BE49-F238E27FC236}">
                <a16:creationId xmlns:a16="http://schemas.microsoft.com/office/drawing/2014/main" id="{A8C7CFDA-66F4-3BA8-6C33-C2AC03094135}"/>
              </a:ext>
            </a:extLst>
          </p:cNvPr>
          <p:cNvPicPr>
            <a:picLocks noChangeAspect="1"/>
          </p:cNvPicPr>
          <p:nvPr/>
        </p:nvPicPr>
        <p:blipFill rotWithShape="1">
          <a:blip r:embed="rId6"/>
          <a:srcRect l="3492" t="22764" r="68516" b="60466"/>
          <a:stretch/>
        </p:blipFill>
        <p:spPr>
          <a:xfrm>
            <a:off x="293110" y="5197160"/>
            <a:ext cx="492260" cy="219563"/>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A353AB09-7856-4851-A32D-B19256A2F252}"/>
              </a:ext>
            </a:extLst>
          </p:cNvPr>
          <p:cNvPicPr>
            <a:picLocks noChangeAspect="1"/>
          </p:cNvPicPr>
          <p:nvPr/>
        </p:nvPicPr>
        <p:blipFill rotWithShape="1">
          <a:blip r:embed="rId6"/>
          <a:srcRect l="34765" t="22764" r="17507" b="60466"/>
          <a:stretch/>
        </p:blipFill>
        <p:spPr>
          <a:xfrm>
            <a:off x="1453994" y="5197160"/>
            <a:ext cx="839337" cy="219563"/>
          </a:xfrm>
          <a:prstGeom prst="rect">
            <a:avLst/>
          </a:prstGeom>
          <a:ln>
            <a:noFill/>
          </a:ln>
          <a:effectLst>
            <a:outerShdw blurRad="190500" algn="tl" rotWithShape="0">
              <a:srgbClr val="000000">
                <a:alpha val="70000"/>
              </a:srgbClr>
            </a:outerShdw>
          </a:effectLst>
        </p:spPr>
      </p:pic>
      <p:sp>
        <p:nvSpPr>
          <p:cNvPr id="16" name="CuadroTexto 15">
            <a:extLst>
              <a:ext uri="{FF2B5EF4-FFF2-40B4-BE49-F238E27FC236}">
                <a16:creationId xmlns:a16="http://schemas.microsoft.com/office/drawing/2014/main" id="{00A7AA50-28A1-5DBB-DEE8-06A492D0196F}"/>
              </a:ext>
            </a:extLst>
          </p:cNvPr>
          <p:cNvSpPr txBox="1"/>
          <p:nvPr/>
        </p:nvSpPr>
        <p:spPr>
          <a:xfrm>
            <a:off x="1161750" y="5416723"/>
            <a:ext cx="1624101"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lluvia entre el escenario "Normal" (entre el percentil 66 y percentil 33) e "Inferior" a lo normal (inferior al percentil 33) son próximas y son las más altas.</a:t>
            </a:r>
            <a:endParaRPr lang="es-PE" sz="1000" dirty="0"/>
          </a:p>
        </p:txBody>
      </p:sp>
      <p:pic>
        <p:nvPicPr>
          <p:cNvPr id="23" name="Imagen 22">
            <a:extLst>
              <a:ext uri="{FF2B5EF4-FFF2-40B4-BE49-F238E27FC236}">
                <a16:creationId xmlns:a16="http://schemas.microsoft.com/office/drawing/2014/main" id="{8F31F8B9-DD1C-462A-84F2-C6A08D1CF08F}"/>
              </a:ext>
            </a:extLst>
          </p:cNvPr>
          <p:cNvPicPr>
            <a:picLocks noChangeAspect="1"/>
          </p:cNvPicPr>
          <p:nvPr/>
        </p:nvPicPr>
        <p:blipFill rotWithShape="1">
          <a:blip r:embed="rId6"/>
          <a:srcRect l="4405" t="41216" r="71049" b="40542"/>
          <a:stretch/>
        </p:blipFill>
        <p:spPr>
          <a:xfrm>
            <a:off x="3241516" y="5535432"/>
            <a:ext cx="431676" cy="238836"/>
          </a:xfrm>
          <a:prstGeom prst="rect">
            <a:avLst/>
          </a:prstGeom>
          <a:ln>
            <a:noFill/>
          </a:ln>
          <a:effectLst>
            <a:outerShdw blurRad="190500" algn="tl" rotWithShape="0">
              <a:srgbClr val="000000">
                <a:alpha val="70000"/>
              </a:srgbClr>
            </a:outerShdw>
          </a:effectLst>
        </p:spPr>
      </p:pic>
      <p:sp>
        <p:nvSpPr>
          <p:cNvPr id="25" name="CuadroTexto 24">
            <a:extLst>
              <a:ext uri="{FF2B5EF4-FFF2-40B4-BE49-F238E27FC236}">
                <a16:creationId xmlns:a16="http://schemas.microsoft.com/office/drawing/2014/main" id="{7F2BB93A-D90D-AAB6-FAD7-67D9E8AF7B27}"/>
              </a:ext>
            </a:extLst>
          </p:cNvPr>
          <p:cNvSpPr txBox="1"/>
          <p:nvPr/>
        </p:nvSpPr>
        <p:spPr>
          <a:xfrm>
            <a:off x="2885418" y="5734360"/>
            <a:ext cx="1217456"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lluvia dentro de condiciones normales (entre el percentil 66 y percentil 33).</a:t>
            </a:r>
            <a:endParaRPr lang="es-PE" sz="1000" dirty="0"/>
          </a:p>
        </p:txBody>
      </p:sp>
      <p:pic>
        <p:nvPicPr>
          <p:cNvPr id="27" name="Imagen 26">
            <a:extLst>
              <a:ext uri="{FF2B5EF4-FFF2-40B4-BE49-F238E27FC236}">
                <a16:creationId xmlns:a16="http://schemas.microsoft.com/office/drawing/2014/main" id="{1D6EDA52-C512-7AB1-06EE-EC7171D5F0F5}"/>
              </a:ext>
            </a:extLst>
          </p:cNvPr>
          <p:cNvPicPr>
            <a:picLocks noChangeAspect="1"/>
          </p:cNvPicPr>
          <p:nvPr/>
        </p:nvPicPr>
        <p:blipFill rotWithShape="1">
          <a:blip r:embed="rId7"/>
          <a:srcRect l="5033" t="23587" r="67386" b="53998"/>
          <a:stretch/>
        </p:blipFill>
        <p:spPr>
          <a:xfrm>
            <a:off x="5043038" y="5613684"/>
            <a:ext cx="490539" cy="241351"/>
          </a:xfrm>
          <a:prstGeom prst="rect">
            <a:avLst/>
          </a:prstGeom>
          <a:ln>
            <a:noFill/>
          </a:ln>
          <a:effectLst>
            <a:outerShdw blurRad="190500" algn="tl" rotWithShape="0">
              <a:srgbClr val="000000">
                <a:alpha val="70000"/>
              </a:srgbClr>
            </a:outerShdw>
          </a:effectLst>
        </p:spPr>
      </p:pic>
      <p:sp>
        <p:nvSpPr>
          <p:cNvPr id="28" name="CuadroTexto 27">
            <a:extLst>
              <a:ext uri="{FF2B5EF4-FFF2-40B4-BE49-F238E27FC236}">
                <a16:creationId xmlns:a16="http://schemas.microsoft.com/office/drawing/2014/main" id="{EB998C94-7BB8-0AF1-1BAC-1A0E1121B32F}"/>
              </a:ext>
            </a:extLst>
          </p:cNvPr>
          <p:cNvSpPr txBox="1"/>
          <p:nvPr/>
        </p:nvSpPr>
        <p:spPr>
          <a:xfrm>
            <a:off x="4202440" y="5871323"/>
            <a:ext cx="2015479"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temperatura entre el escenario "Normal" (entre el percentil 66 y percentil 33) e "Inferior" a lo normal (inferior al percentil 33) son próximas y son las más altas.</a:t>
            </a:r>
            <a:endParaRPr lang="es-PE" sz="1000" dirty="0"/>
          </a:p>
        </p:txBody>
      </p:sp>
      <p:cxnSp>
        <p:nvCxnSpPr>
          <p:cNvPr id="30" name="Conector recto 29">
            <a:extLst>
              <a:ext uri="{FF2B5EF4-FFF2-40B4-BE49-F238E27FC236}">
                <a16:creationId xmlns:a16="http://schemas.microsoft.com/office/drawing/2014/main" id="{1A5C78EA-B105-0A8C-8E4B-00E5D4505283}"/>
              </a:ext>
            </a:extLst>
          </p:cNvPr>
          <p:cNvCxnSpPr/>
          <p:nvPr/>
        </p:nvCxnSpPr>
        <p:spPr>
          <a:xfrm>
            <a:off x="1147134"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22D015-F894-D64E-D561-6280F6F85EB1}"/>
              </a:ext>
            </a:extLst>
          </p:cNvPr>
          <p:cNvCxnSpPr/>
          <p:nvPr/>
        </p:nvCxnSpPr>
        <p:spPr>
          <a:xfrm>
            <a:off x="2873510"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41FE91F-3EE5-F786-A2D4-DD3274798ED5}"/>
              </a:ext>
            </a:extLst>
          </p:cNvPr>
          <p:cNvCxnSpPr/>
          <p:nvPr/>
        </p:nvCxnSpPr>
        <p:spPr>
          <a:xfrm>
            <a:off x="4175258" y="5613684"/>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874FC7E-E0DA-3BB1-02CE-B55781CDD751}"/>
              </a:ext>
            </a:extLst>
          </p:cNvPr>
          <p:cNvCxnSpPr/>
          <p:nvPr/>
        </p:nvCxnSpPr>
        <p:spPr>
          <a:xfrm>
            <a:off x="6324901" y="5680088"/>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7A9C706-02CA-7388-340F-4456F835F71F}"/>
              </a:ext>
            </a:extLst>
          </p:cNvPr>
          <p:cNvPicPr>
            <a:picLocks noChangeAspect="1"/>
          </p:cNvPicPr>
          <p:nvPr/>
        </p:nvPicPr>
        <p:blipFill rotWithShape="1">
          <a:blip r:embed="rId7"/>
          <a:srcRect l="33902" t="25932" r="18379" b="54380"/>
          <a:stretch/>
        </p:blipFill>
        <p:spPr>
          <a:xfrm>
            <a:off x="6544975" y="5675385"/>
            <a:ext cx="1018905" cy="254496"/>
          </a:xfrm>
          <a:prstGeom prst="rect">
            <a:avLst/>
          </a:prstGeom>
          <a:ln>
            <a:noFill/>
          </a:ln>
          <a:effectLst>
            <a:outerShdw blurRad="190500" algn="tl" rotWithShape="0">
              <a:srgbClr val="000000">
                <a:alpha val="70000"/>
              </a:srgbClr>
            </a:outerShdw>
          </a:effectLst>
        </p:spPr>
      </p:pic>
      <p:sp>
        <p:nvSpPr>
          <p:cNvPr id="35" name="CuadroTexto 34">
            <a:extLst>
              <a:ext uri="{FF2B5EF4-FFF2-40B4-BE49-F238E27FC236}">
                <a16:creationId xmlns:a16="http://schemas.microsoft.com/office/drawing/2014/main" id="{2B9B581C-645D-6E17-E1E3-AED50C7AD69C}"/>
              </a:ext>
            </a:extLst>
          </p:cNvPr>
          <p:cNvSpPr txBox="1"/>
          <p:nvPr/>
        </p:nvSpPr>
        <p:spPr>
          <a:xfrm>
            <a:off x="6395613" y="5999419"/>
            <a:ext cx="1517192" cy="707886"/>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"Inferior" a lo normal (inferior al percentil 33).</a:t>
            </a:r>
            <a:endParaRPr lang="es-PE" sz="1000" dirty="0"/>
          </a:p>
        </p:txBody>
      </p:sp>
      <p:cxnSp>
        <p:nvCxnSpPr>
          <p:cNvPr id="36" name="Conector recto 35">
            <a:extLst>
              <a:ext uri="{FF2B5EF4-FFF2-40B4-BE49-F238E27FC236}">
                <a16:creationId xmlns:a16="http://schemas.microsoft.com/office/drawing/2014/main" id="{B1A8D968-B4F5-B382-A961-C44894A6E76C}"/>
              </a:ext>
            </a:extLst>
          </p:cNvPr>
          <p:cNvCxnSpPr/>
          <p:nvPr/>
        </p:nvCxnSpPr>
        <p:spPr>
          <a:xfrm>
            <a:off x="8008758" y="5384455"/>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D8BA9212-DFCC-7B50-7289-7F7D8866EB11}"/>
              </a:ext>
            </a:extLst>
          </p:cNvPr>
          <p:cNvPicPr>
            <a:picLocks noChangeAspect="1"/>
          </p:cNvPicPr>
          <p:nvPr/>
        </p:nvPicPr>
        <p:blipFill rotWithShape="1">
          <a:blip r:embed="rId6"/>
          <a:srcRect l="4405" t="41216" r="71049" b="40542"/>
          <a:stretch/>
        </p:blipFill>
        <p:spPr>
          <a:xfrm>
            <a:off x="8264795" y="5197160"/>
            <a:ext cx="431676" cy="238836"/>
          </a:xfrm>
          <a:prstGeom prst="rect">
            <a:avLst/>
          </a:prstGeom>
          <a:ln>
            <a:noFill/>
          </a:ln>
          <a:effectLst>
            <a:outerShdw blurRad="190500" algn="tl" rotWithShape="0">
              <a:srgbClr val="000000">
                <a:alpha val="70000"/>
              </a:srgbClr>
            </a:outerShdw>
          </a:effectLst>
        </p:spPr>
      </p:pic>
      <p:sp>
        <p:nvSpPr>
          <p:cNvPr id="39" name="CuadroTexto 38">
            <a:extLst>
              <a:ext uri="{FF2B5EF4-FFF2-40B4-BE49-F238E27FC236}">
                <a16:creationId xmlns:a16="http://schemas.microsoft.com/office/drawing/2014/main" id="{F7B41686-9C0C-70CC-B0C0-6B2562538532}"/>
              </a:ext>
            </a:extLst>
          </p:cNvPr>
          <p:cNvSpPr txBox="1"/>
          <p:nvPr/>
        </p:nvSpPr>
        <p:spPr>
          <a:xfrm>
            <a:off x="7983517" y="5464305"/>
            <a:ext cx="1232672"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dentro de condiciones normales (entre el percentil 66 y percentil 33).</a:t>
            </a:r>
            <a:endParaRPr lang="es-PE" sz="1000" dirty="0"/>
          </a:p>
        </p:txBody>
      </p:sp>
      <p:cxnSp>
        <p:nvCxnSpPr>
          <p:cNvPr id="40" name="Conector recto 39">
            <a:extLst>
              <a:ext uri="{FF2B5EF4-FFF2-40B4-BE49-F238E27FC236}">
                <a16:creationId xmlns:a16="http://schemas.microsoft.com/office/drawing/2014/main" id="{43CD48EE-9A98-D677-C08C-DC489E939FE0}"/>
              </a:ext>
            </a:extLst>
          </p:cNvPr>
          <p:cNvCxnSpPr/>
          <p:nvPr/>
        </p:nvCxnSpPr>
        <p:spPr>
          <a:xfrm>
            <a:off x="9216189" y="5188934"/>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36130BF3-8D8B-8251-9C1E-70F65A0EE3A2}"/>
              </a:ext>
            </a:extLst>
          </p:cNvPr>
          <p:cNvPicPr>
            <a:picLocks noChangeAspect="1"/>
          </p:cNvPicPr>
          <p:nvPr/>
        </p:nvPicPr>
        <p:blipFill rotWithShape="1">
          <a:blip r:embed="rId7"/>
          <a:srcRect l="3625" t="77522" r="67692" b="-4505"/>
          <a:stretch/>
        </p:blipFill>
        <p:spPr>
          <a:xfrm>
            <a:off x="9429681" y="5197160"/>
            <a:ext cx="612452" cy="348802"/>
          </a:xfrm>
          <a:prstGeom prst="rect">
            <a:avLst/>
          </a:prstGeom>
          <a:ln>
            <a:noFill/>
          </a:ln>
          <a:effectLst>
            <a:outerShdw blurRad="190500" algn="tl" rotWithShape="0">
              <a:srgbClr val="000000">
                <a:alpha val="70000"/>
              </a:srgbClr>
            </a:outerShdw>
          </a:effectLst>
        </p:spPr>
      </p:pic>
      <p:sp>
        <p:nvSpPr>
          <p:cNvPr id="43" name="CuadroTexto 42">
            <a:extLst>
              <a:ext uri="{FF2B5EF4-FFF2-40B4-BE49-F238E27FC236}">
                <a16:creationId xmlns:a16="http://schemas.microsoft.com/office/drawing/2014/main" id="{6C6A7839-D400-1374-E947-79F77FED23D7}"/>
              </a:ext>
            </a:extLst>
          </p:cNvPr>
          <p:cNvSpPr txBox="1"/>
          <p:nvPr/>
        </p:nvSpPr>
        <p:spPr>
          <a:xfrm>
            <a:off x="9237024" y="5490283"/>
            <a:ext cx="1232672" cy="861774"/>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"Superior" a lo normal (sobre el percentil 66).</a:t>
            </a:r>
            <a:endParaRPr lang="es-PE" sz="1000" dirty="0"/>
          </a:p>
        </p:txBody>
      </p:sp>
      <p:cxnSp>
        <p:nvCxnSpPr>
          <p:cNvPr id="44" name="Conector recto 43">
            <a:extLst>
              <a:ext uri="{FF2B5EF4-FFF2-40B4-BE49-F238E27FC236}">
                <a16:creationId xmlns:a16="http://schemas.microsoft.com/office/drawing/2014/main" id="{BAACC4F7-13DD-62A3-FC79-FEBB34AA42B1}"/>
              </a:ext>
            </a:extLst>
          </p:cNvPr>
          <p:cNvCxnSpPr/>
          <p:nvPr/>
        </p:nvCxnSpPr>
        <p:spPr>
          <a:xfrm>
            <a:off x="10465685" y="5348302"/>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39490D96-66EF-2745-0EAE-F7DC1AE80027}"/>
              </a:ext>
            </a:extLst>
          </p:cNvPr>
          <p:cNvPicPr>
            <a:picLocks noChangeAspect="1"/>
          </p:cNvPicPr>
          <p:nvPr/>
        </p:nvPicPr>
        <p:blipFill rotWithShape="1">
          <a:blip r:embed="rId7"/>
          <a:srcRect l="35003" t="78337" r="13141" b="3145"/>
          <a:stretch/>
        </p:blipFill>
        <p:spPr>
          <a:xfrm>
            <a:off x="10855216" y="5426267"/>
            <a:ext cx="1107235" cy="239389"/>
          </a:xfrm>
          <a:prstGeom prst="rect">
            <a:avLst/>
          </a:prstGeom>
          <a:ln>
            <a:noFill/>
          </a:ln>
          <a:effectLst>
            <a:outerShdw blurRad="190500" algn="tl" rotWithShape="0">
              <a:srgbClr val="000000">
                <a:alpha val="70000"/>
              </a:srgbClr>
            </a:outerShdw>
          </a:effectLst>
        </p:spPr>
      </p:pic>
      <p:sp>
        <p:nvSpPr>
          <p:cNvPr id="46" name="CuadroTexto 45">
            <a:extLst>
              <a:ext uri="{FF2B5EF4-FFF2-40B4-BE49-F238E27FC236}">
                <a16:creationId xmlns:a16="http://schemas.microsoft.com/office/drawing/2014/main" id="{761071F9-A2DD-AE3B-8F5D-80816EF1E261}"/>
              </a:ext>
            </a:extLst>
          </p:cNvPr>
          <p:cNvSpPr txBox="1"/>
          <p:nvPr/>
        </p:nvSpPr>
        <p:spPr>
          <a:xfrm>
            <a:off x="10496963" y="5665664"/>
            <a:ext cx="1656405"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temperatura entre el escenario "Normal" (entre el percentil 66 y percentil 33) y "Superior" a lo normal (superior al percentil 66) son próximas y son las más altas.</a:t>
            </a:r>
            <a:endParaRPr lang="es-PE" sz="1000" dirty="0"/>
          </a:p>
        </p:txBody>
      </p:sp>
    </p:spTree>
    <p:extLst>
      <p:ext uri="{BB962C8B-B14F-4D97-AF65-F5344CB8AC3E}">
        <p14:creationId xmlns:p14="http://schemas.microsoft.com/office/powerpoint/2010/main" val="325676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- 2025</a:t>
            </a:r>
            <a:br>
              <a:rPr lang="es-PE" sz="4000" b="1" dirty="0">
                <a:solidFill>
                  <a:schemeClr val="bg1"/>
                </a:solidFill>
              </a:rPr>
            </a:br>
            <a:r>
              <a:rPr lang="es-PE" sz="3600" b="1" dirty="0">
                <a:solidFill>
                  <a:schemeClr val="bg1"/>
                </a:solidFill>
              </a:rPr>
              <a:t>REGION TUMBES –  SE (03)</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99823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DCCEFD-E304-8645-92CA-E62A708F3EE6}"/>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43092"/>
            <a:ext cx="4810540" cy="430886"/>
          </a:xfrm>
          <a:prstGeom prst="rect">
            <a:avLst/>
          </a:prstGeom>
        </p:spPr>
      </p:pic>
      <p:sp>
        <p:nvSpPr>
          <p:cNvPr id="5" name="CuadroTexto 4">
            <a:extLst>
              <a:ext uri="{FF2B5EF4-FFF2-40B4-BE49-F238E27FC236}">
                <a16:creationId xmlns:a16="http://schemas.microsoft.com/office/drawing/2014/main" id="{A683D357-23CF-7F5B-9C78-C18C717AEA00}"/>
              </a:ext>
            </a:extLst>
          </p:cNvPr>
          <p:cNvSpPr txBox="1"/>
          <p:nvPr/>
        </p:nvSpPr>
        <p:spPr>
          <a:xfrm>
            <a:off x="1773572" y="604863"/>
            <a:ext cx="7756321" cy="307777"/>
          </a:xfrm>
          <a:prstGeom prst="rect">
            <a:avLst/>
          </a:prstGeom>
          <a:noFill/>
        </p:spPr>
        <p:txBody>
          <a:bodyPr wrap="square">
            <a:spAutoFit/>
          </a:bodyPr>
          <a:lstStyle/>
          <a:p>
            <a:pPr algn="ctr"/>
            <a:r>
              <a:rPr lang="es-PE" sz="1400" b="1" dirty="0">
                <a:solidFill>
                  <a:sysClr val="windowText" lastClr="000000"/>
                </a:solidFill>
              </a:rPr>
              <a:t>CANAL ENDÉMICO DE LOS CASOS DE FIEBRE POR VIRUS DENGUE – REGION TUMBES  SE 01-03/2025</a:t>
            </a:r>
            <a:endParaRPr lang="es-PE" sz="1400" dirty="0">
              <a:solidFill>
                <a:sysClr val="windowText" lastClr="000000"/>
              </a:solidFill>
            </a:endParaRPr>
          </a:p>
        </p:txBody>
      </p:sp>
      <p:sp>
        <p:nvSpPr>
          <p:cNvPr id="6" name="Marcador de pie de página 5">
            <a:extLst>
              <a:ext uri="{FF2B5EF4-FFF2-40B4-BE49-F238E27FC236}">
                <a16:creationId xmlns:a16="http://schemas.microsoft.com/office/drawing/2014/main" id="{37106914-BA12-1C49-962C-736C58A4802C}"/>
              </a:ext>
            </a:extLst>
          </p:cNvPr>
          <p:cNvSpPr>
            <a:spLocks noGrp="1"/>
          </p:cNvSpPr>
          <p:nvPr>
            <p:ph type="ftr" sz="quarter" idx="11"/>
          </p:nvPr>
        </p:nvSpPr>
        <p:spPr>
          <a:xfrm>
            <a:off x="-457837" y="6496521"/>
            <a:ext cx="7355986" cy="365125"/>
          </a:xfrm>
        </p:spPr>
        <p:txBody>
          <a:bodyPr/>
          <a:lstStyle/>
          <a:p>
            <a:r>
              <a:rPr lang="es-MX"/>
              <a:t>Fuente: Dirección Ejecutiva de Epidemiología – Tumbes/Notiweb-CDC/MINSA (*) Hasta la SE. 03</a:t>
            </a:r>
            <a:endParaRPr lang="es-PE" dirty="0"/>
          </a:p>
        </p:txBody>
      </p:sp>
      <p:graphicFrame>
        <p:nvGraphicFramePr>
          <p:cNvPr id="4" name="Objeto 3">
            <a:extLst>
              <a:ext uri="{FF2B5EF4-FFF2-40B4-BE49-F238E27FC236}">
                <a16:creationId xmlns:a16="http://schemas.microsoft.com/office/drawing/2014/main" id="{F38D9042-4A46-41BC-92BF-560D808B0F61}"/>
              </a:ext>
            </a:extLst>
          </p:cNvPr>
          <p:cNvGraphicFramePr>
            <a:graphicFrameLocks noChangeAspect="1"/>
          </p:cNvGraphicFramePr>
          <p:nvPr>
            <p:extLst>
              <p:ext uri="{D42A27DB-BD31-4B8C-83A1-F6EECF244321}">
                <p14:modId xmlns:p14="http://schemas.microsoft.com/office/powerpoint/2010/main" val="2877140973"/>
              </p:ext>
            </p:extLst>
          </p:nvPr>
        </p:nvGraphicFramePr>
        <p:xfrm>
          <a:off x="2841236" y="912640"/>
          <a:ext cx="6181725" cy="4191000"/>
        </p:xfrm>
        <a:graphic>
          <a:graphicData uri="http://schemas.openxmlformats.org/presentationml/2006/ole">
            <mc:AlternateContent xmlns:mc="http://schemas.openxmlformats.org/markup-compatibility/2006">
              <mc:Choice xmlns:v="urn:schemas-microsoft-com:vml" Requires="v">
                <p:oleObj spid="_x0000_s2145" name="Worksheet" r:id="rId4" imgW="6181833" imgH="4191034" progId="Excel.Sheet.12">
                  <p:link updateAutomatic="1"/>
                </p:oleObj>
              </mc:Choice>
              <mc:Fallback>
                <p:oleObj name="Worksheet" r:id="rId4" imgW="6181833" imgH="4191034" progId="Excel.Sheet.12">
                  <p:link updateAutomatic="1"/>
                  <p:pic>
                    <p:nvPicPr>
                      <p:cNvPr id="0" name=""/>
                      <p:cNvPicPr/>
                      <p:nvPr/>
                    </p:nvPicPr>
                    <p:blipFill>
                      <a:blip r:embed="rId5"/>
                      <a:stretch>
                        <a:fillRect/>
                      </a:stretch>
                    </p:blipFill>
                    <p:spPr>
                      <a:xfrm>
                        <a:off x="2841236" y="912640"/>
                        <a:ext cx="6181725" cy="4191000"/>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4BEAEBBD-A91E-4547-AB58-7403BC4FB42A}"/>
              </a:ext>
            </a:extLst>
          </p:cNvPr>
          <p:cNvGraphicFramePr>
            <a:graphicFrameLocks noChangeAspect="1"/>
          </p:cNvGraphicFramePr>
          <p:nvPr>
            <p:extLst>
              <p:ext uri="{D42A27DB-BD31-4B8C-83A1-F6EECF244321}">
                <p14:modId xmlns:p14="http://schemas.microsoft.com/office/powerpoint/2010/main" val="3549606640"/>
              </p:ext>
            </p:extLst>
          </p:nvPr>
        </p:nvGraphicFramePr>
        <p:xfrm>
          <a:off x="4568825" y="5038725"/>
          <a:ext cx="8461375" cy="1522413"/>
        </p:xfrm>
        <a:graphic>
          <a:graphicData uri="http://schemas.openxmlformats.org/presentationml/2006/ole">
            <mc:AlternateContent xmlns:mc="http://schemas.openxmlformats.org/markup-compatibility/2006">
              <mc:Choice xmlns:v="urn:schemas-microsoft-com:vml" Requires="v">
                <p:oleObj spid="_x0000_s2146" name="Macro-Enabled Worksheet" r:id="rId6" imgW="9534531" imgH="1714500" progId="Excel.SheetMacroEnabled.12">
                  <p:link updateAutomatic="1"/>
                </p:oleObj>
              </mc:Choice>
              <mc:Fallback>
                <p:oleObj name="Macro-Enabled Worksheet" r:id="rId6" imgW="9534531" imgH="1714500" progId="Excel.SheetMacroEnabled.12">
                  <p:link updateAutomatic="1"/>
                  <p:pic>
                    <p:nvPicPr>
                      <p:cNvPr id="0" name=""/>
                      <p:cNvPicPr/>
                      <p:nvPr/>
                    </p:nvPicPr>
                    <p:blipFill>
                      <a:blip r:embed="rId7"/>
                      <a:stretch>
                        <a:fillRect/>
                      </a:stretch>
                    </p:blipFill>
                    <p:spPr>
                      <a:xfrm>
                        <a:off x="4568825" y="5038725"/>
                        <a:ext cx="8461375" cy="1522413"/>
                      </a:xfrm>
                      <a:prstGeom prst="rect">
                        <a:avLst/>
                      </a:prstGeom>
                    </p:spPr>
                  </p:pic>
                </p:oleObj>
              </mc:Fallback>
            </mc:AlternateContent>
          </a:graphicData>
        </a:graphic>
      </p:graphicFrame>
    </p:spTree>
    <p:extLst>
      <p:ext uri="{BB962C8B-B14F-4D97-AF65-F5344CB8AC3E}">
        <p14:creationId xmlns:p14="http://schemas.microsoft.com/office/powerpoint/2010/main" val="307215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FE778472-E6BA-72BA-CC55-0B81C3D34D66}"/>
              </a:ext>
            </a:extLst>
          </p:cNvPr>
          <p:cNvPicPr>
            <a:picLocks noChangeAspect="1"/>
          </p:cNvPicPr>
          <p:nvPr/>
        </p:nvPicPr>
        <p:blipFill rotWithShape="1">
          <a:blip r:embed="rId4">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4851E81F-7CB6-1B75-1E57-25D43F3FA9C4}"/>
              </a:ext>
            </a:extLst>
          </p:cNvPr>
          <p:cNvSpPr>
            <a:spLocks noGrp="1"/>
          </p:cNvSpPr>
          <p:nvPr>
            <p:ph type="ftr" sz="quarter" idx="11"/>
          </p:nvPr>
        </p:nvSpPr>
        <p:spPr>
          <a:xfrm>
            <a:off x="5763237" y="6543677"/>
            <a:ext cx="6697568" cy="365125"/>
          </a:xfrm>
        </p:spPr>
        <p:txBody>
          <a:bodyPr/>
          <a:lstStyle/>
          <a:p>
            <a:r>
              <a:rPr lang="es-MX"/>
              <a:t>Fuente: Dirección Ejecutiva de Epidemiología – Tumbes/Notiweb-CDC/MINSA (*) Hasta la SE. 03</a:t>
            </a:r>
            <a:endParaRPr lang="es-PE" dirty="0"/>
          </a:p>
        </p:txBody>
      </p:sp>
      <p:pic>
        <p:nvPicPr>
          <p:cNvPr id="5" name="Imagen 4">
            <a:extLst>
              <a:ext uri="{FF2B5EF4-FFF2-40B4-BE49-F238E27FC236}">
                <a16:creationId xmlns:a16="http://schemas.microsoft.com/office/drawing/2014/main" id="{055FEBD5-7B70-59CA-601A-E38B77149D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5884"/>
          <a:stretch/>
        </p:blipFill>
        <p:spPr>
          <a:xfrm>
            <a:off x="8985172" y="6345919"/>
            <a:ext cx="3206828" cy="202141"/>
          </a:xfrm>
          <a:prstGeom prst="rect">
            <a:avLst/>
          </a:prstGeom>
        </p:spPr>
      </p:pic>
      <p:graphicFrame>
        <p:nvGraphicFramePr>
          <p:cNvPr id="11" name="Objeto 10">
            <a:extLst>
              <a:ext uri="{FF2B5EF4-FFF2-40B4-BE49-F238E27FC236}">
                <a16:creationId xmlns:a16="http://schemas.microsoft.com/office/drawing/2014/main" id="{1BED8107-D58F-8413-1598-8D94337C275B}"/>
              </a:ext>
            </a:extLst>
          </p:cNvPr>
          <p:cNvGraphicFramePr>
            <a:graphicFrameLocks noChangeAspect="1"/>
          </p:cNvGraphicFramePr>
          <p:nvPr>
            <p:extLst>
              <p:ext uri="{D42A27DB-BD31-4B8C-83A1-F6EECF244321}">
                <p14:modId xmlns:p14="http://schemas.microsoft.com/office/powerpoint/2010/main" val="779590065"/>
              </p:ext>
            </p:extLst>
          </p:nvPr>
        </p:nvGraphicFramePr>
        <p:xfrm>
          <a:off x="8543925" y="-36513"/>
          <a:ext cx="3384550" cy="1508126"/>
        </p:xfrm>
        <a:graphic>
          <a:graphicData uri="http://schemas.openxmlformats.org/presentationml/2006/ole">
            <mc:AlternateContent xmlns:mc="http://schemas.openxmlformats.org/markup-compatibility/2006">
              <mc:Choice xmlns:v="urn:schemas-microsoft-com:vml" Requires="v">
                <p:oleObj spid="_x0000_s3172" name="Macro-Enabled Worksheet" r:id="rId6" imgW="4657629" imgH="2076382" progId="Excel.SheetMacroEnabled.12">
                  <p:link updateAutomatic="1"/>
                </p:oleObj>
              </mc:Choice>
              <mc:Fallback>
                <p:oleObj name="Macro-Enabled Worksheet" r:id="rId6" imgW="4657629" imgH="2076382" progId="Excel.SheetMacroEnabled.12">
                  <p:link updateAutomatic="1"/>
                  <p:pic>
                    <p:nvPicPr>
                      <p:cNvPr id="11" name="Objeto 10">
                        <a:extLst>
                          <a:ext uri="{FF2B5EF4-FFF2-40B4-BE49-F238E27FC236}">
                            <a16:creationId xmlns:a16="http://schemas.microsoft.com/office/drawing/2014/main" id="{1BED8107-D58F-8413-1598-8D94337C275B}"/>
                          </a:ext>
                        </a:extLst>
                      </p:cNvPr>
                      <p:cNvPicPr/>
                      <p:nvPr/>
                    </p:nvPicPr>
                    <p:blipFill>
                      <a:blip r:embed="rId7"/>
                      <a:stretch>
                        <a:fillRect/>
                      </a:stretch>
                    </p:blipFill>
                    <p:spPr>
                      <a:xfrm>
                        <a:off x="8543925" y="-36513"/>
                        <a:ext cx="3384550" cy="1508126"/>
                      </a:xfrm>
                      <a:prstGeom prst="rect">
                        <a:avLst/>
                      </a:prstGeom>
                    </p:spPr>
                  </p:pic>
                </p:oleObj>
              </mc:Fallback>
            </mc:AlternateContent>
          </a:graphicData>
        </a:graphic>
      </p:graphicFrame>
      <p:sp>
        <p:nvSpPr>
          <p:cNvPr id="9" name="Título 1">
            <a:extLst>
              <a:ext uri="{FF2B5EF4-FFF2-40B4-BE49-F238E27FC236}">
                <a16:creationId xmlns:a16="http://schemas.microsoft.com/office/drawing/2014/main" id="{CACDDCCD-0218-BA1B-6354-5CED15D3512A}"/>
              </a:ext>
            </a:extLst>
          </p:cNvPr>
          <p:cNvSpPr>
            <a:spLocks noGrp="1"/>
          </p:cNvSpPr>
          <p:nvPr/>
        </p:nvSpPr>
        <p:spPr>
          <a:xfrm>
            <a:off x="6445801" y="2026017"/>
            <a:ext cx="260128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100" b="1" dirty="0">
                <a:solidFill>
                  <a:schemeClr val="bg1"/>
                </a:solidFill>
              </a:rPr>
              <a:t>Proyección de casos de dengue según crecimiento porcentual semanal al 10%, 25%, 30%, 50%, 60% y 75% según la tendencia actual*, Tumbes, Perú 2024</a:t>
            </a:r>
            <a:endParaRPr lang="es-PE" sz="1100" b="1" dirty="0">
              <a:solidFill>
                <a:schemeClr val="bg1"/>
              </a:solidFill>
            </a:endParaRPr>
          </a:p>
        </p:txBody>
      </p:sp>
      <p:graphicFrame>
        <p:nvGraphicFramePr>
          <p:cNvPr id="3" name="Objeto 2">
            <a:extLst>
              <a:ext uri="{FF2B5EF4-FFF2-40B4-BE49-F238E27FC236}">
                <a16:creationId xmlns:a16="http://schemas.microsoft.com/office/drawing/2014/main" id="{356C9143-6370-4683-A4BF-8DE39818A7A2}"/>
              </a:ext>
            </a:extLst>
          </p:cNvPr>
          <p:cNvGraphicFramePr>
            <a:graphicFrameLocks noChangeAspect="1"/>
          </p:cNvGraphicFramePr>
          <p:nvPr>
            <p:extLst>
              <p:ext uri="{D42A27DB-BD31-4B8C-83A1-F6EECF244321}">
                <p14:modId xmlns:p14="http://schemas.microsoft.com/office/powerpoint/2010/main" val="2285323815"/>
              </p:ext>
            </p:extLst>
          </p:nvPr>
        </p:nvGraphicFramePr>
        <p:xfrm>
          <a:off x="8716963" y="2289175"/>
          <a:ext cx="3241675" cy="1036638"/>
        </p:xfrm>
        <a:graphic>
          <a:graphicData uri="http://schemas.openxmlformats.org/presentationml/2006/ole">
            <mc:AlternateContent xmlns:mc="http://schemas.openxmlformats.org/markup-compatibility/2006">
              <mc:Choice xmlns:v="urn:schemas-microsoft-com:vml" Requires="v">
                <p:oleObj spid="_x0000_s3173" name="Macro-Enabled Worksheet" r:id="rId8" imgW="5448173" imgH="1742973" progId="Excel.SheetMacroEnabled.12">
                  <p:link updateAutomatic="1"/>
                </p:oleObj>
              </mc:Choice>
              <mc:Fallback>
                <p:oleObj name="Macro-Enabled Worksheet" r:id="rId8" imgW="5448173" imgH="1742973" progId="Excel.SheetMacroEnabled.12">
                  <p:link updateAutomatic="1"/>
                  <p:pic>
                    <p:nvPicPr>
                      <p:cNvPr id="0" name=""/>
                      <p:cNvPicPr/>
                      <p:nvPr/>
                    </p:nvPicPr>
                    <p:blipFill>
                      <a:blip r:embed="rId9"/>
                      <a:stretch>
                        <a:fillRect/>
                      </a:stretch>
                    </p:blipFill>
                    <p:spPr>
                      <a:xfrm>
                        <a:off x="8716963" y="2289175"/>
                        <a:ext cx="3241675" cy="1036638"/>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50AC19FE-CF85-4E1A-9890-9BAC026EE1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271" y="830944"/>
            <a:ext cx="8402794" cy="5121282"/>
          </a:xfrm>
          <a:prstGeom prst="rect">
            <a:avLst/>
          </a:prstGeom>
        </p:spPr>
      </p:pic>
    </p:spTree>
    <p:extLst>
      <p:ext uri="{BB962C8B-B14F-4D97-AF65-F5344CB8AC3E}">
        <p14:creationId xmlns:p14="http://schemas.microsoft.com/office/powerpoint/2010/main" val="270268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BBB79-CFA5-BB31-1AEB-8689092D8324}"/>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pic>
        <p:nvPicPr>
          <p:cNvPr id="5" name="Imagen 4">
            <a:extLst>
              <a:ext uri="{FF2B5EF4-FFF2-40B4-BE49-F238E27FC236}">
                <a16:creationId xmlns:a16="http://schemas.microsoft.com/office/drawing/2014/main" id="{AEF54A4A-84DC-4E7C-ADE6-B362A8B82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25" y="671512"/>
            <a:ext cx="9048750" cy="5514975"/>
          </a:xfrm>
          <a:prstGeom prst="rect">
            <a:avLst/>
          </a:prstGeom>
        </p:spPr>
      </p:pic>
    </p:spTree>
    <p:extLst>
      <p:ext uri="{BB962C8B-B14F-4D97-AF65-F5344CB8AC3E}">
        <p14:creationId xmlns:p14="http://schemas.microsoft.com/office/powerpoint/2010/main" val="131290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EF5A70-17CF-98C5-069E-4EA0798371DF}"/>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9" name="CuadroTexto 8">
            <a:extLst>
              <a:ext uri="{FF2B5EF4-FFF2-40B4-BE49-F238E27FC236}">
                <a16:creationId xmlns:a16="http://schemas.microsoft.com/office/drawing/2014/main" id="{E68BBCBA-F98B-4854-D657-6D74A5A8DF85}"/>
              </a:ext>
            </a:extLst>
          </p:cNvPr>
          <p:cNvSpPr txBox="1"/>
          <p:nvPr/>
        </p:nvSpPr>
        <p:spPr>
          <a:xfrm>
            <a:off x="7452053" y="806592"/>
            <a:ext cx="4327115" cy="430887"/>
          </a:xfrm>
          <a:prstGeom prst="rect">
            <a:avLst/>
          </a:prstGeom>
          <a:noFill/>
        </p:spPr>
        <p:txBody>
          <a:bodyPr wrap="square">
            <a:spAutoFit/>
          </a:bodyPr>
          <a:lstStyle/>
          <a:p>
            <a:pPr algn="ctr"/>
            <a:r>
              <a:rPr lang="es-PE" sz="1100" b="1" dirty="0"/>
              <a:t>CASOS DE DENGUE SEGÚN DIAGNOSTICO, DISTRITO Y TIPO DE DIAGNOSTICO SE 02</a:t>
            </a:r>
          </a:p>
        </p:txBody>
      </p:sp>
      <p:sp>
        <p:nvSpPr>
          <p:cNvPr id="2" name="Marcador de pie de página 1">
            <a:extLst>
              <a:ext uri="{FF2B5EF4-FFF2-40B4-BE49-F238E27FC236}">
                <a16:creationId xmlns:a16="http://schemas.microsoft.com/office/drawing/2014/main" id="{2D62AB58-CE0A-F362-2072-C3560B5B8FD7}"/>
              </a:ext>
            </a:extLst>
          </p:cNvPr>
          <p:cNvSpPr>
            <a:spLocks noGrp="1"/>
          </p:cNvSpPr>
          <p:nvPr>
            <p:ph type="ftr" sz="quarter" idx="11"/>
          </p:nvPr>
        </p:nvSpPr>
        <p:spPr>
          <a:xfrm>
            <a:off x="5297101" y="6492875"/>
            <a:ext cx="7453466" cy="365125"/>
          </a:xfrm>
        </p:spPr>
        <p:txBody>
          <a:bodyPr/>
          <a:lstStyle/>
          <a:p>
            <a:r>
              <a:rPr lang="es-MX"/>
              <a:t>Fuente: Dirección Ejecutiva de Epidemiología – Tumbes/Notiweb-CDC/MINSA (*) Hasta la SE. 03</a:t>
            </a:r>
            <a:endParaRPr lang="es-PE" dirty="0"/>
          </a:p>
        </p:txBody>
      </p:sp>
      <p:graphicFrame>
        <p:nvGraphicFramePr>
          <p:cNvPr id="8" name="Objeto 7">
            <a:extLst>
              <a:ext uri="{FF2B5EF4-FFF2-40B4-BE49-F238E27FC236}">
                <a16:creationId xmlns:a16="http://schemas.microsoft.com/office/drawing/2014/main" id="{900CF322-2B71-6605-96D3-06B64291AEEF}"/>
              </a:ext>
            </a:extLst>
          </p:cNvPr>
          <p:cNvGraphicFramePr>
            <a:graphicFrameLocks noChangeAspect="1"/>
          </p:cNvGraphicFramePr>
          <p:nvPr>
            <p:extLst>
              <p:ext uri="{D42A27DB-BD31-4B8C-83A1-F6EECF244321}">
                <p14:modId xmlns:p14="http://schemas.microsoft.com/office/powerpoint/2010/main" val="76529424"/>
              </p:ext>
            </p:extLst>
          </p:nvPr>
        </p:nvGraphicFramePr>
        <p:xfrm>
          <a:off x="7648575" y="1249363"/>
          <a:ext cx="3778250" cy="4664075"/>
        </p:xfrm>
        <a:graphic>
          <a:graphicData uri="http://schemas.openxmlformats.org/presentationml/2006/ole">
            <mc:AlternateContent xmlns:mc="http://schemas.openxmlformats.org/markup-compatibility/2006">
              <mc:Choice xmlns:v="urn:schemas-microsoft-com:vml" Requires="v">
                <p:oleObj spid="_x0000_s4147" name="Macro-Enabled Worksheet" r:id="rId4" imgW="5667445" imgH="6991486" progId="Excel.SheetMacroEnabled.12">
                  <p:link updateAutomatic="1"/>
                </p:oleObj>
              </mc:Choice>
              <mc:Fallback>
                <p:oleObj name="Macro-Enabled Worksheet" r:id="rId4" imgW="5667445" imgH="6991486" progId="Excel.SheetMacroEnabled.12">
                  <p:link updateAutomatic="1"/>
                  <p:pic>
                    <p:nvPicPr>
                      <p:cNvPr id="8" name="Objeto 7">
                        <a:extLst>
                          <a:ext uri="{FF2B5EF4-FFF2-40B4-BE49-F238E27FC236}">
                            <a16:creationId xmlns:a16="http://schemas.microsoft.com/office/drawing/2014/main" id="{900CF322-2B71-6605-96D3-06B64291AEEF}"/>
                          </a:ext>
                        </a:extLst>
                      </p:cNvPr>
                      <p:cNvPicPr/>
                      <p:nvPr/>
                    </p:nvPicPr>
                    <p:blipFill>
                      <a:blip r:embed="rId5"/>
                      <a:stretch>
                        <a:fillRect/>
                      </a:stretch>
                    </p:blipFill>
                    <p:spPr>
                      <a:xfrm>
                        <a:off x="7648575" y="1249363"/>
                        <a:ext cx="3778250" cy="4664075"/>
                      </a:xfrm>
                      <a:prstGeom prst="rect">
                        <a:avLst/>
                      </a:prstGeom>
                    </p:spPr>
                  </p:pic>
                </p:oleObj>
              </mc:Fallback>
            </mc:AlternateContent>
          </a:graphicData>
        </a:graphic>
      </p:graphicFrame>
      <p:pic>
        <p:nvPicPr>
          <p:cNvPr id="6" name="Imagen 5">
            <a:extLst>
              <a:ext uri="{FF2B5EF4-FFF2-40B4-BE49-F238E27FC236}">
                <a16:creationId xmlns:a16="http://schemas.microsoft.com/office/drawing/2014/main" id="{079D3F2F-3117-4A88-89B5-71BA0879C6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955" y="950912"/>
            <a:ext cx="7277098" cy="4435200"/>
          </a:xfrm>
          <a:prstGeom prst="rect">
            <a:avLst/>
          </a:prstGeom>
        </p:spPr>
      </p:pic>
    </p:spTree>
    <p:extLst>
      <p:ext uri="{BB962C8B-B14F-4D97-AF65-F5344CB8AC3E}">
        <p14:creationId xmlns:p14="http://schemas.microsoft.com/office/powerpoint/2010/main" val="357625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EB8876A-30F7-5838-FA4E-5929DC99BD0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3" name="Text Box 2">
            <a:extLst>
              <a:ext uri="{FF2B5EF4-FFF2-40B4-BE49-F238E27FC236}">
                <a16:creationId xmlns:a16="http://schemas.microsoft.com/office/drawing/2014/main" id="{DC12AC2C-F35C-9027-21E6-7A8FBB4A069C}"/>
              </a:ext>
            </a:extLst>
          </p:cNvPr>
          <p:cNvSpPr txBox="1">
            <a:spLocks noChangeArrowheads="1"/>
          </p:cNvSpPr>
          <p:nvPr/>
        </p:nvSpPr>
        <p:spPr bwMode="auto">
          <a:xfrm>
            <a:off x="0" y="681002"/>
            <a:ext cx="7917184" cy="666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b="1" i="0" u="none" strike="noStrike" cap="none" normalizeH="0" baseline="0" dirty="0">
                <a:ln>
                  <a:noFill/>
                </a:ln>
                <a:solidFill>
                  <a:schemeClr val="tx1"/>
                </a:solidFill>
                <a:effectLst/>
              </a:rPr>
              <a:t>Número de Casos de DENGUE según distrito, Región Tumbes 2019 – 2025*</a:t>
            </a:r>
            <a:endParaRPr kumimoji="0" lang="es-PE" altLang="es-PE" b="0" i="0" u="none" strike="noStrike" cap="none" normalizeH="0" baseline="0" dirty="0">
              <a:ln>
                <a:noFill/>
              </a:ln>
              <a:solidFill>
                <a:schemeClr val="tx1"/>
              </a:solidFill>
              <a:effectLst/>
            </a:endParaRPr>
          </a:p>
        </p:txBody>
      </p:sp>
      <p:sp>
        <p:nvSpPr>
          <p:cNvPr id="4" name="Marcador de pie de página 3">
            <a:extLst>
              <a:ext uri="{FF2B5EF4-FFF2-40B4-BE49-F238E27FC236}">
                <a16:creationId xmlns:a16="http://schemas.microsoft.com/office/drawing/2014/main" id="{A49F7123-DB70-77CE-FF20-3675629D9194}"/>
              </a:ext>
            </a:extLst>
          </p:cNvPr>
          <p:cNvSpPr>
            <a:spLocks noGrp="1"/>
          </p:cNvSpPr>
          <p:nvPr>
            <p:ph type="ftr" sz="quarter" idx="11"/>
          </p:nvPr>
        </p:nvSpPr>
        <p:spPr>
          <a:xfrm>
            <a:off x="-704675" y="6518904"/>
            <a:ext cx="7591338" cy="365125"/>
          </a:xfrm>
        </p:spPr>
        <p:txBody>
          <a:bodyPr/>
          <a:lstStyle/>
          <a:p>
            <a:r>
              <a:rPr lang="es-MX"/>
              <a:t>Fuente: Dirección Ejecutiva de Epidemiología – Tumbes/Notiweb-CDC/MINSA (*) Hasta la SE. 03</a:t>
            </a:r>
            <a:endParaRPr lang="es-PE" dirty="0"/>
          </a:p>
        </p:txBody>
      </p:sp>
      <p:graphicFrame>
        <p:nvGraphicFramePr>
          <p:cNvPr id="5" name="Objeto 4">
            <a:extLst>
              <a:ext uri="{FF2B5EF4-FFF2-40B4-BE49-F238E27FC236}">
                <a16:creationId xmlns:a16="http://schemas.microsoft.com/office/drawing/2014/main" id="{BCD1BE07-B741-42BF-83D5-6CED0476823A}"/>
              </a:ext>
            </a:extLst>
          </p:cNvPr>
          <p:cNvGraphicFramePr>
            <a:graphicFrameLocks noChangeAspect="1"/>
          </p:cNvGraphicFramePr>
          <p:nvPr>
            <p:extLst>
              <p:ext uri="{D42A27DB-BD31-4B8C-83A1-F6EECF244321}">
                <p14:modId xmlns:p14="http://schemas.microsoft.com/office/powerpoint/2010/main" val="1331747588"/>
              </p:ext>
            </p:extLst>
          </p:nvPr>
        </p:nvGraphicFramePr>
        <p:xfrm>
          <a:off x="215267" y="1014155"/>
          <a:ext cx="7486650" cy="3057525"/>
        </p:xfrm>
        <a:graphic>
          <a:graphicData uri="http://schemas.openxmlformats.org/presentationml/2006/ole">
            <mc:AlternateContent xmlns:mc="http://schemas.openxmlformats.org/markup-compatibility/2006">
              <mc:Choice xmlns:v="urn:schemas-microsoft-com:vml" Requires="v">
                <p:oleObj spid="_x0000_s5220" name="Worksheet" r:id="rId4" imgW="7486765" imgH="3057627" progId="Excel.Sheet.12">
                  <p:link updateAutomatic="1"/>
                </p:oleObj>
              </mc:Choice>
              <mc:Fallback>
                <p:oleObj name="Worksheet" r:id="rId4" imgW="7486765" imgH="3057627" progId="Excel.Sheet.12">
                  <p:link updateAutomatic="1"/>
                  <p:pic>
                    <p:nvPicPr>
                      <p:cNvPr id="0" name=""/>
                      <p:cNvPicPr/>
                      <p:nvPr/>
                    </p:nvPicPr>
                    <p:blipFill>
                      <a:blip r:embed="rId5"/>
                      <a:stretch>
                        <a:fillRect/>
                      </a:stretch>
                    </p:blipFill>
                    <p:spPr>
                      <a:xfrm>
                        <a:off x="215267" y="1014155"/>
                        <a:ext cx="7486650" cy="305752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FAD2C5FD-7087-4E74-BACA-6667A63BC2BF}"/>
              </a:ext>
            </a:extLst>
          </p:cNvPr>
          <p:cNvGraphicFramePr>
            <a:graphicFrameLocks noChangeAspect="1"/>
          </p:cNvGraphicFramePr>
          <p:nvPr>
            <p:extLst>
              <p:ext uri="{D42A27DB-BD31-4B8C-83A1-F6EECF244321}">
                <p14:modId xmlns:p14="http://schemas.microsoft.com/office/powerpoint/2010/main" val="1227584763"/>
              </p:ext>
            </p:extLst>
          </p:nvPr>
        </p:nvGraphicFramePr>
        <p:xfrm>
          <a:off x="7229475" y="4924955"/>
          <a:ext cx="4591050" cy="1695450"/>
        </p:xfrm>
        <a:graphic>
          <a:graphicData uri="http://schemas.openxmlformats.org/presentationml/2006/ole">
            <mc:AlternateContent xmlns:mc="http://schemas.openxmlformats.org/markup-compatibility/2006">
              <mc:Choice xmlns:v="urn:schemas-microsoft-com:vml" Requires="v">
                <p:oleObj spid="_x0000_s5221" name="Worksheet" r:id="rId6" imgW="4590961" imgH="1695518" progId="Excel.Sheet.12">
                  <p:link updateAutomatic="1"/>
                </p:oleObj>
              </mc:Choice>
              <mc:Fallback>
                <p:oleObj name="Worksheet" r:id="rId6" imgW="4590961" imgH="1695518" progId="Excel.Sheet.12">
                  <p:link updateAutomatic="1"/>
                  <p:pic>
                    <p:nvPicPr>
                      <p:cNvPr id="0" name=""/>
                      <p:cNvPicPr/>
                      <p:nvPr/>
                    </p:nvPicPr>
                    <p:blipFill>
                      <a:blip r:embed="rId7"/>
                      <a:stretch>
                        <a:fillRect/>
                      </a:stretch>
                    </p:blipFill>
                    <p:spPr>
                      <a:xfrm>
                        <a:off x="7229475" y="4924955"/>
                        <a:ext cx="4591050" cy="1695450"/>
                      </a:xfrm>
                      <a:prstGeom prst="rect">
                        <a:avLst/>
                      </a:prstGeom>
                    </p:spPr>
                  </p:pic>
                </p:oleObj>
              </mc:Fallback>
            </mc:AlternateContent>
          </a:graphicData>
        </a:graphic>
      </p:graphicFrame>
    </p:spTree>
    <p:extLst>
      <p:ext uri="{BB962C8B-B14F-4D97-AF65-F5344CB8AC3E}">
        <p14:creationId xmlns:p14="http://schemas.microsoft.com/office/powerpoint/2010/main" val="62619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Text Box 2071">
            <a:extLst>
              <a:ext uri="{FF2B5EF4-FFF2-40B4-BE49-F238E27FC236}">
                <a16:creationId xmlns:a16="http://schemas.microsoft.com/office/drawing/2014/main" id="{8FE4EAC5-F626-0A84-42BF-314D87ED1763}"/>
              </a:ext>
            </a:extLst>
          </p:cNvPr>
          <p:cNvSpPr txBox="1">
            <a:spLocks noChangeArrowheads="1"/>
          </p:cNvSpPr>
          <p:nvPr/>
        </p:nvSpPr>
        <p:spPr bwMode="auto">
          <a:xfrm>
            <a:off x="7434039" y="3752693"/>
            <a:ext cx="3765997" cy="368300"/>
          </a:xfrm>
          <a:prstGeom prst="rect">
            <a:avLst/>
          </a:prstGeom>
          <a:noFill/>
          <a:ln>
            <a:noFill/>
          </a:ln>
          <a:extLst>
            <a:ext uri="{909E8E84-426E-40dd-AFC4-6F175D3DCCD1}">
              <a14:hiddenFill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1050" b="1" dirty="0">
                <a:effectLst/>
                <a:latin typeface="Arial Narrow" panose="020B0606020202030204" pitchFamily="34" charset="0"/>
                <a:ea typeface="Times New Roman" panose="02020603050405020304" pitchFamily="18" charset="0"/>
              </a:rPr>
              <a:t>Tasa de incidencia acumulada distrital de Dengue a la S.E. 03</a:t>
            </a:r>
            <a:endParaRPr lang="es-PE" sz="1600" dirty="0">
              <a:effectLst/>
              <a:latin typeface="Times New Roman" panose="02020603050405020304" pitchFamily="18" charset="0"/>
              <a:ea typeface="Times New Roman" panose="02020603050405020304" pitchFamily="18" charset="0"/>
            </a:endParaRPr>
          </a:p>
          <a:p>
            <a:pPr algn="ctr"/>
            <a:r>
              <a:rPr lang="es-PE" sz="1050" b="1" dirty="0">
                <a:effectLst/>
                <a:latin typeface="Arial Narrow" panose="020B0606020202030204" pitchFamily="34" charset="0"/>
                <a:ea typeface="Times New Roman" panose="02020603050405020304" pitchFamily="18" charset="0"/>
              </a:rPr>
              <a:t>Según Distrito Región Tumbes – Periodo 2024-2025*</a:t>
            </a:r>
            <a:endParaRPr lang="es-PE" sz="1600" dirty="0">
              <a:effectLst/>
              <a:latin typeface="Times New Roman" panose="02020603050405020304" pitchFamily="18" charset="0"/>
              <a:ea typeface="Times New Roman" panose="02020603050405020304" pitchFamily="18" charset="0"/>
            </a:endParaRPr>
          </a:p>
        </p:txBody>
      </p:sp>
      <p:sp>
        <p:nvSpPr>
          <p:cNvPr id="3" name="Marcador de pie de página 2">
            <a:extLst>
              <a:ext uri="{FF2B5EF4-FFF2-40B4-BE49-F238E27FC236}">
                <a16:creationId xmlns:a16="http://schemas.microsoft.com/office/drawing/2014/main" id="{978683C6-52FF-110A-E7BB-B5AAB644F665}"/>
              </a:ext>
            </a:extLst>
          </p:cNvPr>
          <p:cNvSpPr>
            <a:spLocks noGrp="1"/>
          </p:cNvSpPr>
          <p:nvPr>
            <p:ph type="ftr" sz="quarter" idx="11"/>
          </p:nvPr>
        </p:nvSpPr>
        <p:spPr>
          <a:xfrm>
            <a:off x="0" y="6437542"/>
            <a:ext cx="6141593" cy="365125"/>
          </a:xfrm>
        </p:spPr>
        <p:txBody>
          <a:bodyPr/>
          <a:lstStyle/>
          <a:p>
            <a:r>
              <a:rPr lang="es-MX"/>
              <a:t>Fuente: Dirección Ejecutiva de Epidemiología – Tumbes/Notiweb-CDC/MINSA (*) Hasta la SE. 03</a:t>
            </a:r>
            <a:endParaRPr lang="es-PE" dirty="0"/>
          </a:p>
        </p:txBody>
      </p:sp>
      <p:sp>
        <p:nvSpPr>
          <p:cNvPr id="6" name="Text Box 2677">
            <a:extLst>
              <a:ext uri="{FF2B5EF4-FFF2-40B4-BE49-F238E27FC236}">
                <a16:creationId xmlns:a16="http://schemas.microsoft.com/office/drawing/2014/main" id="{4C508EDE-0E4A-0C13-C262-7AF9020F6E79}"/>
              </a:ext>
            </a:extLst>
          </p:cNvPr>
          <p:cNvSpPr txBox="1">
            <a:spLocks noChangeArrowheads="1"/>
          </p:cNvSpPr>
          <p:nvPr/>
        </p:nvSpPr>
        <p:spPr bwMode="auto">
          <a:xfrm>
            <a:off x="396765" y="5342433"/>
            <a:ext cx="3017554" cy="288925"/>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rto="http://schemas.microsoft.com/office/word/2006/arto"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900" b="1" dirty="0">
                <a:effectLst/>
                <a:latin typeface="Arial Narrow" panose="020B0606020202030204" pitchFamily="34" charset="0"/>
                <a:ea typeface="Times New Roman" panose="02020603050405020304" pitchFamily="18" charset="0"/>
              </a:rPr>
              <a:t>Dengue – Tasa de Incidencia acumulada</a:t>
            </a:r>
            <a:endParaRPr lang="es-PE" dirty="0">
              <a:effectLst/>
              <a:latin typeface="Times New Roman" panose="02020603050405020304" pitchFamily="18" charset="0"/>
              <a:ea typeface="Times New Roman" panose="02020603050405020304" pitchFamily="18" charset="0"/>
            </a:endParaRPr>
          </a:p>
          <a:p>
            <a:pPr algn="ctr"/>
            <a:r>
              <a:rPr lang="es-PE" sz="900" b="1" dirty="0">
                <a:effectLst/>
                <a:latin typeface="Arial Narrow" panose="020B0606020202030204" pitchFamily="34" charset="0"/>
                <a:ea typeface="Times New Roman" panose="02020603050405020304" pitchFamily="18" charset="0"/>
              </a:rPr>
              <a:t>según Curso de vida Tumbes 2025. (SE03)</a:t>
            </a:r>
            <a:endParaRPr lang="es-PE" dirty="0">
              <a:effectLst/>
              <a:latin typeface="Times New Roman" panose="02020603050405020304" pitchFamily="18" charset="0"/>
              <a:ea typeface="Times New Roman" panose="02020603050405020304" pitchFamily="18" charset="0"/>
            </a:endParaRPr>
          </a:p>
        </p:txBody>
      </p:sp>
      <p:graphicFrame>
        <p:nvGraphicFramePr>
          <p:cNvPr id="16" name="Objeto 15">
            <a:extLst>
              <a:ext uri="{FF2B5EF4-FFF2-40B4-BE49-F238E27FC236}">
                <a16:creationId xmlns:a16="http://schemas.microsoft.com/office/drawing/2014/main" id="{DA5C1E98-6C59-B224-5734-5CD6C5B240A5}"/>
              </a:ext>
            </a:extLst>
          </p:cNvPr>
          <p:cNvGraphicFramePr>
            <a:graphicFrameLocks noChangeAspect="1"/>
          </p:cNvGraphicFramePr>
          <p:nvPr>
            <p:extLst>
              <p:ext uri="{D42A27DB-BD31-4B8C-83A1-F6EECF244321}">
                <p14:modId xmlns:p14="http://schemas.microsoft.com/office/powerpoint/2010/main" val="4076207887"/>
              </p:ext>
            </p:extLst>
          </p:nvPr>
        </p:nvGraphicFramePr>
        <p:xfrm>
          <a:off x="7272338" y="4195763"/>
          <a:ext cx="4087812" cy="2474912"/>
        </p:xfrm>
        <a:graphic>
          <a:graphicData uri="http://schemas.openxmlformats.org/presentationml/2006/ole">
            <mc:AlternateContent xmlns:mc="http://schemas.openxmlformats.org/markup-compatibility/2006">
              <mc:Choice xmlns:v="urn:schemas-microsoft-com:vml" Requires="v">
                <p:oleObj spid="_x0000_s6293" name="Macro-Enabled Worksheet" r:id="rId4" imgW="6915188" imgH="4181543" progId="Excel.SheetMacroEnabled.12">
                  <p:link updateAutomatic="1"/>
                </p:oleObj>
              </mc:Choice>
              <mc:Fallback>
                <p:oleObj name="Macro-Enabled Worksheet" r:id="rId4" imgW="6915188" imgH="4181543" progId="Excel.SheetMacroEnabled.12">
                  <p:link updateAutomatic="1"/>
                  <p:pic>
                    <p:nvPicPr>
                      <p:cNvPr id="16" name="Objeto 15">
                        <a:extLst>
                          <a:ext uri="{FF2B5EF4-FFF2-40B4-BE49-F238E27FC236}">
                            <a16:creationId xmlns:a16="http://schemas.microsoft.com/office/drawing/2014/main" id="{DA5C1E98-6C59-B224-5734-5CD6C5B240A5}"/>
                          </a:ext>
                        </a:extLst>
                      </p:cNvPr>
                      <p:cNvPicPr/>
                      <p:nvPr/>
                    </p:nvPicPr>
                    <p:blipFill>
                      <a:blip r:embed="rId5"/>
                      <a:stretch>
                        <a:fillRect/>
                      </a:stretch>
                    </p:blipFill>
                    <p:spPr>
                      <a:xfrm>
                        <a:off x="7272338" y="4195763"/>
                        <a:ext cx="4087812" cy="2474912"/>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EEED8C29-C24B-4234-BB46-7834CFFE837C}"/>
              </a:ext>
            </a:extLst>
          </p:cNvPr>
          <p:cNvGraphicFramePr>
            <a:graphicFrameLocks noChangeAspect="1"/>
          </p:cNvGraphicFramePr>
          <p:nvPr>
            <p:extLst>
              <p:ext uri="{D42A27DB-BD31-4B8C-83A1-F6EECF244321}">
                <p14:modId xmlns:p14="http://schemas.microsoft.com/office/powerpoint/2010/main" val="2818471604"/>
              </p:ext>
            </p:extLst>
          </p:nvPr>
        </p:nvGraphicFramePr>
        <p:xfrm>
          <a:off x="396765" y="5692402"/>
          <a:ext cx="2953280" cy="717436"/>
        </p:xfrm>
        <a:graphic>
          <a:graphicData uri="http://schemas.openxmlformats.org/presentationml/2006/ole">
            <mc:AlternateContent xmlns:mc="http://schemas.openxmlformats.org/markup-compatibility/2006">
              <mc:Choice xmlns:v="urn:schemas-microsoft-com:vml" Requires="v">
                <p:oleObj spid="_x0000_s6294" name="Macro-Enabled Worksheet" r:id="rId6" imgW="5724633" imgH="1390582" progId="Excel.SheetMacroEnabled.12">
                  <p:link updateAutomatic="1"/>
                </p:oleObj>
              </mc:Choice>
              <mc:Fallback>
                <p:oleObj name="Macro-Enabled Worksheet" r:id="rId6" imgW="5724633" imgH="1390582" progId="Excel.SheetMacroEnabled.12">
                  <p:link updateAutomatic="1"/>
                  <p:pic>
                    <p:nvPicPr>
                      <p:cNvPr id="0" name=""/>
                      <p:cNvPicPr/>
                      <p:nvPr/>
                    </p:nvPicPr>
                    <p:blipFill>
                      <a:blip r:embed="rId7"/>
                      <a:stretch>
                        <a:fillRect/>
                      </a:stretch>
                    </p:blipFill>
                    <p:spPr>
                      <a:xfrm>
                        <a:off x="396765" y="5692402"/>
                        <a:ext cx="2953280" cy="717436"/>
                      </a:xfrm>
                      <a:prstGeom prst="rect">
                        <a:avLst/>
                      </a:prstGeom>
                    </p:spPr>
                  </p:pic>
                </p:oleObj>
              </mc:Fallback>
            </mc:AlternateContent>
          </a:graphicData>
        </a:graphic>
      </p:graphicFrame>
      <p:graphicFrame>
        <p:nvGraphicFramePr>
          <p:cNvPr id="4" name="Objeto 3">
            <a:extLst>
              <a:ext uri="{FF2B5EF4-FFF2-40B4-BE49-F238E27FC236}">
                <a16:creationId xmlns:a16="http://schemas.microsoft.com/office/drawing/2014/main" id="{5A4D8047-ED6A-43CA-87C4-79379D6EE9D1}"/>
              </a:ext>
            </a:extLst>
          </p:cNvPr>
          <p:cNvGraphicFramePr>
            <a:graphicFrameLocks noChangeAspect="1"/>
          </p:cNvGraphicFramePr>
          <p:nvPr>
            <p:extLst>
              <p:ext uri="{D42A27DB-BD31-4B8C-83A1-F6EECF244321}">
                <p14:modId xmlns:p14="http://schemas.microsoft.com/office/powerpoint/2010/main" val="2948293560"/>
              </p:ext>
            </p:extLst>
          </p:nvPr>
        </p:nvGraphicFramePr>
        <p:xfrm>
          <a:off x="663612" y="358164"/>
          <a:ext cx="4094350" cy="4713165"/>
        </p:xfrm>
        <a:graphic>
          <a:graphicData uri="http://schemas.openxmlformats.org/presentationml/2006/ole">
            <mc:AlternateContent xmlns:mc="http://schemas.openxmlformats.org/markup-compatibility/2006">
              <mc:Choice xmlns:v="urn:schemas-microsoft-com:vml" Requires="v">
                <p:oleObj spid="_x0000_s6295" name="Worksheet" r:id="rId8" imgW="4600441" imgH="5295968" progId="Excel.Sheet.12">
                  <p:link updateAutomatic="1"/>
                </p:oleObj>
              </mc:Choice>
              <mc:Fallback>
                <p:oleObj name="Worksheet" r:id="rId8" imgW="4600441" imgH="5295968" progId="Excel.Sheet.12">
                  <p:link updateAutomatic="1"/>
                  <p:pic>
                    <p:nvPicPr>
                      <p:cNvPr id="0" name=""/>
                      <p:cNvPicPr/>
                      <p:nvPr/>
                    </p:nvPicPr>
                    <p:blipFill>
                      <a:blip r:embed="rId9"/>
                      <a:stretch>
                        <a:fillRect/>
                      </a:stretch>
                    </p:blipFill>
                    <p:spPr>
                      <a:xfrm>
                        <a:off x="663612" y="358164"/>
                        <a:ext cx="4094350" cy="4713165"/>
                      </a:xfrm>
                      <a:prstGeom prst="rect">
                        <a:avLst/>
                      </a:prstGeom>
                    </p:spPr>
                  </p:pic>
                </p:oleObj>
              </mc:Fallback>
            </mc:AlternateContent>
          </a:graphicData>
        </a:graphic>
      </p:graphicFrame>
      <p:pic>
        <p:nvPicPr>
          <p:cNvPr id="9" name="Imagen 8">
            <a:extLst>
              <a:ext uri="{FF2B5EF4-FFF2-40B4-BE49-F238E27FC236}">
                <a16:creationId xmlns:a16="http://schemas.microsoft.com/office/drawing/2014/main" id="{EC276F5A-C133-47A2-A1DE-F6930FE2CC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41593" y="0"/>
            <a:ext cx="6018964" cy="3668400"/>
          </a:xfrm>
          <a:prstGeom prst="rect">
            <a:avLst/>
          </a:prstGeom>
        </p:spPr>
      </p:pic>
    </p:spTree>
    <p:extLst>
      <p:ext uri="{BB962C8B-B14F-4D97-AF65-F5344CB8AC3E}">
        <p14:creationId xmlns:p14="http://schemas.microsoft.com/office/powerpoint/2010/main" val="350910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MX"/>
              <a:t>Fuente: Dirección Ejecutiva de Epidemiología – Tumbes/Notiweb-CDC/MINSA (*) Hasta la SE. 03</a:t>
            </a:r>
            <a:endParaRPr lang="es-PE" dirty="0"/>
          </a:p>
        </p:txBody>
      </p:sp>
      <p:graphicFrame>
        <p:nvGraphicFramePr>
          <p:cNvPr id="8" name="Objeto 7">
            <a:extLst>
              <a:ext uri="{FF2B5EF4-FFF2-40B4-BE49-F238E27FC236}">
                <a16:creationId xmlns:a16="http://schemas.microsoft.com/office/drawing/2014/main" id="{477AFFB1-8C88-2ADE-A9CD-97D18CBEAEE1}"/>
              </a:ext>
            </a:extLst>
          </p:cNvPr>
          <p:cNvGraphicFramePr>
            <a:graphicFrameLocks noChangeAspect="1"/>
          </p:cNvGraphicFramePr>
          <p:nvPr>
            <p:extLst>
              <p:ext uri="{D42A27DB-BD31-4B8C-83A1-F6EECF244321}">
                <p14:modId xmlns:p14="http://schemas.microsoft.com/office/powerpoint/2010/main" val="3330492997"/>
              </p:ext>
            </p:extLst>
          </p:nvPr>
        </p:nvGraphicFramePr>
        <p:xfrm>
          <a:off x="6827838" y="528638"/>
          <a:ext cx="5106987" cy="2740025"/>
        </p:xfrm>
        <a:graphic>
          <a:graphicData uri="http://schemas.openxmlformats.org/presentationml/2006/ole">
            <mc:AlternateContent xmlns:mc="http://schemas.openxmlformats.org/markup-compatibility/2006">
              <mc:Choice xmlns:v="urn:schemas-microsoft-com:vml" Requires="v">
                <p:oleObj spid="_x0000_s7366" name="Worksheet" r:id="rId4" imgW="6391320" imgH="3429000" progId="Excel.Sheet.12">
                  <p:link updateAutomatic="1"/>
                </p:oleObj>
              </mc:Choice>
              <mc:Fallback>
                <p:oleObj name="Worksheet" r:id="rId4" imgW="6391320" imgH="3429000" progId="Excel.Sheet.12">
                  <p:link updateAutomatic="1"/>
                  <p:pic>
                    <p:nvPicPr>
                      <p:cNvPr id="8" name="Objeto 7">
                        <a:extLst>
                          <a:ext uri="{FF2B5EF4-FFF2-40B4-BE49-F238E27FC236}">
                            <a16:creationId xmlns:a16="http://schemas.microsoft.com/office/drawing/2014/main" id="{477AFFB1-8C88-2ADE-A9CD-97D18CBEAEE1}"/>
                          </a:ext>
                        </a:extLst>
                      </p:cNvPr>
                      <p:cNvPicPr/>
                      <p:nvPr/>
                    </p:nvPicPr>
                    <p:blipFill>
                      <a:blip r:embed="rId5"/>
                      <a:stretch>
                        <a:fillRect/>
                      </a:stretch>
                    </p:blipFill>
                    <p:spPr>
                      <a:xfrm>
                        <a:off x="6827838" y="528638"/>
                        <a:ext cx="5106987" cy="2740025"/>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41B2DD50-1AF4-3DA7-7054-2289C569A805}"/>
              </a:ext>
            </a:extLst>
          </p:cNvPr>
          <p:cNvGraphicFramePr>
            <a:graphicFrameLocks noChangeAspect="1"/>
          </p:cNvGraphicFramePr>
          <p:nvPr>
            <p:extLst>
              <p:ext uri="{D42A27DB-BD31-4B8C-83A1-F6EECF244321}">
                <p14:modId xmlns:p14="http://schemas.microsoft.com/office/powerpoint/2010/main" val="1891433369"/>
              </p:ext>
            </p:extLst>
          </p:nvPr>
        </p:nvGraphicFramePr>
        <p:xfrm>
          <a:off x="144463" y="3459163"/>
          <a:ext cx="5381625" cy="2892425"/>
        </p:xfrm>
        <a:graphic>
          <a:graphicData uri="http://schemas.openxmlformats.org/presentationml/2006/ole">
            <mc:AlternateContent xmlns:mc="http://schemas.openxmlformats.org/markup-compatibility/2006">
              <mc:Choice xmlns:v="urn:schemas-microsoft-com:vml" Requires="v">
                <p:oleObj spid="_x0000_s7367" name="Worksheet" r:id="rId6" imgW="6362573" imgH="3419509" progId="Excel.Sheet.12">
                  <p:link updateAutomatic="1"/>
                </p:oleObj>
              </mc:Choice>
              <mc:Fallback>
                <p:oleObj name="Worksheet" r:id="rId6" imgW="6362573" imgH="3419509" progId="Excel.Sheet.12">
                  <p:link updateAutomatic="1"/>
                  <p:pic>
                    <p:nvPicPr>
                      <p:cNvPr id="9" name="Objeto 8">
                        <a:extLst>
                          <a:ext uri="{FF2B5EF4-FFF2-40B4-BE49-F238E27FC236}">
                            <a16:creationId xmlns:a16="http://schemas.microsoft.com/office/drawing/2014/main" id="{41B2DD50-1AF4-3DA7-7054-2289C569A805}"/>
                          </a:ext>
                        </a:extLst>
                      </p:cNvPr>
                      <p:cNvPicPr/>
                      <p:nvPr/>
                    </p:nvPicPr>
                    <p:blipFill>
                      <a:blip r:embed="rId7"/>
                      <a:stretch>
                        <a:fillRect/>
                      </a:stretch>
                    </p:blipFill>
                    <p:spPr>
                      <a:xfrm>
                        <a:off x="144463" y="3459163"/>
                        <a:ext cx="5381625" cy="289242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5B1E239E-A89E-E935-6956-185BE0A3D2C4}"/>
              </a:ext>
            </a:extLst>
          </p:cNvPr>
          <p:cNvGraphicFramePr>
            <a:graphicFrameLocks noChangeAspect="1"/>
          </p:cNvGraphicFramePr>
          <p:nvPr>
            <p:extLst>
              <p:ext uri="{D42A27DB-BD31-4B8C-83A1-F6EECF244321}">
                <p14:modId xmlns:p14="http://schemas.microsoft.com/office/powerpoint/2010/main" val="3599795802"/>
              </p:ext>
            </p:extLst>
          </p:nvPr>
        </p:nvGraphicFramePr>
        <p:xfrm>
          <a:off x="6215063" y="3473450"/>
          <a:ext cx="5253037" cy="3135313"/>
        </p:xfrm>
        <a:graphic>
          <a:graphicData uri="http://schemas.openxmlformats.org/presentationml/2006/ole">
            <mc:AlternateContent xmlns:mc="http://schemas.openxmlformats.org/markup-compatibility/2006">
              <mc:Choice xmlns:v="urn:schemas-microsoft-com:vml" Requires="v">
                <p:oleObj spid="_x0000_s7368" name="Macro-Enabled Worksheet" r:id="rId8" imgW="11763343" imgH="6124439" progId="Excel.SheetMacroEnabled.12">
                  <p:link updateAutomatic="1"/>
                </p:oleObj>
              </mc:Choice>
              <mc:Fallback>
                <p:oleObj name="Macro-Enabled Worksheet" r:id="rId8" imgW="11763343" imgH="6124439" progId="Excel.SheetMacroEnabled.12">
                  <p:link updateAutomatic="1"/>
                  <p:pic>
                    <p:nvPicPr>
                      <p:cNvPr id="6" name="Objeto 5">
                        <a:extLst>
                          <a:ext uri="{FF2B5EF4-FFF2-40B4-BE49-F238E27FC236}">
                            <a16:creationId xmlns:a16="http://schemas.microsoft.com/office/drawing/2014/main" id="{5B1E239E-A89E-E935-6956-185BE0A3D2C4}"/>
                          </a:ext>
                        </a:extLst>
                      </p:cNvPr>
                      <p:cNvPicPr/>
                      <p:nvPr/>
                    </p:nvPicPr>
                    <p:blipFill>
                      <a:blip r:embed="rId9"/>
                      <a:stretch>
                        <a:fillRect/>
                      </a:stretch>
                    </p:blipFill>
                    <p:spPr>
                      <a:xfrm>
                        <a:off x="6215063" y="3473450"/>
                        <a:ext cx="5253037" cy="3135313"/>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27D6AE6F-0088-4391-AF8D-BEFFF4320F20}"/>
              </a:ext>
            </a:extLst>
          </p:cNvPr>
          <p:cNvGraphicFramePr>
            <a:graphicFrameLocks noChangeAspect="1"/>
          </p:cNvGraphicFramePr>
          <p:nvPr>
            <p:extLst>
              <p:ext uri="{D42A27DB-BD31-4B8C-83A1-F6EECF244321}">
                <p14:modId xmlns:p14="http://schemas.microsoft.com/office/powerpoint/2010/main" val="1452920731"/>
              </p:ext>
            </p:extLst>
          </p:nvPr>
        </p:nvGraphicFramePr>
        <p:xfrm>
          <a:off x="414867" y="528638"/>
          <a:ext cx="5935133" cy="2602241"/>
        </p:xfrm>
        <a:graphic>
          <a:graphicData uri="http://schemas.openxmlformats.org/presentationml/2006/ole">
            <mc:AlternateContent xmlns:mc="http://schemas.openxmlformats.org/markup-compatibility/2006">
              <mc:Choice xmlns:v="urn:schemas-microsoft-com:vml" Requires="v">
                <p:oleObj spid="_x0000_s7369" name="Worksheet" r:id="rId10" imgW="10058400" imgH="4409939" progId="Excel.Sheet.12">
                  <p:link updateAutomatic="1"/>
                </p:oleObj>
              </mc:Choice>
              <mc:Fallback>
                <p:oleObj name="Worksheet" r:id="rId10" imgW="10058400" imgH="4409939" progId="Excel.Sheet.12">
                  <p:link updateAutomatic="1"/>
                  <p:pic>
                    <p:nvPicPr>
                      <p:cNvPr id="0" name=""/>
                      <p:cNvPicPr/>
                      <p:nvPr/>
                    </p:nvPicPr>
                    <p:blipFill>
                      <a:blip r:embed="rId11"/>
                      <a:stretch>
                        <a:fillRect/>
                      </a:stretch>
                    </p:blipFill>
                    <p:spPr>
                      <a:xfrm>
                        <a:off x="414867" y="528638"/>
                        <a:ext cx="5935133" cy="2602241"/>
                      </a:xfrm>
                      <a:prstGeom prst="rect">
                        <a:avLst/>
                      </a:prstGeom>
                    </p:spPr>
                  </p:pic>
                </p:oleObj>
              </mc:Fallback>
            </mc:AlternateContent>
          </a:graphicData>
        </a:graphic>
      </p:graphicFrame>
    </p:spTree>
    <p:extLst>
      <p:ext uri="{BB962C8B-B14F-4D97-AF65-F5344CB8AC3E}">
        <p14:creationId xmlns:p14="http://schemas.microsoft.com/office/powerpoint/2010/main" val="3315754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42409</TotalTime>
  <Words>937</Words>
  <Application>Microsoft Office PowerPoint</Application>
  <PresentationFormat>Panorámica</PresentationFormat>
  <Paragraphs>53</Paragraphs>
  <Slides>14</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18</vt:i4>
      </vt:variant>
      <vt:variant>
        <vt:lpstr>Títulos de diapositiva</vt:lpstr>
      </vt:variant>
      <vt:variant>
        <vt:i4>14</vt:i4>
      </vt:variant>
    </vt:vector>
  </HeadingPairs>
  <TitlesOfParts>
    <vt:vector size="40" baseType="lpstr">
      <vt:lpstr>Adobe Gothic Std B</vt:lpstr>
      <vt:lpstr>Arial</vt:lpstr>
      <vt:lpstr>Arial Narrow</vt:lpstr>
      <vt:lpstr>Calibri</vt:lpstr>
      <vt:lpstr>Calibri Light</vt:lpstr>
      <vt:lpstr>Raleway</vt:lpstr>
      <vt:lpstr>Times New Roman</vt:lpstr>
      <vt:lpstr>Tema de Office</vt:lpstr>
      <vt:lpstr>file:///C:\BOLETINES_2020\HOJA%20DE%20TRABAJO\2020\HOJA_MALARIA.xlsm!MALARIA_G_ETAREO_DISTRITOS!%5bHOJA_MALARIA.xlsm%5dMALARIA_G_ETAREO_DISTRITOS%20Gráfico%201</vt:lpstr>
      <vt:lpstr>file:///C:\BOLETIN_SALA_EPI\HOJA_TRABAJO\CANALES%20ENDÉMICOS_LIMA_NOTI.xlsx!CANAL_ENDEMICO_REG_TUMBES%202025!%5bCANALES%20ENDÉMICOS_LIMA_NOTI.xlsx%5dCANAL_ENDEMICO_REG_TUMBES%202025%202%20Gráfico</vt:lpstr>
      <vt:lpstr>file:///C:\BOLETIN_SALA_EPI\HOJA_TRABAJO\HOJA_DENGUE.xlsm!DIAGNO!F13C32:F19C47</vt:lpstr>
      <vt:lpstr>file:///C:\BOLETIN_SALA_EPI\HOJA_TRABAJO\HOJA_DENGUE.xlsm!DIAGNO!F16C7:F23C10</vt:lpstr>
      <vt:lpstr>file:///C:\BOLETIN_SALA_EPI\HOJA_TRABAJO\HOJA_DENGUE.xlsm!DIAGNO!F46C7:F54C11</vt:lpstr>
      <vt:lpstr>file:///C:\BOLETIN_SALA_EPI\HOJA_TRABAJO\HOJA_DENGUE.xlsm!DIAGNO!F89C1:F124C5</vt:lpstr>
      <vt:lpstr>file:///C:\dashword_arbovirosis_tumbes\plot\tabla_casosxaños_misma_semana_para_sala.xlsx!Sheet1!F1C1:F16C15</vt:lpstr>
      <vt:lpstr>file:///C:\dashword_arbovirosis_tumbes\plot\TABLA_NUMEROS_CASOS_INCIDENCIA_DEFUNCIONES_PARA%20SALA.xlsx!Sheet1!F1C1:F7C6</vt:lpstr>
      <vt:lpstr>file:///C:\BOLETIN_SALA_EPI\HOJA_TRABAJO\HOJA_DENGUE.xlsm!F_INGRESO_ULT_6SE!F116C11:F131C18</vt:lpstr>
      <vt:lpstr>file:///C:\BOLETIN_SALA_EPI\HOJA_TRABAJO\HOJA_DENGUE.xlsm!DIST_G_ETAREO!F260C2:F263C7</vt:lpstr>
      <vt:lpstr>file:///C:\dashword_arbovirosis_tumbes\plot\tabla_sexo_evida_distrito_para_sala2023.xlsx!Sheet1!F1C6:F25C8</vt:lpstr>
      <vt:lpstr>file:///C:\BOLETIN_SALA_EPI\HOSPITALIZADOS_DENGUE\Hospitalizados.xlsx!TD!%5bHospitalizados.xlsx%5dTD%20Gráfico%201</vt:lpstr>
      <vt:lpstr>file:///C:\BOLETIN_SALA_EPI\HOSPITALIZADOS_DENGUE\Hospitalizados.xlsx!TD!%5bHospitalizados.xlsx%5dTD%20Gráfico%202</vt:lpstr>
      <vt:lpstr>file:///C:\BOLETIN_SALA_EPI\HOJA_TRABAJO\HOJA_DENGUE.xlsm!DIAGNO!%5bHOJA_DENGUE.xlsm%5dDIAGNO%20Gráfico%204</vt:lpstr>
      <vt:lpstr>file:///C:\dashword_arbovirosis_tumbes\plot\CASOS_PROVINCIA_DISTRITO_2%20ULTIMOS%20AÑOS.xlsx!Sheet1!F1C13:F20C21</vt:lpstr>
      <vt:lpstr>file:///C:\dashword_arbovirosis_tumbes\plot\FORMAS%20CLINICAS%20Y%20TIPO%20DE%20DX.xlsx!Sheet1!F25C1:F42C18</vt:lpstr>
      <vt:lpstr>file:///C:\BOLETIN_SALA_EPI\HOJA_TRABAJO\HOJA_DENGUE.xlsm!MAPDENGUE!F16C1:F20C4</vt:lpstr>
      <vt:lpstr>file:///C:\BOLETIN_SALA_EPI\HOJA_TRABAJO\HOJA_DENGUE.xlsm!MAPRIESGO_DENGUE_6SEMNAS!F16C1:F20C4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MAPAS DE RIESGO DE FIEBRE POR VIRUS DENGUE EN LA REGION TUMBES – SE 01-03/2025</vt:lpstr>
      <vt:lpstr>Presentación de PowerPoint</vt:lpstr>
      <vt:lpstr>Presentación de PowerPoint</vt:lpstr>
      <vt:lpstr>Presentación de PowerPoint</vt:lpstr>
    </vt:vector>
  </TitlesOfParts>
  <Company>Edith Solis Castro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 DE SALUD DE TUMBES</dc:title>
  <dc:creator>Edward Hernández</dc:creator>
  <cp:lastModifiedBy>ADMIN</cp:lastModifiedBy>
  <cp:revision>2495</cp:revision>
  <cp:lastPrinted>2019-12-20T14:15:45Z</cp:lastPrinted>
  <dcterms:created xsi:type="dcterms:W3CDTF">2017-09-26T13:16:33Z</dcterms:created>
  <dcterms:modified xsi:type="dcterms:W3CDTF">2025-01-21T21:28:33Z</dcterms:modified>
</cp:coreProperties>
</file>