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0" r:id="rId2"/>
    <p:sldId id="342" r:id="rId3"/>
    <p:sldId id="348" r:id="rId4"/>
    <p:sldId id="299" r:id="rId5"/>
    <p:sldId id="343" r:id="rId6"/>
    <p:sldId id="344" r:id="rId7"/>
    <p:sldId id="347" r:id="rId8"/>
    <p:sldId id="346" r:id="rId9"/>
    <p:sldId id="349" r:id="rId10"/>
    <p:sldId id="350" r:id="rId11"/>
    <p:sldId id="316" r:id="rId12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48"/>
            <p14:sldId id="299"/>
            <p14:sldId id="343"/>
            <p14:sldId id="344"/>
            <p14:sldId id="347"/>
            <p14:sldId id="346"/>
            <p14:sldId id="349"/>
            <p14:sldId id="350"/>
            <p14:sldId id="316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1/10/2024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2BB-81C1-46F4-8865-620D5ED23B86}" type="datetime1">
              <a:rPr lang="es-PE" smtClean="0"/>
              <a:t>1/10/2024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693-0373-46F6-9CEF-DC38A6BDEDC9}" type="datetime1">
              <a:rPr lang="es-PE" smtClean="0"/>
              <a:t>1/10/2024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DBBB-3A11-4F9D-AE88-ED432C0FD307}" type="datetime1">
              <a:rPr lang="es-PE" smtClean="0"/>
              <a:t>1/10/2024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F432-28EE-4BAD-BE37-373CAD5B1A3B}" type="datetime1">
              <a:rPr lang="es-PE" smtClean="0"/>
              <a:t>1/10/2024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859-C328-4160-94C2-9DA46C4D6DFD}" type="datetime1">
              <a:rPr lang="es-PE" smtClean="0"/>
              <a:t>1/10/2024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A1-4C08-4850-9BD1-2559BF7007B0}" type="datetime1">
              <a:rPr lang="es-PE" smtClean="0"/>
              <a:t>1/10/2024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32B6-104F-4AFA-A774-36055D1E9446}" type="datetime1">
              <a:rPr lang="es-PE" smtClean="0"/>
              <a:t>1/10/2024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6E8-4108-4800-8519-44562D078311}" type="datetime1">
              <a:rPr lang="es-PE" smtClean="0"/>
              <a:t>1/10/2024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CADF-8E1C-43EE-8D5E-E8308C9B45A6}" type="datetime1">
              <a:rPr lang="es-PE" smtClean="0"/>
              <a:t>1/10/2024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2D2-4B0B-42D2-B85A-795FCEE0D950}" type="datetime1">
              <a:rPr lang="es-PE" smtClean="0"/>
              <a:t>1/10/2024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95D1-8F45-4FA4-888C-FFA0116829AC}" type="datetime1">
              <a:rPr lang="es-PE" smtClean="0"/>
              <a:t>1/10/2024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498D-C25D-4008-BA82-A3E03558C68E}" type="datetime1">
              <a:rPr lang="es-PE" smtClean="0"/>
              <a:t>1/10/2024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Fuente: Dirección Ejecutiva de Epidemiología – Tumbes/Notiweb-CDC/MINSA (*) Hasta la SE. 39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file:///D:\dashword_arbovirosis_tumbes\plot\FORMAS%20CLINICAS%20Y%20TIPO%20DE%20DX.xlsx!Sheet1!F25C1:F42C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file:///C:\BOLETIN_SALA_EPI\HOJA_TRABAJO\HOJA_DENGUE.xlsm!MAPDENGUE!F16C1:F20C4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oleObject" Target="file:///C:\BOLETIN_SALA_EPI\HOJA_TRABAJO\HOJA_DENGUE.xlsm!MAPRIESGO_DENGUE_6SEMNAS!F16C1:F20C4" TargetMode="Externa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9C74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BOLETIN_SALA_EPI\HOJA_TRABAJO\CANALES%20END&#201;MICOS_LIMA_NOTI.xlsx!CANAL_ENDEMICO_REG_TUMBES%202024!%5bCANALES%20END&#201;MICOS_LIMA_NOTI.xlsx%5dCANAL_ENDEMICO_REG_TUMBES%202024%202%20Gr&#225;fi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JA_TRABAJO\HOJA_DENGUE.xlsm!DIAGNO!F16C7:F23C10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oleObject" Target="file:///C:\BOLETIN_SALA_EPI\HOJA_TRABAJO\HOJA_DENGUE.xlsm!DIAGNO!F46C7:F54C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file:///C:\BOLETIN_SALA_EPI\HOJA_TRABAJO\HOJA_DENGUE.xlsm!DIAGNO!F89C1:F124C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D:\dashword_arbovirosis_tumbes\plot\TABLA_NUMEROS_CASOS_INCIDENCIA_DEFUNCIONES_PARA%20SALA.xlsx!Sheet1!F1C1:F7C6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D:\dashword_arbovirosis_tumbes\plot\tabla_casosxa&#241;os_misma_semana_para_sala.xlsx!Sheet1!F1C1:F16C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DENGUE.xlsm!DIST_G_ETAREO!F260C2:F263C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HOJA_DENGUE.xlsm!F_INGRESO_ULT_6SE!F116C11:F131C18" TargetMode="External"/><Relationship Id="rId5" Type="http://schemas.openxmlformats.org/officeDocument/2006/relationships/image" Target="../media/image19.emf"/><Relationship Id="rId10" Type="http://schemas.openxmlformats.org/officeDocument/2006/relationships/image" Target="../media/image22.png"/><Relationship Id="rId4" Type="http://schemas.openxmlformats.org/officeDocument/2006/relationships/oleObject" Target="file:///D:\dashword_arbovirosis_tumbes\plot\tabla_sexo_evida_distrito_para_sala2023.xlsx!Sheet1!F1C6:F25C8" TargetMode="External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SPITALIZADOS_DENGUE\Hospitalizados.xlsx!TD!%5bHospitalizados.xlsx%5dTD%20Gr&#225;fico%20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file:///C:\BOLETIN_SALA_EPI\HOJA_TRABAJO\HOJA_DENGUE.xlsm!DIAGNO!%5bHOJA_DENGUE.xlsm%5dDIAGNO%20Gr&#225;fico%204" TargetMode="External"/><Relationship Id="rId4" Type="http://schemas.openxmlformats.org/officeDocument/2006/relationships/oleObject" Target="file:///D:\dashword_arbovirosis_tumbes\plot\CASOS_PROVINCIA_DISTRITO_2%20ULTIMOS%20A&#209;OS.xlsx!Sheet1!F1C13:F20C21" TargetMode="External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854557"/>
                </p:ext>
              </p:extLst>
            </p:nvPr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Macro-Enabled Worksheet" r:id="rId5" imgW="4086237" imgH="2666943" progId="Excel.SheetMacroEnabled.12">
                    <p:link updateAutomatic="1"/>
                  </p:oleObj>
                </mc:Choice>
                <mc:Fallback>
                  <p:oleObj name="Macro-Enabled Worksheet" r:id="rId5" imgW="4086237" imgH="2666943" progId="Excel.SheetMacroEnabled.12">
                    <p:link updateAutomatic="1"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22 al 28 setiembre 2024</a:t>
              </a:r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S.E.39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24B01DC4-5120-EA31-3744-D1D491F365A6}"/>
              </a:ext>
            </a:extLst>
          </p:cNvPr>
          <p:cNvSpPr/>
          <p:nvPr/>
        </p:nvSpPr>
        <p:spPr>
          <a:xfrm>
            <a:off x="4547031" y="1150440"/>
            <a:ext cx="5843950" cy="120032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DENGUE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383963-ECC8-7729-F0FC-8619CE07E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4" y="818867"/>
            <a:ext cx="2692411" cy="200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C27D095-70ED-6A1A-FD0A-6EC6046D3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961362"/>
              </p:ext>
            </p:extLst>
          </p:nvPr>
        </p:nvGraphicFramePr>
        <p:xfrm>
          <a:off x="209555" y="1212668"/>
          <a:ext cx="11772889" cy="44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Worksheet" r:id="rId4" imgW="10220193" imgH="3848029" progId="Excel.Sheet.12">
                  <p:link updateAutomatic="1"/>
                </p:oleObj>
              </mc:Choice>
              <mc:Fallback>
                <p:oleObj name="Worksheet" r:id="rId4" imgW="10220193" imgH="38480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27D095-70ED-6A1A-FD0A-6EC6046D3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5" y="1212668"/>
                        <a:ext cx="11772889" cy="44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2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01-39/2024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01-39/2024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26" y="1444890"/>
            <a:ext cx="3783429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(33-38/2024)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625AE7-C317-FBB0-9762-43C700898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237192"/>
              </p:ext>
            </p:extLst>
          </p:nvPr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Macro-Enabled Worksheet" r:id="rId3" imgW="2438400" imgH="819122" progId="Excel.SheetMacroEnabled.12">
                  <p:link updateAutomatic="1"/>
                </p:oleObj>
              </mc:Choice>
              <mc:Fallback>
                <p:oleObj name="Macro-Enabled Worksheet" r:id="rId3" imgW="2438400" imgH="819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9774BA1-4B0C-5B9D-FD2D-F953EA93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96126"/>
              </p:ext>
            </p:extLst>
          </p:nvPr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Macro-Enabled Worksheet" r:id="rId5" imgW="2695659" imgH="857122" progId="Excel.SheetMacroEnabled.12">
                  <p:link updateAutomatic="1"/>
                </p:oleObj>
              </mc:Choice>
              <mc:Fallback>
                <p:oleObj name="Macro-Enabled Worksheet" r:id="rId5" imgW="2695659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69C1CEB-32FC-4A24-B2C5-04D3EB35E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354" y="2165625"/>
            <a:ext cx="4381697" cy="3520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AC8847-0D8C-4802-AFDF-2E463B7E6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00" y="2031207"/>
            <a:ext cx="4212184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(01-39)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CCEFD-E304-8645-92CA-E62A708F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43092"/>
            <a:ext cx="4810540" cy="430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83D357-23CF-7F5B-9C78-C18C717AEA00}"/>
              </a:ext>
            </a:extLst>
          </p:cNvPr>
          <p:cNvSpPr txBox="1"/>
          <p:nvPr/>
        </p:nvSpPr>
        <p:spPr>
          <a:xfrm>
            <a:off x="1773572" y="604863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 SE 01-39/2024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106914-BA12-1C49-962C-736C58A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837" y="6496521"/>
            <a:ext cx="735598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4BD816E-19D9-C059-A6C4-58F5DFADD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390417"/>
              </p:ext>
            </p:extLst>
          </p:nvPr>
        </p:nvGraphicFramePr>
        <p:xfrm>
          <a:off x="2560638" y="793750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4" imgW="6181881" imgH="4191185" progId="Excel.Sheet.12">
                  <p:link updateAutomatic="1"/>
                </p:oleObj>
              </mc:Choice>
              <mc:Fallback>
                <p:oleObj name="Worksheet" r:id="rId4" imgW="6181881" imgH="41911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4BD816E-19D9-C059-A6C4-58F5DFADD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8" y="793750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3B03D6F-8BEE-04E5-DE27-5371EDBA5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39512"/>
              </p:ext>
            </p:extLst>
          </p:nvPr>
        </p:nvGraphicFramePr>
        <p:xfrm>
          <a:off x="113247" y="4984750"/>
          <a:ext cx="126793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Macro-Enabled Worksheet" r:id="rId6" imgW="23936193" imgH="1714628" progId="Excel.SheetMacroEnabled.12">
                  <p:link updateAutomatic="1"/>
                </p:oleObj>
              </mc:Choice>
              <mc:Fallback>
                <p:oleObj name="Macro-Enabled Worksheet" r:id="rId6" imgW="23936193" imgH="1714628" progId="Excel.SheetMacroEnabled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3B03D6F-8BEE-04E5-DE27-5371EDBA5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247" y="4984750"/>
                        <a:ext cx="126793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5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A411CB4-E729-0A8F-BA12-FB053AD87F2C}"/>
              </a:ext>
            </a:extLst>
          </p:cNvPr>
          <p:cNvSpPr/>
          <p:nvPr/>
        </p:nvSpPr>
        <p:spPr>
          <a:xfrm>
            <a:off x="6621399" y="2059251"/>
            <a:ext cx="2516639" cy="1356365"/>
          </a:xfrm>
          <a:prstGeom prst="rightArrow">
            <a:avLst>
              <a:gd name="adj1" fmla="val 76217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778472-E6BA-72BA-CC55-0B81C3D34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851E81F-7CB6-1B75-1E57-25D43F3F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237" y="6543677"/>
            <a:ext cx="669756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FEBD5-7B70-59CA-601A-E38B77149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4"/>
          <a:stretch/>
        </p:blipFill>
        <p:spPr>
          <a:xfrm>
            <a:off x="8985172" y="6345919"/>
            <a:ext cx="3206828" cy="202141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BED8107-D58F-8413-1598-8D94337C2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10830"/>
              </p:ext>
            </p:extLst>
          </p:nvPr>
        </p:nvGraphicFramePr>
        <p:xfrm>
          <a:off x="8388350" y="-36513"/>
          <a:ext cx="3697288" cy="150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Macro-Enabled Worksheet" r:id="rId6" imgW="5086518" imgH="2076592" progId="Excel.SheetMacroEnabled.12">
                  <p:link updateAutomatic="1"/>
                </p:oleObj>
              </mc:Choice>
              <mc:Fallback>
                <p:oleObj name="Macro-Enabled Worksheet" r:id="rId6" imgW="5086518" imgH="2076592" progId="Excel.SheetMacroEnabled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BED8107-D58F-8413-1598-8D94337C2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350" y="-36513"/>
                        <a:ext cx="3697288" cy="150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ACDDCCD-0218-BA1B-6354-5CED15D3512A}"/>
              </a:ext>
            </a:extLst>
          </p:cNvPr>
          <p:cNvSpPr>
            <a:spLocks noGrp="1"/>
          </p:cNvSpPr>
          <p:nvPr/>
        </p:nvSpPr>
        <p:spPr>
          <a:xfrm>
            <a:off x="6445801" y="2026017"/>
            <a:ext cx="2601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b="1" dirty="0">
                <a:solidFill>
                  <a:schemeClr val="bg1"/>
                </a:solidFill>
              </a:rPr>
              <a:t>Proyección de casos de dengue según crecimiento porcentual semanal al 10%, 25%, 30%, 50%, 60% y 75% según la tendencia actual*, Tumbes, Perú 2024</a:t>
            </a:r>
            <a:endParaRPr lang="es-PE" sz="11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7007D2-87FF-0023-AA47-BDBE97D3F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008" y="1517012"/>
            <a:ext cx="2856597" cy="482890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56C9143-6370-4683-A4BF-8DE39818A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94067"/>
              </p:ext>
            </p:extLst>
          </p:nvPr>
        </p:nvGraphicFramePr>
        <p:xfrm>
          <a:off x="5147541" y="5279018"/>
          <a:ext cx="3495801" cy="10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Macro-Enabled Worksheet" r:id="rId9" imgW="5877081" imgH="1743032" progId="Excel.SheetMacroEnabled.12">
                  <p:link updateAutomatic="1"/>
                </p:oleObj>
              </mc:Choice>
              <mc:Fallback>
                <p:oleObj name="Macro-Enabled Worksheet" r:id="rId9" imgW="5877081" imgH="174303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7541" y="5279018"/>
                        <a:ext cx="3495801" cy="10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2564308-3616-4D48-851A-DF71973B41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" y="717550"/>
            <a:ext cx="6496430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BBB79-CFA5-BB31-1AEB-8689092D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768C1F-7ED2-445A-92DD-F350B765D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71008"/>
            <a:ext cx="86868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EF5A70-17CF-98C5-069E-4EA07983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8BBCBA-F98B-4854-D657-6D74A5A8DF85}"/>
              </a:ext>
            </a:extLst>
          </p:cNvPr>
          <p:cNvSpPr txBox="1"/>
          <p:nvPr/>
        </p:nvSpPr>
        <p:spPr>
          <a:xfrm>
            <a:off x="7452053" y="806592"/>
            <a:ext cx="4327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100" b="1" dirty="0"/>
              <a:t>CASOS DE DENGUE SEGÚN DIAGNOSTICO, DISTRITO Y TIPO DE DIAGNOSTICO SE 01-39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D62AB58-CE0A-F362-2072-C3560B5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101" y="6492875"/>
            <a:ext cx="745346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00CF322-2B71-6605-96D3-06B64291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92448"/>
              </p:ext>
            </p:extLst>
          </p:nvPr>
        </p:nvGraphicFramePr>
        <p:xfrm>
          <a:off x="7131050" y="1249363"/>
          <a:ext cx="48133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acro-Enabled Worksheet" r:id="rId4" imgW="7220118" imgH="6991322" progId="Excel.SheetMacroEnabled.12">
                  <p:link updateAutomatic="1"/>
                </p:oleObj>
              </mc:Choice>
              <mc:Fallback>
                <p:oleObj name="Macro-Enabled Worksheet" r:id="rId4" imgW="7220118" imgH="6991322" progId="Excel.SheetMacroEnabled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00CF322-2B71-6605-96D3-06B64291A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1050" y="1249363"/>
                        <a:ext cx="48133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8D7CAA9-DED5-42C2-B0A0-44F652AE3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022035"/>
            <a:ext cx="6630988" cy="4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8876A-30F7-5838-FA4E-5929DC99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C12AC2C-F35C-9027-21E6-7A8FBB4A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002"/>
            <a:ext cx="7917184" cy="6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Número de Casos de DENGUE según distrito, Región Tumbes 2018 – 2024*</a:t>
            </a:r>
            <a:endParaRPr kumimoji="0" lang="es-PE" altLang="es-P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F7123-DB70-77CE-FF20-3675629D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4675" y="6518904"/>
            <a:ext cx="759133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2A21629-EA1C-3A54-B933-DAA07696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7082"/>
              </p:ext>
            </p:extLst>
          </p:nvPr>
        </p:nvGraphicFramePr>
        <p:xfrm>
          <a:off x="430534" y="1088753"/>
          <a:ext cx="7917184" cy="323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Worksheet" r:id="rId4" imgW="7486578" imgH="3057696" progId="Excel.Sheet.12">
                  <p:link updateAutomatic="1"/>
                </p:oleObj>
              </mc:Choice>
              <mc:Fallback>
                <p:oleObj name="Worksheet" r:id="rId4" imgW="7486578" imgH="305769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2A21629-EA1C-3A54-B933-DAA076963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4" y="1088753"/>
                        <a:ext cx="7917184" cy="323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699C25C-A4BD-3A12-6ED0-22B5C5672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63035"/>
              </p:ext>
            </p:extLst>
          </p:nvPr>
        </p:nvGraphicFramePr>
        <p:xfrm>
          <a:off x="6942277" y="4665133"/>
          <a:ext cx="5019762" cy="185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Worksheet" r:id="rId6" imgW="4591170" imgH="1695436" progId="Excel.Sheet.12">
                  <p:link updateAutomatic="1"/>
                </p:oleObj>
              </mc:Choice>
              <mc:Fallback>
                <p:oleObj name="Worksheet" r:id="rId6" imgW="4591170" imgH="16954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699C25C-A4BD-3A12-6ED0-22B5C5672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2277" y="4665133"/>
                        <a:ext cx="5019762" cy="185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9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Text Box 2071">
            <a:extLst>
              <a:ext uri="{FF2B5EF4-FFF2-40B4-BE49-F238E27FC236}">
                <a16:creationId xmlns:a16="http://schemas.microsoft.com/office/drawing/2014/main" id="{8FE4EAC5-F626-0A84-42BF-314D87ED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39" y="3752693"/>
            <a:ext cx="37659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Tasa de incidencia acumulada distrital de Dengue a la S.E. 01-39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Distrito Región Tumbes – Periodo 2023-2024*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683C6-52FF-110A-E7BB-B5AAB644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542"/>
            <a:ext cx="6141593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8339DCD-6421-2C26-F327-6EF2A419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90557"/>
              </p:ext>
            </p:extLst>
          </p:nvPr>
        </p:nvGraphicFramePr>
        <p:xfrm>
          <a:off x="301625" y="541338"/>
          <a:ext cx="369252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Worksheet" r:id="rId4" imgW="4600755" imgH="5295886" progId="Excel.Sheet.12">
                  <p:link updateAutomatic="1"/>
                </p:oleObj>
              </mc:Choice>
              <mc:Fallback>
                <p:oleObj name="Worksheet" r:id="rId4" imgW="4600755" imgH="529588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8339DCD-6421-2C26-F327-6EF2A419E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541338"/>
                        <a:ext cx="3692525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677">
            <a:extLst>
              <a:ext uri="{FF2B5EF4-FFF2-40B4-BE49-F238E27FC236}">
                <a16:creationId xmlns:a16="http://schemas.microsoft.com/office/drawing/2014/main" id="{4C508EDE-0E4A-0C13-C262-7AF9020F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5" y="5342433"/>
            <a:ext cx="301755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Dengue – Tasa de Incidencia acumulada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Curso de vida Tumbes 2024. (SE01-39)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A5C1E98-6C59-B224-5734-5CD6C5B24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98791"/>
              </p:ext>
            </p:extLst>
          </p:nvPr>
        </p:nvGraphicFramePr>
        <p:xfrm>
          <a:off x="7078663" y="4217988"/>
          <a:ext cx="44767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Macro-Enabled Worksheet" r:id="rId6" imgW="7572459" imgH="4105204" progId="Excel.SheetMacroEnabled.12">
                  <p:link updateAutomatic="1"/>
                </p:oleObj>
              </mc:Choice>
              <mc:Fallback>
                <p:oleObj name="Macro-Enabled Worksheet" r:id="rId6" imgW="7572459" imgH="4105204" progId="Excel.SheetMacroEnabled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DA5C1E98-6C59-B224-5734-5CD6C5B24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8663" y="4217988"/>
                        <a:ext cx="4476750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EED8C29-C24B-4234-BB46-7834CFFE8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505951"/>
              </p:ext>
            </p:extLst>
          </p:nvPr>
        </p:nvGraphicFramePr>
        <p:xfrm>
          <a:off x="396765" y="5692402"/>
          <a:ext cx="2953280" cy="71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Macro-Enabled Worksheet" r:id="rId8" imgW="5724489" imgH="1390664" progId="Excel.SheetMacroEnabled.12">
                  <p:link updateAutomatic="1"/>
                </p:oleObj>
              </mc:Choice>
              <mc:Fallback>
                <p:oleObj name="Macro-Enabled Worksheet" r:id="rId8" imgW="5724489" imgH="139066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65" y="5692402"/>
                        <a:ext cx="2953280" cy="71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B5D941C-842F-4CCC-9B9A-74580ECAB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88" y="95093"/>
            <a:ext cx="54684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39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325F7E-34C0-DC2D-B045-16E472B04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19291"/>
              </p:ext>
            </p:extLst>
          </p:nvPr>
        </p:nvGraphicFramePr>
        <p:xfrm>
          <a:off x="107423" y="518951"/>
          <a:ext cx="6609806" cy="28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Worksheet" r:id="rId4" imgW="10058400" imgH="4409975" progId="Excel.Sheet.12">
                  <p:link updateAutomatic="1"/>
                </p:oleObj>
              </mc:Choice>
              <mc:Fallback>
                <p:oleObj name="Worksheet" r:id="rId4" imgW="10058400" imgH="440997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325F7E-34C0-DC2D-B045-16E472B04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3" y="518951"/>
                        <a:ext cx="6609806" cy="289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77AFFB1-8C88-2ADE-A9CD-97D18CBEA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89727"/>
              </p:ext>
            </p:extLst>
          </p:nvPr>
        </p:nvGraphicFramePr>
        <p:xfrm>
          <a:off x="6830808" y="528421"/>
          <a:ext cx="5098726" cy="27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Worksheet" r:id="rId6" imgW="6381630" imgH="3428872" progId="Excel.Sheet.12">
                  <p:link updateAutomatic="1"/>
                </p:oleObj>
              </mc:Choice>
              <mc:Fallback>
                <p:oleObj name="Worksheet" r:id="rId6" imgW="6381630" imgH="3428872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0808" y="528421"/>
                        <a:ext cx="5098726" cy="27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B2DD50-1AF4-3DA7-7054-2289C569A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7620"/>
              </p:ext>
            </p:extLst>
          </p:nvPr>
        </p:nvGraphicFramePr>
        <p:xfrm>
          <a:off x="144463" y="3459163"/>
          <a:ext cx="538162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Worksheet" r:id="rId8" imgW="6362844" imgH="3419660" progId="Excel.Sheet.12">
                  <p:link updateAutomatic="1"/>
                </p:oleObj>
              </mc:Choice>
              <mc:Fallback>
                <p:oleObj name="Worksheet" r:id="rId8" imgW="6362844" imgH="3419660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1B2DD50-1AF4-3DA7-7054-2289C569A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463" y="3459163"/>
                        <a:ext cx="538162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1E239E-A89E-E935-6956-185BE0A3D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638293"/>
              </p:ext>
            </p:extLst>
          </p:nvPr>
        </p:nvGraphicFramePr>
        <p:xfrm>
          <a:off x="6248400" y="3497263"/>
          <a:ext cx="51847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Macro-Enabled Worksheet" r:id="rId10" imgW="11611155" imgH="6029410" progId="Excel.SheetMacroEnabled.12">
                  <p:link updateAutomatic="1"/>
                </p:oleObj>
              </mc:Choice>
              <mc:Fallback>
                <p:oleObj name="Macro-Enabled Worksheet" r:id="rId10" imgW="11611155" imgH="6029410" progId="Excel.SheetMacroEnabled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1E239E-A89E-E935-6956-185BE0A3D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8400" y="3497263"/>
                        <a:ext cx="5184775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5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41093</TotalTime>
  <Words>383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diapositiva</vt:lpstr>
      </vt:variant>
      <vt:variant>
        <vt:i4>11</vt:i4>
      </vt:variant>
    </vt:vector>
  </HeadingPairs>
  <TitlesOfParts>
    <vt:vector size="36" baseType="lpstr">
      <vt:lpstr>Adobe Gothic Std B</vt:lpstr>
      <vt:lpstr>Arial</vt:lpstr>
      <vt:lpstr>Arial Narrow</vt:lpstr>
      <vt:lpstr>Calibri</vt:lpstr>
      <vt:lpstr>Calibri Light</vt:lpstr>
      <vt:lpstr>Times New Roman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C:\BOLETIN_SALA_EPI\HOJA_TRABAJO\CANALES ENDÉMICOS_LIMA_NOTI.xlsx!CANAL_ENDEMICO_REG_TUMBES 2024![CANALES ENDÉMICOS_LIMA_NOTI.xlsx]CANAL_ENDEMICO_REG_TUMBES 2024 2 Gráfico</vt:lpstr>
      <vt:lpstr>C:\BOLETIN_SALA_EPI\HOJA_TRABAJO\HOJA_DENGUE.xlsm!DIAGNO!F13C32:F19C74</vt:lpstr>
      <vt:lpstr>C:\BOLETIN_SALA_EPI\HOJA_TRABAJO\HOJA_DENGUE.xlsm!DIAGNO!F16C7:F23C10</vt:lpstr>
      <vt:lpstr>C:\BOLETIN_SALA_EPI\HOJA_TRABAJO\HOJA_DENGUE.xlsm!DIAGNO!F46C7:F54C11</vt:lpstr>
      <vt:lpstr>C:\BOLETIN_SALA_EPI\HOJA_TRABAJO\HOJA_DENGUE.xlsm!DIAGNO!F89C1:F124C5</vt:lpstr>
      <vt:lpstr>D:\dashword_arbovirosis_tumbes\plot\tabla_casosxaños_misma_semana_para_sala.xlsx!Sheet1!F1C1:F16C15</vt:lpstr>
      <vt:lpstr>D:\dashword_arbovirosis_tumbes\plot\TABLA_NUMEROS_CASOS_INCIDENCIA_DEFUNCIONES_PARA SALA.xlsx!Sheet1!F1C1:F7C6</vt:lpstr>
      <vt:lpstr>D:\dashword_arbovirosis_tumbes\plot\tabla_sexo_evida_distrito_para_sala2023.xlsx!Sheet1!F1C6:F25C8</vt:lpstr>
      <vt:lpstr>C:\BOLETIN_SALA_EPI\HOJA_TRABAJO\HOJA_DENGUE.xlsm!F_INGRESO_ULT_6SE!F116C11:F131C18</vt:lpstr>
      <vt:lpstr>C:\BOLETIN_SALA_EPI\HOJA_TRABAJO\HOJA_DENGUE.xlsm!DIST_G_ETAREO!F260C2:F263C7</vt:lpstr>
      <vt:lpstr>D:\dashword_arbovirosis_tumbes\plot\CASOS_PROVINCIA_DISTRITO_2 ULTIMOS AÑOS.xlsx!Sheet1!F1C13:F20C21</vt:lpstr>
      <vt:lpstr>C:\BOLETIN_SALA_EPI\HOSPITALIZADOS_DENGUE\Hospitalizados.xlsx!TD![Hospitalizados.xlsx]TD Gráfico 1</vt:lpstr>
      <vt:lpstr>C:\BOLETIN_SALA_EPI\HOSPITALIZADOS_DENGUE\Hospitalizados.xlsx!TD![Hospitalizados.xlsx]TD Gráfico 2</vt:lpstr>
      <vt:lpstr>C:\BOLETIN_SALA_EPI\HOJA_TRABAJO\HOJA_DENGUE.xlsm!DIAGNO![HOJA_DENGUE.xlsm]DIAGNO Gráfico 4</vt:lpstr>
      <vt:lpstr>D:\dashword_arbovirosis_tumbes\plot\FORMAS CLINICAS Y TIPO DE DX.xlsx!Sheet1!F25C1:F42C18</vt:lpstr>
      <vt:lpstr>C:\BOLETIN_SALA_EPI\HOJA_TRABAJO\HOJA_DENGUE.xlsm!MAPDENGUE!F16C1:F20C4</vt:lpstr>
      <vt:lpstr>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01-39/2024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Epidemiologia</cp:lastModifiedBy>
  <cp:revision>2438</cp:revision>
  <cp:lastPrinted>2019-12-20T14:15:45Z</cp:lastPrinted>
  <dcterms:created xsi:type="dcterms:W3CDTF">2017-09-26T13:16:33Z</dcterms:created>
  <dcterms:modified xsi:type="dcterms:W3CDTF">2024-10-01T16:34:48Z</dcterms:modified>
</cp:coreProperties>
</file>