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60" r:id="rId2"/>
    <p:sldId id="342" r:id="rId3"/>
    <p:sldId id="348" r:id="rId4"/>
    <p:sldId id="299" r:id="rId5"/>
    <p:sldId id="343" r:id="rId6"/>
    <p:sldId id="344" r:id="rId7"/>
    <p:sldId id="347" r:id="rId8"/>
    <p:sldId id="346" r:id="rId9"/>
    <p:sldId id="349" r:id="rId10"/>
    <p:sldId id="350" r:id="rId11"/>
    <p:sldId id="316" r:id="rId12"/>
    <p:sldId id="371" r:id="rId13"/>
    <p:sldId id="389" r:id="rId14"/>
    <p:sldId id="390" r:id="rId15"/>
  </p:sldIdLst>
  <p:sldSz cx="12192000" cy="6858000"/>
  <p:notesSz cx="6797675" cy="9928225"/>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7879FD22-2DEF-4626-99BB-30873F94D13B}">
          <p14:sldIdLst>
            <p14:sldId id="260"/>
            <p14:sldId id="342"/>
            <p14:sldId id="348"/>
            <p14:sldId id="299"/>
            <p14:sldId id="343"/>
            <p14:sldId id="344"/>
            <p14:sldId id="347"/>
            <p14:sldId id="346"/>
            <p14:sldId id="349"/>
            <p14:sldId id="350"/>
            <p14:sldId id="316"/>
            <p14:sldId id="371"/>
            <p14:sldId id="389"/>
            <p14:sldId id="390"/>
          </p14:sldIdLst>
        </p14:section>
        <p14:section name="Sección sin título" id="{0B544EFA-789E-4520-936C-512B8DA4777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rnando Antonio Quintana Ynfante" initials="FAQY" lastIdx="1" clrIdx="0"/>
  <p:cmAuthor id="2" name="Usuario" initials="U" lastIdx="1" clrIdx="1">
    <p:extLst>
      <p:ext uri="{19B8F6BF-5375-455C-9EA6-DF929625EA0E}">
        <p15:presenceInfo xmlns:p15="http://schemas.microsoft.com/office/powerpoint/2012/main" userId="Usuari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606C"/>
    <a:srgbClr val="118E9F"/>
    <a:srgbClr val="059BAB"/>
    <a:srgbClr val="00CDC8"/>
    <a:srgbClr val="00D5D0"/>
    <a:srgbClr val="FF9999"/>
    <a:srgbClr val="FF66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291" autoAdjust="0"/>
  </p:normalViewPr>
  <p:slideViewPr>
    <p:cSldViewPr snapToGrid="0">
      <p:cViewPr>
        <p:scale>
          <a:sx n="80" d="100"/>
          <a:sy n="80" d="100"/>
        </p:scale>
        <p:origin x="342" y="19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2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293" cy="497040"/>
          </a:xfrm>
          <a:prstGeom prst="rect">
            <a:avLst/>
          </a:prstGeom>
        </p:spPr>
        <p:txBody>
          <a:bodyPr vert="horz" lIns="90450" tIns="45225" rIns="90450" bIns="45225" rtlCol="0"/>
          <a:lstStyle>
            <a:lvl1pPr algn="l">
              <a:defRPr sz="1200"/>
            </a:lvl1pPr>
          </a:lstStyle>
          <a:p>
            <a:endParaRPr lang="es-PE"/>
          </a:p>
        </p:txBody>
      </p:sp>
      <p:sp>
        <p:nvSpPr>
          <p:cNvPr id="3" name="Marcador de fecha 2"/>
          <p:cNvSpPr>
            <a:spLocks noGrp="1"/>
          </p:cNvSpPr>
          <p:nvPr>
            <p:ph type="dt" idx="1"/>
          </p:nvPr>
        </p:nvSpPr>
        <p:spPr>
          <a:xfrm>
            <a:off x="3850816" y="0"/>
            <a:ext cx="2945293" cy="497040"/>
          </a:xfrm>
          <a:prstGeom prst="rect">
            <a:avLst/>
          </a:prstGeom>
        </p:spPr>
        <p:txBody>
          <a:bodyPr vert="horz" lIns="90450" tIns="45225" rIns="90450" bIns="45225" rtlCol="0"/>
          <a:lstStyle>
            <a:lvl1pPr algn="r">
              <a:defRPr sz="1200"/>
            </a:lvl1pPr>
          </a:lstStyle>
          <a:p>
            <a:fld id="{20C9C34E-B3AD-4966-8AFB-E25360A40499}" type="datetimeFigureOut">
              <a:rPr lang="es-PE" smtClean="0"/>
              <a:t>29/10/2024</a:t>
            </a:fld>
            <a:endParaRPr lang="es-PE"/>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0450" tIns="45225" rIns="90450" bIns="45225" rtlCol="0" anchor="ctr"/>
          <a:lstStyle/>
          <a:p>
            <a:endParaRPr lang="es-PE"/>
          </a:p>
        </p:txBody>
      </p:sp>
      <p:sp>
        <p:nvSpPr>
          <p:cNvPr id="5" name="Marcador de notas 4"/>
          <p:cNvSpPr>
            <a:spLocks noGrp="1"/>
          </p:cNvSpPr>
          <p:nvPr>
            <p:ph type="body" sz="quarter" idx="3"/>
          </p:nvPr>
        </p:nvSpPr>
        <p:spPr>
          <a:xfrm>
            <a:off x="679925" y="4778510"/>
            <a:ext cx="5437827" cy="3908689"/>
          </a:xfrm>
          <a:prstGeom prst="rect">
            <a:avLst/>
          </a:prstGeom>
        </p:spPr>
        <p:txBody>
          <a:bodyPr vert="horz" lIns="90450" tIns="45225" rIns="90450" bIns="45225"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9431185"/>
            <a:ext cx="2945293" cy="497040"/>
          </a:xfrm>
          <a:prstGeom prst="rect">
            <a:avLst/>
          </a:prstGeom>
        </p:spPr>
        <p:txBody>
          <a:bodyPr vert="horz" lIns="90450" tIns="45225" rIns="90450" bIns="45225"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50816" y="9431185"/>
            <a:ext cx="2945293" cy="497040"/>
          </a:xfrm>
          <a:prstGeom prst="rect">
            <a:avLst/>
          </a:prstGeom>
        </p:spPr>
        <p:txBody>
          <a:bodyPr vert="horz" lIns="90450" tIns="45225" rIns="90450" bIns="45225" rtlCol="0" anchor="b"/>
          <a:lstStyle>
            <a:lvl1pPr algn="r">
              <a:defRPr sz="1200"/>
            </a:lvl1pPr>
          </a:lstStyle>
          <a:p>
            <a:fld id="{C4E6DED3-B9CE-4C57-9727-B3CD9BDDAEB0}" type="slidenum">
              <a:rPr lang="es-PE" smtClean="0"/>
              <a:t>‹Nº›</a:t>
            </a:fld>
            <a:endParaRPr lang="es-PE"/>
          </a:p>
        </p:txBody>
      </p:sp>
    </p:spTree>
    <p:extLst>
      <p:ext uri="{BB962C8B-B14F-4D97-AF65-F5344CB8AC3E}">
        <p14:creationId xmlns:p14="http://schemas.microsoft.com/office/powerpoint/2010/main" val="1098711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C4E6DED3-B9CE-4C57-9727-B3CD9BDDAEB0}" type="slidenum">
              <a:rPr lang="es-PE" smtClean="0"/>
              <a:t>4</a:t>
            </a:fld>
            <a:endParaRPr lang="es-PE"/>
          </a:p>
        </p:txBody>
      </p:sp>
    </p:spTree>
    <p:extLst>
      <p:ext uri="{BB962C8B-B14F-4D97-AF65-F5344CB8AC3E}">
        <p14:creationId xmlns:p14="http://schemas.microsoft.com/office/powerpoint/2010/main" val="806165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C4E6DED3-B9CE-4C57-9727-B3CD9BDDAEB0}" type="slidenum">
              <a:rPr lang="es-PE" smtClean="0"/>
              <a:t>13</a:t>
            </a:fld>
            <a:endParaRPr lang="es-PE"/>
          </a:p>
        </p:txBody>
      </p:sp>
    </p:spTree>
    <p:extLst>
      <p:ext uri="{BB962C8B-B14F-4D97-AF65-F5344CB8AC3E}">
        <p14:creationId xmlns:p14="http://schemas.microsoft.com/office/powerpoint/2010/main" val="2419841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p:cNvSpPr>
            <a:spLocks noGrp="1"/>
          </p:cNvSpPr>
          <p:nvPr>
            <p:ph type="dt" sz="half" idx="10"/>
          </p:nvPr>
        </p:nvSpPr>
        <p:spPr/>
        <p:txBody>
          <a:bodyPr/>
          <a:lstStyle/>
          <a:p>
            <a:fld id="{93E7588F-D4FF-4C75-8FC5-24BB5268DC0E}" type="datetime1">
              <a:rPr lang="es-PE" smtClean="0"/>
              <a:t>29/10/2024</a:t>
            </a:fld>
            <a:endParaRPr lang="es-PE"/>
          </a:p>
        </p:txBody>
      </p:sp>
      <p:sp>
        <p:nvSpPr>
          <p:cNvPr id="5" name="Marcador de pie de página 4"/>
          <p:cNvSpPr>
            <a:spLocks noGrp="1"/>
          </p:cNvSpPr>
          <p:nvPr>
            <p:ph type="ftr" sz="quarter" idx="11"/>
          </p:nvPr>
        </p:nvSpPr>
        <p:spPr/>
        <p:txBody>
          <a:bodyPr/>
          <a:lstStyle/>
          <a:p>
            <a:r>
              <a:rPr lang="es-ES"/>
              <a:t>Fuente: Dirección Ejecutiva de Epidemiología – Tumbes/Notiweb-CDC/MINSA (*) Hasta la SE. 43</a:t>
            </a:r>
            <a:endParaRPr lang="es-PE"/>
          </a:p>
        </p:txBody>
      </p:sp>
      <p:sp>
        <p:nvSpPr>
          <p:cNvPr id="6" name="Marcador de número de diapositiva 5"/>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907107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F89CCDDF-4B30-4F1F-9C53-EDC038D67413}" type="datetime1">
              <a:rPr lang="es-PE" smtClean="0"/>
              <a:t>29/10/2024</a:t>
            </a:fld>
            <a:endParaRPr lang="es-PE"/>
          </a:p>
        </p:txBody>
      </p:sp>
      <p:sp>
        <p:nvSpPr>
          <p:cNvPr id="5" name="Marcador de pie de página 4"/>
          <p:cNvSpPr>
            <a:spLocks noGrp="1"/>
          </p:cNvSpPr>
          <p:nvPr>
            <p:ph type="ftr" sz="quarter" idx="11"/>
          </p:nvPr>
        </p:nvSpPr>
        <p:spPr/>
        <p:txBody>
          <a:bodyPr/>
          <a:lstStyle/>
          <a:p>
            <a:r>
              <a:rPr lang="es-ES"/>
              <a:t>Fuente: Dirección Ejecutiva de Epidemiología – Tumbes/Notiweb-CDC/MINSA (*) Hasta la SE. 43</a:t>
            </a:r>
            <a:endParaRPr lang="es-PE"/>
          </a:p>
        </p:txBody>
      </p:sp>
      <p:sp>
        <p:nvSpPr>
          <p:cNvPr id="6" name="Marcador de número de diapositiva 5"/>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186003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E49A2351-842E-45FA-AE94-7D61D482EA6C}" type="datetime1">
              <a:rPr lang="es-PE" smtClean="0"/>
              <a:t>29/10/2024</a:t>
            </a:fld>
            <a:endParaRPr lang="es-PE"/>
          </a:p>
        </p:txBody>
      </p:sp>
      <p:sp>
        <p:nvSpPr>
          <p:cNvPr id="5" name="Marcador de pie de página 4"/>
          <p:cNvSpPr>
            <a:spLocks noGrp="1"/>
          </p:cNvSpPr>
          <p:nvPr>
            <p:ph type="ftr" sz="quarter" idx="11"/>
          </p:nvPr>
        </p:nvSpPr>
        <p:spPr/>
        <p:txBody>
          <a:bodyPr/>
          <a:lstStyle/>
          <a:p>
            <a:r>
              <a:rPr lang="es-ES"/>
              <a:t>Fuente: Dirección Ejecutiva de Epidemiología – Tumbes/Notiweb-CDC/MINSA (*) Hasta la SE. 43</a:t>
            </a:r>
            <a:endParaRPr lang="es-PE"/>
          </a:p>
        </p:txBody>
      </p:sp>
      <p:sp>
        <p:nvSpPr>
          <p:cNvPr id="6" name="Marcador de número de diapositiva 5"/>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2788971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EA0F7331-F960-4BC6-A99A-E9DC74480303}" type="datetime1">
              <a:rPr lang="es-PE" smtClean="0"/>
              <a:t>29/10/2024</a:t>
            </a:fld>
            <a:endParaRPr lang="es-PE"/>
          </a:p>
        </p:txBody>
      </p:sp>
      <p:sp>
        <p:nvSpPr>
          <p:cNvPr id="5" name="Marcador de pie de página 4"/>
          <p:cNvSpPr>
            <a:spLocks noGrp="1"/>
          </p:cNvSpPr>
          <p:nvPr>
            <p:ph type="ftr" sz="quarter" idx="11"/>
          </p:nvPr>
        </p:nvSpPr>
        <p:spPr/>
        <p:txBody>
          <a:bodyPr/>
          <a:lstStyle/>
          <a:p>
            <a:r>
              <a:rPr lang="es-ES"/>
              <a:t>Fuente: Dirección Ejecutiva de Epidemiología – Tumbes/Notiweb-CDC/MINSA (*) Hasta la SE. 43</a:t>
            </a:r>
            <a:endParaRPr lang="es-PE"/>
          </a:p>
        </p:txBody>
      </p:sp>
      <p:sp>
        <p:nvSpPr>
          <p:cNvPr id="6" name="Marcador de número de diapositiva 5"/>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1030880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F8A0F431-5DD5-49F9-83C9-E3F04FBD32CD}" type="datetime1">
              <a:rPr lang="es-PE" smtClean="0"/>
              <a:t>29/10/2024</a:t>
            </a:fld>
            <a:endParaRPr lang="es-PE"/>
          </a:p>
        </p:txBody>
      </p:sp>
      <p:sp>
        <p:nvSpPr>
          <p:cNvPr id="5" name="Marcador de pie de página 4"/>
          <p:cNvSpPr>
            <a:spLocks noGrp="1"/>
          </p:cNvSpPr>
          <p:nvPr>
            <p:ph type="ftr" sz="quarter" idx="11"/>
          </p:nvPr>
        </p:nvSpPr>
        <p:spPr/>
        <p:txBody>
          <a:bodyPr/>
          <a:lstStyle/>
          <a:p>
            <a:r>
              <a:rPr lang="es-ES"/>
              <a:t>Fuente: Dirección Ejecutiva de Epidemiología – Tumbes/Notiweb-CDC/MINSA (*) Hasta la SE. 43</a:t>
            </a:r>
            <a:endParaRPr lang="es-PE"/>
          </a:p>
        </p:txBody>
      </p:sp>
      <p:sp>
        <p:nvSpPr>
          <p:cNvPr id="6" name="Marcador de número de diapositiva 5"/>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2716771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fld id="{8F8EDD3E-3A4C-45FD-B09F-68F89EC8F0F9}" type="datetime1">
              <a:rPr lang="es-PE" smtClean="0"/>
              <a:t>29/10/2024</a:t>
            </a:fld>
            <a:endParaRPr lang="es-PE"/>
          </a:p>
        </p:txBody>
      </p:sp>
      <p:sp>
        <p:nvSpPr>
          <p:cNvPr id="6" name="Marcador de pie de página 5"/>
          <p:cNvSpPr>
            <a:spLocks noGrp="1"/>
          </p:cNvSpPr>
          <p:nvPr>
            <p:ph type="ftr" sz="quarter" idx="11"/>
          </p:nvPr>
        </p:nvSpPr>
        <p:spPr/>
        <p:txBody>
          <a:bodyPr/>
          <a:lstStyle/>
          <a:p>
            <a:r>
              <a:rPr lang="es-ES"/>
              <a:t>Fuente: Dirección Ejecutiva de Epidemiología – Tumbes/Notiweb-CDC/MINSA (*) Hasta la SE. 43</a:t>
            </a:r>
            <a:endParaRPr lang="es-PE"/>
          </a:p>
        </p:txBody>
      </p:sp>
      <p:sp>
        <p:nvSpPr>
          <p:cNvPr id="7" name="Marcador de número de diapositiva 6"/>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2072111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fld id="{14FAE79C-3E04-456D-A28E-4BCB661B7C7B}" type="datetime1">
              <a:rPr lang="es-PE" smtClean="0"/>
              <a:t>29/10/2024</a:t>
            </a:fld>
            <a:endParaRPr lang="es-PE"/>
          </a:p>
        </p:txBody>
      </p:sp>
      <p:sp>
        <p:nvSpPr>
          <p:cNvPr id="8" name="Marcador de pie de página 7"/>
          <p:cNvSpPr>
            <a:spLocks noGrp="1"/>
          </p:cNvSpPr>
          <p:nvPr>
            <p:ph type="ftr" sz="quarter" idx="11"/>
          </p:nvPr>
        </p:nvSpPr>
        <p:spPr/>
        <p:txBody>
          <a:bodyPr/>
          <a:lstStyle/>
          <a:p>
            <a:r>
              <a:rPr lang="es-ES"/>
              <a:t>Fuente: Dirección Ejecutiva de Epidemiología – Tumbes/Notiweb-CDC/MINSA (*) Hasta la SE. 43</a:t>
            </a:r>
            <a:endParaRPr lang="es-PE"/>
          </a:p>
        </p:txBody>
      </p:sp>
      <p:sp>
        <p:nvSpPr>
          <p:cNvPr id="9" name="Marcador de número de diapositiva 8"/>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3401621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B1D998A9-54B7-49FF-B657-4D46B0E98D0D}" type="datetime1">
              <a:rPr lang="es-PE" smtClean="0"/>
              <a:t>29/10/2024</a:t>
            </a:fld>
            <a:endParaRPr lang="es-PE"/>
          </a:p>
        </p:txBody>
      </p:sp>
      <p:sp>
        <p:nvSpPr>
          <p:cNvPr id="4" name="Marcador de pie de página 3"/>
          <p:cNvSpPr>
            <a:spLocks noGrp="1"/>
          </p:cNvSpPr>
          <p:nvPr>
            <p:ph type="ftr" sz="quarter" idx="11"/>
          </p:nvPr>
        </p:nvSpPr>
        <p:spPr/>
        <p:txBody>
          <a:bodyPr/>
          <a:lstStyle/>
          <a:p>
            <a:r>
              <a:rPr lang="es-ES"/>
              <a:t>Fuente: Dirección Ejecutiva de Epidemiología – Tumbes/Notiweb-CDC/MINSA (*) Hasta la SE. 43</a:t>
            </a:r>
            <a:endParaRPr lang="es-PE"/>
          </a:p>
        </p:txBody>
      </p:sp>
      <p:sp>
        <p:nvSpPr>
          <p:cNvPr id="5" name="Marcador de número de diapositiva 4"/>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1923152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84929BF-6080-4ED7-9029-6D822401CB5C}" type="datetime1">
              <a:rPr lang="es-PE" smtClean="0"/>
              <a:t>29/10/2024</a:t>
            </a:fld>
            <a:endParaRPr lang="es-PE"/>
          </a:p>
        </p:txBody>
      </p:sp>
      <p:sp>
        <p:nvSpPr>
          <p:cNvPr id="3" name="Marcador de pie de página 2"/>
          <p:cNvSpPr>
            <a:spLocks noGrp="1"/>
          </p:cNvSpPr>
          <p:nvPr>
            <p:ph type="ftr" sz="quarter" idx="11"/>
          </p:nvPr>
        </p:nvSpPr>
        <p:spPr/>
        <p:txBody>
          <a:bodyPr/>
          <a:lstStyle/>
          <a:p>
            <a:r>
              <a:rPr lang="es-ES"/>
              <a:t>Fuente: Dirección Ejecutiva de Epidemiología – Tumbes/Notiweb-CDC/MINSA (*) Hasta la SE. 43</a:t>
            </a:r>
            <a:endParaRPr lang="es-PE"/>
          </a:p>
        </p:txBody>
      </p:sp>
      <p:sp>
        <p:nvSpPr>
          <p:cNvPr id="4" name="Marcador de número de diapositiva 3"/>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3034238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59705EC-D374-4A41-8565-E483C249683E}" type="datetime1">
              <a:rPr lang="es-PE" smtClean="0"/>
              <a:t>29/10/2024</a:t>
            </a:fld>
            <a:endParaRPr lang="es-PE"/>
          </a:p>
        </p:txBody>
      </p:sp>
      <p:sp>
        <p:nvSpPr>
          <p:cNvPr id="6" name="Marcador de pie de página 5"/>
          <p:cNvSpPr>
            <a:spLocks noGrp="1"/>
          </p:cNvSpPr>
          <p:nvPr>
            <p:ph type="ftr" sz="quarter" idx="11"/>
          </p:nvPr>
        </p:nvSpPr>
        <p:spPr/>
        <p:txBody>
          <a:bodyPr/>
          <a:lstStyle/>
          <a:p>
            <a:r>
              <a:rPr lang="es-ES"/>
              <a:t>Fuente: Dirección Ejecutiva de Epidemiología – Tumbes/Notiweb-CDC/MINSA (*) Hasta la SE. 43</a:t>
            </a:r>
            <a:endParaRPr lang="es-PE"/>
          </a:p>
        </p:txBody>
      </p:sp>
      <p:sp>
        <p:nvSpPr>
          <p:cNvPr id="7" name="Marcador de número de diapositiva 6"/>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3571540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753E4600-54CD-4739-8CD4-1BD3AEEA1B9B}" type="datetime1">
              <a:rPr lang="es-PE" smtClean="0"/>
              <a:t>29/10/2024</a:t>
            </a:fld>
            <a:endParaRPr lang="es-PE"/>
          </a:p>
        </p:txBody>
      </p:sp>
      <p:sp>
        <p:nvSpPr>
          <p:cNvPr id="6" name="Marcador de pie de página 5"/>
          <p:cNvSpPr>
            <a:spLocks noGrp="1"/>
          </p:cNvSpPr>
          <p:nvPr>
            <p:ph type="ftr" sz="quarter" idx="11"/>
          </p:nvPr>
        </p:nvSpPr>
        <p:spPr/>
        <p:txBody>
          <a:bodyPr/>
          <a:lstStyle/>
          <a:p>
            <a:r>
              <a:rPr lang="es-ES"/>
              <a:t>Fuente: Dirección Ejecutiva de Epidemiología – Tumbes/Notiweb-CDC/MINSA (*) Hasta la SE. 43</a:t>
            </a:r>
            <a:endParaRPr lang="es-PE"/>
          </a:p>
        </p:txBody>
      </p:sp>
      <p:sp>
        <p:nvSpPr>
          <p:cNvPr id="7" name="Marcador de número de diapositiva 6"/>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4145521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36DE21-42A9-491D-8D0B-8747459466B0}" type="datetime1">
              <a:rPr lang="es-PE" smtClean="0"/>
              <a:t>29/10/2024</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a:t>Fuente: Dirección Ejecutiva de Epidemiología – Tumbes/Notiweb-CDC/MINSA (*) Hasta la SE. 43</a:t>
            </a:r>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11D878-E9A1-46EF-94B2-6242F3E25C3D}" type="slidenum">
              <a:rPr lang="es-PE" smtClean="0"/>
              <a:pPr/>
              <a:t>‹Nº›</a:t>
            </a:fld>
            <a:endParaRPr lang="es-PE"/>
          </a:p>
        </p:txBody>
      </p:sp>
    </p:spTree>
    <p:extLst>
      <p:ext uri="{BB962C8B-B14F-4D97-AF65-F5344CB8AC3E}">
        <p14:creationId xmlns:p14="http://schemas.microsoft.com/office/powerpoint/2010/main" val="3038320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file:///C:\BOLETINES_2020\HOJA%20DE%20TRABAJO\2020\HOJA_MALARIA.xlsm!MALARIA_G_ETAREO_DISTRITOS!%5bHOJA_MALARIA.xlsm%5dMALARIA_G_ETAREO_DISTRITOS%20Gr&#225;fico%201" TargetMode="External"/></Relationships>
</file>

<file path=ppt/slides/_rels/slide10.xml.rels><?xml version="1.0" encoding="UTF-8" standalone="yes"?>
<Relationships xmlns="http://schemas.openxmlformats.org/package/2006/relationships"><Relationship Id="rId3" Type="http://schemas.openxmlformats.org/officeDocument/2006/relationships/oleObject" Target="file:///D:\dashword_arbovirosis_tumbes\plot\FORMAS%20CLINICAS%20Y%20TIPO%20DE%20DX.xlsx!Sheet1!F25C1:F42C18"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7.emf"/></Relationships>
</file>

<file path=ppt/slides/_rels/slide11.xml.rels><?xml version="1.0" encoding="UTF-8" standalone="yes"?>
<Relationships xmlns="http://schemas.openxmlformats.org/package/2006/relationships"><Relationship Id="rId3" Type="http://schemas.openxmlformats.org/officeDocument/2006/relationships/image" Target="../media/image28.emf"/><Relationship Id="rId7" Type="http://schemas.openxmlformats.org/officeDocument/2006/relationships/image" Target="../media/image31.png"/><Relationship Id="rId2" Type="http://schemas.openxmlformats.org/officeDocument/2006/relationships/oleObject" Target="file:///C:\BOLETIN_SALA_EPI\HOJA_TRABAJO\HOJA_DENGUE.xlsm!MAPDENGUE!F16C1:F20C4" TargetMode="Externa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emf"/><Relationship Id="rId4" Type="http://schemas.openxmlformats.org/officeDocument/2006/relationships/oleObject" Target="file:///C:\BOLETIN_SALA_EPI\HOJA_TRABAJO\HOJA_DENGUE.xlsm!MAPRIESGO_DENGUE_6SEMNAS!F16C1:F20C4"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2.png"/><Relationship Id="rId4" Type="http://schemas.openxmlformats.org/officeDocument/2006/relationships/image" Target="../media/image36.png"/><Relationship Id="rId9" Type="http://schemas.openxmlformats.org/officeDocument/2006/relationships/hyperlink" Target="https://www.senamhi.gob.pe/?&amp;p=pronostico-climatico"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file:///C:\BOLETIN_SALA_EPI\HOJA_TRABAJO\CANALES%20END&#201;MICOS_LIMA_NOTI.xlsx!CANAL_ENDEMICO_REG_TUMBES%202024!%5bCANALES%20END&#201;MICOS_LIMA_NOTI.xlsx%5dCANAL_ENDEMICO_REG_TUMBES%202024%202%20Gr&#225;fico"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oleObject" Target="file:///C:\BOLETIN_SALA_EPI\HOJA_TRABAJO\HOJA_DENGUE.xlsm!DIAGNO!F13C32:F18C91" TargetMode="External"/><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8" Type="http://schemas.openxmlformats.org/officeDocument/2006/relationships/oleObject" Target="file:///C:\BOLETIN_SALA_EPI\HOJA_TRABAJO\HOJA_DENGUE.xlsm!DIAGNO!F46C7:F54C11" TargetMode="External"/><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oleObject" Target="file:///C:\BOLETIN_SALA_EPI\HOJA_TRABAJO\HOJA_DENGUE.xlsm!DIAGNO!F16C7:F23C10" TargetMode="External"/><Relationship Id="rId10" Type="http://schemas.openxmlformats.org/officeDocument/2006/relationships/image" Target="../media/image13.png"/><Relationship Id="rId4" Type="http://schemas.openxmlformats.org/officeDocument/2006/relationships/image" Target="../media/image9.jpeg"/><Relationship Id="rId9" Type="http://schemas.openxmlformats.org/officeDocument/2006/relationships/image" Target="../media/image12.emf"/></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file:///C:\BOLETIN_SALA_EPI\HOJA_TRABAJO\HOJA_DENGUE.xlsm!DIAGNO!F89C1:F124C5"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3" Type="http://schemas.openxmlformats.org/officeDocument/2006/relationships/oleObject" Target="file:///D:\dashword_arbovirosis_tumbes\plot\tabla_casosxa&#241;os_misma_semana_para_sala.xlsx!Sheet1!F1C1:F16C15"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8.emf"/><Relationship Id="rId5" Type="http://schemas.openxmlformats.org/officeDocument/2006/relationships/oleObject" Target="file:///D:\dashword_arbovirosis_tumbes\plot\TABLA_NUMEROS_CASOS_INCIDENCIA_DEFUNCIONES_PARA%20SALA.xlsx!Sheet1!F1C1:F7C6" TargetMode="External"/><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8" Type="http://schemas.openxmlformats.org/officeDocument/2006/relationships/oleObject" Target="file:///C:\BOLETIN_SALA_EPI\HOJA_TRABAJO\HOJA_DENGUE.xlsm!DIST_G_ETAREO!F260C2:F263C7" TargetMode="External"/><Relationship Id="rId3" Type="http://schemas.openxmlformats.org/officeDocument/2006/relationships/image" Target="../media/image2.png"/><Relationship Id="rId7" Type="http://schemas.openxmlformats.org/officeDocument/2006/relationships/image" Target="../media/image21.emf"/><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oleObject" Target="file:///C:\BOLETIN_SALA_EPI\HOJA_TRABAJO\HOJA_DENGUE.xlsm!F_INGRESO_ULT_6SE!F116C11:F131C18" TargetMode="External"/><Relationship Id="rId5" Type="http://schemas.openxmlformats.org/officeDocument/2006/relationships/image" Target="../media/image20.emf"/><Relationship Id="rId4" Type="http://schemas.openxmlformats.org/officeDocument/2006/relationships/oleObject" Target="file:///D:\dashword_arbovirosis_tumbes\plot\tabla_sexo_evida_distrito_para_sala2023.xlsx!Sheet1!F1C6:F25C8" TargetMode="External"/><Relationship Id="rId9" Type="http://schemas.openxmlformats.org/officeDocument/2006/relationships/image" Target="../media/image22.emf"/></Relationships>
</file>

<file path=ppt/slides/_rels/slide9.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oleObject" Target="file:///D:\dashword_arbovirosis_tumbes\plot\CASOS_PROVINCIA_DISTRITO_2%20ULTIMOS%20A&#209;OS.xlsx!Sheet1!F1C13:F20C21" TargetMode="External"/><Relationship Id="rId7" Type="http://schemas.openxmlformats.org/officeDocument/2006/relationships/oleObject" Target="file:///C:\BOLETIN_SALA_EPI\HOSPITALIZADOS_DENGUE\Hospitalizados.xlsx!TD!%5bHospitalizados.xlsx%5dTD%20Gr&#225;fico%202"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4.emf"/><Relationship Id="rId5" Type="http://schemas.openxmlformats.org/officeDocument/2006/relationships/oleObject" Target="file:///C:\BOLETIN_SALA_EPI\HOSPITALIZADOS_DENGUE\Hospitalizados.xlsx!TD!%5bHospitalizados.xlsx%5dTD%20Gr&#225;fico%201" TargetMode="External"/><Relationship Id="rId10" Type="http://schemas.openxmlformats.org/officeDocument/2006/relationships/image" Target="../media/image26.emf"/><Relationship Id="rId4" Type="http://schemas.openxmlformats.org/officeDocument/2006/relationships/image" Target="../media/image23.emf"/><Relationship Id="rId9" Type="http://schemas.openxmlformats.org/officeDocument/2006/relationships/oleObject" Target="file:///C:\BOLETIN_SALA_EPI\HOJA_TRABAJO\HOJA_DENGUE.xlsm!DIAGNO!%5bHOJA_DENGUE.xlsm%5dDIAGNO%20Gr&#225;fico%20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B571069-3BAC-4966-8B49-11CCCC67E8B8}"/>
              </a:ext>
            </a:extLst>
          </p:cNvPr>
          <p:cNvGrpSpPr/>
          <p:nvPr/>
        </p:nvGrpSpPr>
        <p:grpSpPr>
          <a:xfrm>
            <a:off x="0" y="16455"/>
            <a:ext cx="12192000" cy="6857143"/>
            <a:chOff x="0" y="16455"/>
            <a:chExt cx="12192000" cy="6857143"/>
          </a:xfrm>
        </p:grpSpPr>
        <p:pic>
          <p:nvPicPr>
            <p:cNvPr id="3" name="Imagen 2">
              <a:extLst>
                <a:ext uri="{FF2B5EF4-FFF2-40B4-BE49-F238E27FC236}">
                  <a16:creationId xmlns:a16="http://schemas.microsoft.com/office/drawing/2014/main" id="{423DF038-A263-4F53-8BE3-75C45EC6D9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455"/>
              <a:ext cx="12192000" cy="6857143"/>
            </a:xfrm>
            <a:prstGeom prst="rect">
              <a:avLst/>
            </a:prstGeom>
          </p:spPr>
        </p:pic>
        <p:pic>
          <p:nvPicPr>
            <p:cNvPr id="27" name="Imagen 26">
              <a:extLst>
                <a:ext uri="{FF2B5EF4-FFF2-40B4-BE49-F238E27FC236}">
                  <a16:creationId xmlns:a16="http://schemas.microsoft.com/office/drawing/2014/main" id="{49E816FB-F578-422C-9BFB-5E0ACDA4B0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6770" y="4093067"/>
              <a:ext cx="1901323" cy="941859"/>
            </a:xfrm>
            <a:prstGeom prst="rect">
              <a:avLst/>
            </a:prstGeom>
          </p:spPr>
        </p:pic>
        <p:graphicFrame>
          <p:nvGraphicFramePr>
            <p:cNvPr id="28" name="Objeto 27">
              <a:extLst>
                <a:ext uri="{FF2B5EF4-FFF2-40B4-BE49-F238E27FC236}">
                  <a16:creationId xmlns:a16="http://schemas.microsoft.com/office/drawing/2014/main" id="{64359C68-BF90-479C-9E41-C9D884109F63}"/>
                </a:ext>
              </a:extLst>
            </p:cNvPr>
            <p:cNvGraphicFramePr>
              <a:graphicFrameLocks noChangeAspect="1"/>
            </p:cNvGraphicFramePr>
            <p:nvPr>
              <p:extLst>
                <p:ext uri="{D42A27DB-BD31-4B8C-83A1-F6EECF244321}">
                  <p14:modId xmlns:p14="http://schemas.microsoft.com/office/powerpoint/2010/main" val="4239694031"/>
                </p:ext>
              </p:extLst>
            </p:nvPr>
          </p:nvGraphicFramePr>
          <p:xfrm>
            <a:off x="8734425" y="2906713"/>
            <a:ext cx="1497013" cy="976312"/>
          </p:xfrm>
          <a:graphic>
            <a:graphicData uri="http://schemas.openxmlformats.org/presentationml/2006/ole">
              <mc:AlternateContent xmlns:mc="http://schemas.openxmlformats.org/markup-compatibility/2006">
                <mc:Choice xmlns:v="urn:schemas-microsoft-com:vml" Requires="v">
                  <p:oleObj name="Macro-Enabled Worksheet" r:id="rId4" imgW="4086237" imgH="2666943" progId="Excel.SheetMacroEnabled.12">
                    <p:link updateAutomatic="1"/>
                  </p:oleObj>
                </mc:Choice>
                <mc:Fallback>
                  <p:oleObj name="Macro-Enabled Worksheet" r:id="rId4" imgW="4086237" imgH="2666943" progId="Excel.SheetMacroEnabled.12">
                    <p:link updateAutomatic="1"/>
                    <p:pic>
                      <p:nvPicPr>
                        <p:cNvPr id="28" name="Objeto 27">
                          <a:extLst>
                            <a:ext uri="{FF2B5EF4-FFF2-40B4-BE49-F238E27FC236}">
                              <a16:creationId xmlns:a16="http://schemas.microsoft.com/office/drawing/2014/main" id="{64359C68-BF90-479C-9E41-C9D884109F63}"/>
                            </a:ext>
                          </a:extLst>
                        </p:cNvPr>
                        <p:cNvPicPr/>
                        <p:nvPr/>
                      </p:nvPicPr>
                      <p:blipFill>
                        <a:blip r:embed="rId5"/>
                        <a:stretch>
                          <a:fillRect/>
                        </a:stretch>
                      </p:blipFill>
                      <p:spPr>
                        <a:xfrm>
                          <a:off x="8734425" y="2906713"/>
                          <a:ext cx="1497013" cy="976312"/>
                        </a:xfrm>
                        <a:prstGeom prst="rect">
                          <a:avLst/>
                        </a:prstGeom>
                      </p:spPr>
                    </p:pic>
                  </p:oleObj>
                </mc:Fallback>
              </mc:AlternateContent>
            </a:graphicData>
          </a:graphic>
        </p:graphicFrame>
        <p:pic>
          <p:nvPicPr>
            <p:cNvPr id="30" name="Imagen 29">
              <a:extLst>
                <a:ext uri="{FF2B5EF4-FFF2-40B4-BE49-F238E27FC236}">
                  <a16:creationId xmlns:a16="http://schemas.microsoft.com/office/drawing/2014/main" id="{A48DE32F-1482-4204-A72F-7EA19E166A90}"/>
                </a:ext>
              </a:extLst>
            </p:cNvPr>
            <p:cNvPicPr>
              <a:picLocks noChangeAspect="1"/>
            </p:cNvPicPr>
            <p:nvPr/>
          </p:nvPicPr>
          <p:blipFill rotWithShape="1">
            <a:blip r:embed="rId6">
              <a:extLst>
                <a:ext uri="{28A0092B-C50C-407E-A947-70E740481C1C}">
                  <a14:useLocalDpi xmlns:a14="http://schemas.microsoft.com/office/drawing/2010/main" val="0"/>
                </a:ext>
              </a:extLst>
            </a:blip>
            <a:srcRect l="32224" t="40169" r="37241" b="35343"/>
            <a:stretch/>
          </p:blipFill>
          <p:spPr>
            <a:xfrm>
              <a:off x="10184235" y="2954150"/>
              <a:ext cx="1174459" cy="941860"/>
            </a:xfrm>
            <a:prstGeom prst="rect">
              <a:avLst/>
            </a:prstGeom>
          </p:spPr>
        </p:pic>
        <p:pic>
          <p:nvPicPr>
            <p:cNvPr id="31" name="Imagen 30">
              <a:extLst>
                <a:ext uri="{FF2B5EF4-FFF2-40B4-BE49-F238E27FC236}">
                  <a16:creationId xmlns:a16="http://schemas.microsoft.com/office/drawing/2014/main" id="{6EBDE6BC-5636-4F58-BD02-1D5593260FCB}"/>
                </a:ext>
              </a:extLst>
            </p:cNvPr>
            <p:cNvPicPr>
              <a:picLocks noChangeAspect="1"/>
            </p:cNvPicPr>
            <p:nvPr/>
          </p:nvPicPr>
          <p:blipFill rotWithShape="1">
            <a:blip r:embed="rId6">
              <a:extLst>
                <a:ext uri="{28A0092B-C50C-407E-A947-70E740481C1C}">
                  <a14:useLocalDpi xmlns:a14="http://schemas.microsoft.com/office/drawing/2010/main" val="0"/>
                </a:ext>
              </a:extLst>
            </a:blip>
            <a:srcRect l="3434" t="69676" r="66031" b="5836"/>
            <a:stretch/>
          </p:blipFill>
          <p:spPr>
            <a:xfrm>
              <a:off x="10458093" y="4021791"/>
              <a:ext cx="1174459" cy="941860"/>
            </a:xfrm>
            <a:prstGeom prst="rect">
              <a:avLst/>
            </a:prstGeom>
          </p:spPr>
        </p:pic>
        <p:sp>
          <p:nvSpPr>
            <p:cNvPr id="16" name="Título 1">
              <a:extLst>
                <a:ext uri="{FF2B5EF4-FFF2-40B4-BE49-F238E27FC236}">
                  <a16:creationId xmlns:a16="http://schemas.microsoft.com/office/drawing/2014/main" id="{EE71973C-1A86-4638-8445-AA38EB184B0F}"/>
                </a:ext>
              </a:extLst>
            </p:cNvPr>
            <p:cNvSpPr txBox="1">
              <a:spLocks/>
            </p:cNvSpPr>
            <p:nvPr/>
          </p:nvSpPr>
          <p:spPr>
            <a:xfrm>
              <a:off x="2822714" y="5944523"/>
              <a:ext cx="6037456" cy="55049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3000" b="1" dirty="0">
                  <a:solidFill>
                    <a:schemeClr val="bg1"/>
                  </a:solidFill>
                </a:rPr>
                <a:t>Del 20 al 26 octubre 2024</a:t>
              </a:r>
            </a:p>
          </p:txBody>
        </p:sp>
        <p:sp>
          <p:nvSpPr>
            <p:cNvPr id="12" name="Título 1">
              <a:extLst>
                <a:ext uri="{FF2B5EF4-FFF2-40B4-BE49-F238E27FC236}">
                  <a16:creationId xmlns:a16="http://schemas.microsoft.com/office/drawing/2014/main" id="{0F3A53F6-C24F-49D6-BB95-E1BF745C9EFA}"/>
                </a:ext>
              </a:extLst>
            </p:cNvPr>
            <p:cNvSpPr txBox="1">
              <a:spLocks/>
            </p:cNvSpPr>
            <p:nvPr/>
          </p:nvSpPr>
          <p:spPr>
            <a:xfrm>
              <a:off x="2664903" y="6392411"/>
              <a:ext cx="5891867" cy="4226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1800" dirty="0">
                  <a:solidFill>
                    <a:schemeClr val="bg1"/>
                  </a:solidFill>
                </a:rPr>
                <a:t>epitumbes@dge.gob.pe    /   www.diresatumbes.gob.pe</a:t>
              </a:r>
            </a:p>
          </p:txBody>
        </p:sp>
        <p:sp>
          <p:nvSpPr>
            <p:cNvPr id="4" name="Rectángulo 3">
              <a:extLst>
                <a:ext uri="{FF2B5EF4-FFF2-40B4-BE49-F238E27FC236}">
                  <a16:creationId xmlns:a16="http://schemas.microsoft.com/office/drawing/2014/main" id="{5AC0C336-31A0-4177-8B07-EAB1CF0312FB}"/>
                </a:ext>
              </a:extLst>
            </p:cNvPr>
            <p:cNvSpPr/>
            <p:nvPr/>
          </p:nvSpPr>
          <p:spPr>
            <a:xfrm>
              <a:off x="6375697" y="2787763"/>
              <a:ext cx="1677062" cy="707886"/>
            </a:xfrm>
            <a:prstGeom prst="rect">
              <a:avLst/>
            </a:prstGeom>
            <a:noFill/>
          </p:spPr>
          <p:txBody>
            <a:bodyPr wrap="square" lIns="91440" tIns="45720" rIns="91440" bIns="45720">
              <a:spAutoFit/>
            </a:bodyPr>
            <a:lstStyle/>
            <a:p>
              <a:pPr algn="ctr"/>
              <a:r>
                <a:rPr lang="es-ES" sz="4000" b="1" cap="none" spc="0" dirty="0">
                  <a:ln w="22225">
                    <a:solidFill>
                      <a:srgbClr val="04606C"/>
                    </a:solidFill>
                    <a:prstDash val="solid"/>
                  </a:ln>
                  <a:solidFill>
                    <a:srgbClr val="118E9F"/>
                  </a:solidFill>
                  <a:effectLst/>
                </a:rPr>
                <a:t>S.E.43</a:t>
              </a:r>
            </a:p>
          </p:txBody>
        </p:sp>
        <p:sp>
          <p:nvSpPr>
            <p:cNvPr id="2" name="CuadroTexto 1">
              <a:extLst>
                <a:ext uri="{FF2B5EF4-FFF2-40B4-BE49-F238E27FC236}">
                  <a16:creationId xmlns:a16="http://schemas.microsoft.com/office/drawing/2014/main" id="{FD028345-8F6F-42C7-8D9A-BCA2C2D4B136}"/>
                </a:ext>
              </a:extLst>
            </p:cNvPr>
            <p:cNvSpPr txBox="1"/>
            <p:nvPr/>
          </p:nvSpPr>
          <p:spPr>
            <a:xfrm>
              <a:off x="4426226" y="5194854"/>
              <a:ext cx="7765774" cy="430887"/>
            </a:xfrm>
            <a:prstGeom prst="rect">
              <a:avLst/>
            </a:prstGeom>
            <a:noFill/>
          </p:spPr>
          <p:txBody>
            <a:bodyPr wrap="square" rtlCol="0">
              <a:spAutoFit/>
            </a:bodyPr>
            <a:lstStyle/>
            <a:p>
              <a:r>
                <a:rPr lang="es-PE" sz="1100" dirty="0"/>
                <a:t>La sala de situación de Dengue es un producto de la Dirección Ejecutiva de Epidemiología de la Dirección Regional de Salud Tumbes. Se autoriza su uso total o parcial siempre y cuando se citen expresamente las fuentes de información de este producto. </a:t>
              </a:r>
            </a:p>
          </p:txBody>
        </p:sp>
        <p:sp>
          <p:nvSpPr>
            <p:cNvPr id="5" name="CuadroTexto 4">
              <a:extLst>
                <a:ext uri="{FF2B5EF4-FFF2-40B4-BE49-F238E27FC236}">
                  <a16:creationId xmlns:a16="http://schemas.microsoft.com/office/drawing/2014/main" id="{09018AA8-7B9A-4BDF-B1C0-D6A1B006525D}"/>
                </a:ext>
              </a:extLst>
            </p:cNvPr>
            <p:cNvSpPr txBox="1"/>
            <p:nvPr/>
          </p:nvSpPr>
          <p:spPr>
            <a:xfrm>
              <a:off x="6596209" y="3576065"/>
              <a:ext cx="1278406" cy="646331"/>
            </a:xfrm>
            <a:prstGeom prst="rect">
              <a:avLst/>
            </a:prstGeom>
            <a:solidFill>
              <a:schemeClr val="bg1"/>
            </a:solidFill>
          </p:spPr>
          <p:txBody>
            <a:bodyPr wrap="square" rtlCol="0">
              <a:spAutoFit/>
            </a:bodyPr>
            <a:lstStyle/>
            <a:p>
              <a:r>
                <a:rPr lang="es-PE" sz="3600" b="1" dirty="0">
                  <a:solidFill>
                    <a:srgbClr val="04606C"/>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2024</a:t>
              </a:r>
            </a:p>
          </p:txBody>
        </p:sp>
      </p:grpSp>
      <p:sp>
        <p:nvSpPr>
          <p:cNvPr id="6" name="Rectángulo 5">
            <a:extLst>
              <a:ext uri="{FF2B5EF4-FFF2-40B4-BE49-F238E27FC236}">
                <a16:creationId xmlns:a16="http://schemas.microsoft.com/office/drawing/2014/main" id="{24B01DC4-5120-EA31-3744-D1D491F365A6}"/>
              </a:ext>
            </a:extLst>
          </p:cNvPr>
          <p:cNvSpPr/>
          <p:nvPr/>
        </p:nvSpPr>
        <p:spPr>
          <a:xfrm>
            <a:off x="4547031" y="1150440"/>
            <a:ext cx="5843950" cy="1200329"/>
          </a:xfrm>
          <a:prstGeom prst="rect">
            <a:avLst/>
          </a:prstGeom>
          <a:solidFill>
            <a:srgbClr val="00D5D0"/>
          </a:solidFill>
        </p:spPr>
        <p:txBody>
          <a:bodyPr wrap="square" lIns="91440" tIns="45720" rIns="91440" bIns="45720">
            <a:spAutoFit/>
          </a:bodyPr>
          <a:lstStyle/>
          <a:p>
            <a:pPr algn="ctr"/>
            <a:r>
              <a:rPr lang="es-ES" sz="3600" b="1" cap="none" spc="0" dirty="0">
                <a:ln w="9525">
                  <a:solidFill>
                    <a:schemeClr val="bg1"/>
                  </a:solidFill>
                  <a:prstDash val="solid"/>
                </a:ln>
              </a:rPr>
              <a:t>Sala Situacional </a:t>
            </a:r>
            <a:endParaRPr lang="es-ES" sz="3600" b="1" dirty="0">
              <a:ln w="9525">
                <a:solidFill>
                  <a:schemeClr val="bg1"/>
                </a:solidFill>
                <a:prstDash val="solid"/>
              </a:ln>
            </a:endParaRPr>
          </a:p>
          <a:p>
            <a:pPr algn="ctr"/>
            <a:r>
              <a:rPr lang="es-ES" sz="3600" b="1" cap="none" spc="0" dirty="0">
                <a:ln w="9525">
                  <a:solidFill>
                    <a:schemeClr val="bg1"/>
                  </a:solidFill>
                  <a:prstDash val="solid"/>
                </a:ln>
              </a:rPr>
              <a:t>DENGUE</a:t>
            </a:r>
          </a:p>
        </p:txBody>
      </p:sp>
      <p:pic>
        <p:nvPicPr>
          <p:cNvPr id="8" name="Imagen 7">
            <a:extLst>
              <a:ext uri="{FF2B5EF4-FFF2-40B4-BE49-F238E27FC236}">
                <a16:creationId xmlns:a16="http://schemas.microsoft.com/office/drawing/2014/main" id="{92383963-ECC8-7729-F0FC-8619CE07E8DB}"/>
              </a:ext>
            </a:extLst>
          </p:cNvPr>
          <p:cNvPicPr>
            <a:picLocks noChangeAspect="1"/>
          </p:cNvPicPr>
          <p:nvPr/>
        </p:nvPicPr>
        <p:blipFill>
          <a:blip r:embed="rId7"/>
          <a:stretch>
            <a:fillRect/>
          </a:stretch>
        </p:blipFill>
        <p:spPr>
          <a:xfrm>
            <a:off x="50334" y="818867"/>
            <a:ext cx="2692411" cy="20024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99595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E8A31B5-4D97-CD59-429C-B88F521D0F92}"/>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0" y="16099"/>
            <a:ext cx="4810540" cy="430886"/>
          </a:xfrm>
          <a:prstGeom prst="rect">
            <a:avLst/>
          </a:prstGeom>
        </p:spPr>
      </p:pic>
      <p:sp>
        <p:nvSpPr>
          <p:cNvPr id="2" name="Marcador de pie de página 1">
            <a:extLst>
              <a:ext uri="{FF2B5EF4-FFF2-40B4-BE49-F238E27FC236}">
                <a16:creationId xmlns:a16="http://schemas.microsoft.com/office/drawing/2014/main" id="{67268559-5806-4C8E-346D-EFB1343472FF}"/>
              </a:ext>
            </a:extLst>
          </p:cNvPr>
          <p:cNvSpPr>
            <a:spLocks noGrp="1"/>
          </p:cNvSpPr>
          <p:nvPr>
            <p:ph type="ftr" sz="quarter" idx="11"/>
          </p:nvPr>
        </p:nvSpPr>
        <p:spPr>
          <a:xfrm>
            <a:off x="-212386" y="6481592"/>
            <a:ext cx="6308386" cy="432033"/>
          </a:xfrm>
        </p:spPr>
        <p:txBody>
          <a:bodyPr/>
          <a:lstStyle/>
          <a:p>
            <a:r>
              <a:rPr lang="es-ES"/>
              <a:t>Fuente: Dirección Ejecutiva de Epidemiología – Tumbes/Notiweb-CDC/MINSA (*) Hasta la SE. 43</a:t>
            </a:r>
            <a:endParaRPr lang="es-PE" dirty="0"/>
          </a:p>
        </p:txBody>
      </p:sp>
      <p:graphicFrame>
        <p:nvGraphicFramePr>
          <p:cNvPr id="3" name="Objeto 2">
            <a:extLst>
              <a:ext uri="{FF2B5EF4-FFF2-40B4-BE49-F238E27FC236}">
                <a16:creationId xmlns:a16="http://schemas.microsoft.com/office/drawing/2014/main" id="{3C27D095-70ED-6A1A-FD0A-6EC6046D35EE}"/>
              </a:ext>
            </a:extLst>
          </p:cNvPr>
          <p:cNvGraphicFramePr>
            <a:graphicFrameLocks noChangeAspect="1"/>
          </p:cNvGraphicFramePr>
          <p:nvPr>
            <p:extLst>
              <p:ext uri="{D42A27DB-BD31-4B8C-83A1-F6EECF244321}">
                <p14:modId xmlns:p14="http://schemas.microsoft.com/office/powerpoint/2010/main" val="2864426371"/>
              </p:ext>
            </p:extLst>
          </p:nvPr>
        </p:nvGraphicFramePr>
        <p:xfrm>
          <a:off x="209555" y="1212668"/>
          <a:ext cx="11772889" cy="4432663"/>
        </p:xfrm>
        <a:graphic>
          <a:graphicData uri="http://schemas.openxmlformats.org/presentationml/2006/ole">
            <mc:AlternateContent xmlns:mc="http://schemas.openxmlformats.org/markup-compatibility/2006">
              <mc:Choice xmlns:v="urn:schemas-microsoft-com:vml" Requires="v">
                <p:oleObj name="Worksheet" r:id="rId3" imgW="10220183" imgH="3848250" progId="Excel.Sheet.12">
                  <p:link updateAutomatic="1"/>
                </p:oleObj>
              </mc:Choice>
              <mc:Fallback>
                <p:oleObj name="Worksheet" r:id="rId3" imgW="10220183" imgH="3848250" progId="Excel.Sheet.12">
                  <p:link updateAutomatic="1"/>
                  <p:pic>
                    <p:nvPicPr>
                      <p:cNvPr id="3" name="Objeto 2">
                        <a:extLst>
                          <a:ext uri="{FF2B5EF4-FFF2-40B4-BE49-F238E27FC236}">
                            <a16:creationId xmlns:a16="http://schemas.microsoft.com/office/drawing/2014/main" id="{3C27D095-70ED-6A1A-FD0A-6EC6046D35EE}"/>
                          </a:ext>
                        </a:extLst>
                      </p:cNvPr>
                      <p:cNvPicPr/>
                      <p:nvPr/>
                    </p:nvPicPr>
                    <p:blipFill>
                      <a:blip r:embed="rId4"/>
                      <a:stretch>
                        <a:fillRect/>
                      </a:stretch>
                    </p:blipFill>
                    <p:spPr>
                      <a:xfrm>
                        <a:off x="209555" y="1212668"/>
                        <a:ext cx="11772889" cy="4432663"/>
                      </a:xfrm>
                      <a:prstGeom prst="rect">
                        <a:avLst/>
                      </a:prstGeom>
                    </p:spPr>
                  </p:pic>
                </p:oleObj>
              </mc:Fallback>
            </mc:AlternateContent>
          </a:graphicData>
        </a:graphic>
      </p:graphicFrame>
    </p:spTree>
    <p:extLst>
      <p:ext uri="{BB962C8B-B14F-4D97-AF65-F5344CB8AC3E}">
        <p14:creationId xmlns:p14="http://schemas.microsoft.com/office/powerpoint/2010/main" val="3882925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0892" y="119676"/>
            <a:ext cx="11988813" cy="784067"/>
          </a:xfrm>
          <a:solidFill>
            <a:srgbClr val="FF0000"/>
          </a:solidFill>
        </p:spPr>
        <p:txBody>
          <a:bodyPr>
            <a:noAutofit/>
          </a:bodyPr>
          <a:lstStyle/>
          <a:p>
            <a:pPr algn="ctr"/>
            <a:r>
              <a:rPr lang="es-PE" sz="2400" b="1" dirty="0">
                <a:solidFill>
                  <a:schemeClr val="bg1"/>
                </a:solidFill>
              </a:rPr>
              <a:t>MAPAS DE RIESGO DE FIEBRE POR VIRUS DENGUE EN LA REGION TUMBES – SE 01-43/2024</a:t>
            </a:r>
          </a:p>
        </p:txBody>
      </p:sp>
      <p:sp>
        <p:nvSpPr>
          <p:cNvPr id="8" name="Text Box 2">
            <a:extLst>
              <a:ext uri="{FF2B5EF4-FFF2-40B4-BE49-F238E27FC236}">
                <a16:creationId xmlns:a16="http://schemas.microsoft.com/office/drawing/2014/main" id="{60937C3C-0C30-4EB5-9D76-D6CF149EDA4E}"/>
              </a:ext>
            </a:extLst>
          </p:cNvPr>
          <p:cNvSpPr txBox="1">
            <a:spLocks noChangeArrowheads="1"/>
          </p:cNvSpPr>
          <p:nvPr/>
        </p:nvSpPr>
        <p:spPr bwMode="auto">
          <a:xfrm>
            <a:off x="944645" y="1444890"/>
            <a:ext cx="3457117" cy="411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ts val="800"/>
              </a:spcAft>
            </a:pPr>
            <a:r>
              <a:rPr lang="es-PE" altLang="es-PE" sz="1100" dirty="0"/>
              <a:t>Mapa de Riesgo  SE 01-43/2024 </a:t>
            </a:r>
            <a:r>
              <a:rPr kumimoji="0" lang="es-PE" altLang="es-PE" sz="1100" i="0" u="none" strike="noStrike" cap="none" normalizeH="0" baseline="0" dirty="0">
                <a:ln>
                  <a:noFill/>
                </a:ln>
                <a:effectLst/>
              </a:rPr>
              <a:t>de Dengue - Región Tumbes</a:t>
            </a:r>
            <a:endParaRPr kumimoji="0" lang="es-PE" altLang="es-PE" sz="3200" i="0" u="none" strike="noStrike" cap="none" normalizeH="0" baseline="0" dirty="0">
              <a:ln>
                <a:noFill/>
              </a:ln>
              <a:effectLst/>
            </a:endParaRPr>
          </a:p>
        </p:txBody>
      </p:sp>
      <p:sp>
        <p:nvSpPr>
          <p:cNvPr id="15" name="Text Box 2">
            <a:extLst>
              <a:ext uri="{FF2B5EF4-FFF2-40B4-BE49-F238E27FC236}">
                <a16:creationId xmlns:a16="http://schemas.microsoft.com/office/drawing/2014/main" id="{B4E48502-2FBF-4C7B-8523-31B93414C786}"/>
              </a:ext>
            </a:extLst>
          </p:cNvPr>
          <p:cNvSpPr txBox="1">
            <a:spLocks noChangeArrowheads="1"/>
          </p:cNvSpPr>
          <p:nvPr/>
        </p:nvSpPr>
        <p:spPr bwMode="auto">
          <a:xfrm>
            <a:off x="7463926" y="1444890"/>
            <a:ext cx="3783429" cy="501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ts val="800"/>
              </a:spcAft>
            </a:pPr>
            <a:r>
              <a:rPr lang="es-PE" altLang="es-PE" sz="1100" dirty="0"/>
              <a:t>Mapa de Riesgo según 06 últimas semanas epidemiológicas (37-42/2024) </a:t>
            </a:r>
            <a:r>
              <a:rPr kumimoji="0" lang="es-PE" altLang="es-PE" sz="1100" i="0" u="none" strike="noStrike" cap="none" normalizeH="0" baseline="0" dirty="0">
                <a:ln>
                  <a:noFill/>
                </a:ln>
                <a:effectLst/>
              </a:rPr>
              <a:t>de Dengue - Región Tumbes</a:t>
            </a:r>
            <a:endParaRPr kumimoji="0" lang="es-PE" altLang="es-PE" sz="3200" i="0" u="none" strike="noStrike" cap="none" normalizeH="0" baseline="0" dirty="0">
              <a:ln>
                <a:noFill/>
              </a:ln>
              <a:effectLst/>
            </a:endParaRPr>
          </a:p>
        </p:txBody>
      </p:sp>
      <p:sp>
        <p:nvSpPr>
          <p:cNvPr id="6" name="Marcador de pie de página 5">
            <a:extLst>
              <a:ext uri="{FF2B5EF4-FFF2-40B4-BE49-F238E27FC236}">
                <a16:creationId xmlns:a16="http://schemas.microsoft.com/office/drawing/2014/main" id="{DC151996-36A0-82D4-EB69-D2F114879A25}"/>
              </a:ext>
            </a:extLst>
          </p:cNvPr>
          <p:cNvSpPr>
            <a:spLocks noGrp="1"/>
          </p:cNvSpPr>
          <p:nvPr>
            <p:ph type="ftr" sz="quarter" idx="11"/>
          </p:nvPr>
        </p:nvSpPr>
        <p:spPr>
          <a:xfrm>
            <a:off x="-2361" y="6560735"/>
            <a:ext cx="6174297" cy="365125"/>
          </a:xfrm>
        </p:spPr>
        <p:txBody>
          <a:bodyPr/>
          <a:lstStyle/>
          <a:p>
            <a:r>
              <a:rPr lang="es-ES"/>
              <a:t>Fuente: Dirección Ejecutiva de Epidemiología – Tumbes/Notiweb-CDC/MINSA (*) Hasta la SE. 43</a:t>
            </a:r>
            <a:endParaRPr lang="es-PE" dirty="0"/>
          </a:p>
        </p:txBody>
      </p:sp>
      <p:graphicFrame>
        <p:nvGraphicFramePr>
          <p:cNvPr id="5" name="Objeto 4">
            <a:extLst>
              <a:ext uri="{FF2B5EF4-FFF2-40B4-BE49-F238E27FC236}">
                <a16:creationId xmlns:a16="http://schemas.microsoft.com/office/drawing/2014/main" id="{B8625AE7-C317-FBB0-9762-43C700898C49}"/>
              </a:ext>
            </a:extLst>
          </p:cNvPr>
          <p:cNvGraphicFramePr>
            <a:graphicFrameLocks noChangeAspect="1"/>
          </p:cNvGraphicFramePr>
          <p:nvPr>
            <p:extLst>
              <p:ext uri="{D42A27DB-BD31-4B8C-83A1-F6EECF244321}">
                <p14:modId xmlns:p14="http://schemas.microsoft.com/office/powerpoint/2010/main" val="3224121820"/>
              </p:ext>
            </p:extLst>
          </p:nvPr>
        </p:nvGraphicFramePr>
        <p:xfrm>
          <a:off x="2670175" y="4867275"/>
          <a:ext cx="2438400" cy="819150"/>
        </p:xfrm>
        <a:graphic>
          <a:graphicData uri="http://schemas.openxmlformats.org/presentationml/2006/ole">
            <mc:AlternateContent xmlns:mc="http://schemas.openxmlformats.org/markup-compatibility/2006">
              <mc:Choice xmlns:v="urn:schemas-microsoft-com:vml" Requires="v">
                <p:oleObj name="Macro-Enabled Worksheet" r:id="rId2" imgW="2438456" imgH="819075" progId="Excel.SheetMacroEnabled.12">
                  <p:link updateAutomatic="1"/>
                </p:oleObj>
              </mc:Choice>
              <mc:Fallback>
                <p:oleObj name="Macro-Enabled Worksheet" r:id="rId2" imgW="2438456" imgH="819075" progId="Excel.SheetMacroEnabled.12">
                  <p:link updateAutomatic="1"/>
                  <p:pic>
                    <p:nvPicPr>
                      <p:cNvPr id="0" name=""/>
                      <p:cNvPicPr/>
                      <p:nvPr/>
                    </p:nvPicPr>
                    <p:blipFill>
                      <a:blip r:embed="rId3"/>
                      <a:stretch>
                        <a:fillRect/>
                      </a:stretch>
                    </p:blipFill>
                    <p:spPr>
                      <a:xfrm>
                        <a:off x="2670175" y="4867275"/>
                        <a:ext cx="2438400" cy="819150"/>
                      </a:xfrm>
                      <a:prstGeom prst="rect">
                        <a:avLst/>
                      </a:prstGeom>
                    </p:spPr>
                  </p:pic>
                </p:oleObj>
              </mc:Fallback>
            </mc:AlternateContent>
          </a:graphicData>
        </a:graphic>
      </p:graphicFrame>
      <p:graphicFrame>
        <p:nvGraphicFramePr>
          <p:cNvPr id="10" name="Objeto 9">
            <a:extLst>
              <a:ext uri="{FF2B5EF4-FFF2-40B4-BE49-F238E27FC236}">
                <a16:creationId xmlns:a16="http://schemas.microsoft.com/office/drawing/2014/main" id="{09774BA1-4B0C-5B9D-FD2D-F953EA9392D4}"/>
              </a:ext>
            </a:extLst>
          </p:cNvPr>
          <p:cNvGraphicFramePr>
            <a:graphicFrameLocks noChangeAspect="1"/>
          </p:cNvGraphicFramePr>
          <p:nvPr>
            <p:extLst>
              <p:ext uri="{D42A27DB-BD31-4B8C-83A1-F6EECF244321}">
                <p14:modId xmlns:p14="http://schemas.microsoft.com/office/powerpoint/2010/main" val="1739484733"/>
              </p:ext>
            </p:extLst>
          </p:nvPr>
        </p:nvGraphicFramePr>
        <p:xfrm>
          <a:off x="9197121" y="5091410"/>
          <a:ext cx="2695575" cy="857250"/>
        </p:xfrm>
        <a:graphic>
          <a:graphicData uri="http://schemas.openxmlformats.org/presentationml/2006/ole">
            <mc:AlternateContent xmlns:mc="http://schemas.openxmlformats.org/markup-compatibility/2006">
              <mc:Choice xmlns:v="urn:schemas-microsoft-com:vml" Requires="v">
                <p:oleObj name="Macro-Enabled Worksheet" r:id="rId4" imgW="2695653" imgH="857357" progId="Excel.SheetMacroEnabled.12">
                  <p:link updateAutomatic="1"/>
                </p:oleObj>
              </mc:Choice>
              <mc:Fallback>
                <p:oleObj name="Macro-Enabled Worksheet" r:id="rId4" imgW="2695653" imgH="857357" progId="Excel.SheetMacroEnabled.12">
                  <p:link updateAutomatic="1"/>
                  <p:pic>
                    <p:nvPicPr>
                      <p:cNvPr id="0" name=""/>
                      <p:cNvPicPr/>
                      <p:nvPr/>
                    </p:nvPicPr>
                    <p:blipFill>
                      <a:blip r:embed="rId5"/>
                      <a:stretch>
                        <a:fillRect/>
                      </a:stretch>
                    </p:blipFill>
                    <p:spPr>
                      <a:xfrm>
                        <a:off x="9197121" y="5091410"/>
                        <a:ext cx="2695575" cy="857250"/>
                      </a:xfrm>
                      <a:prstGeom prst="rect">
                        <a:avLst/>
                      </a:prstGeom>
                    </p:spPr>
                  </p:pic>
                </p:oleObj>
              </mc:Fallback>
            </mc:AlternateContent>
          </a:graphicData>
        </a:graphic>
      </p:graphicFrame>
      <p:pic>
        <p:nvPicPr>
          <p:cNvPr id="7" name="Imagen 6">
            <a:extLst>
              <a:ext uri="{FF2B5EF4-FFF2-40B4-BE49-F238E27FC236}">
                <a16:creationId xmlns:a16="http://schemas.microsoft.com/office/drawing/2014/main" id="{94AC8847-0D8C-4802-AFDF-2E463B7E6640}"/>
              </a:ext>
            </a:extLst>
          </p:cNvPr>
          <p:cNvPicPr>
            <a:picLocks noChangeAspect="1"/>
          </p:cNvPicPr>
          <p:nvPr/>
        </p:nvPicPr>
        <p:blipFill>
          <a:blip r:embed="rId6"/>
          <a:stretch>
            <a:fillRect/>
          </a:stretch>
        </p:blipFill>
        <p:spPr>
          <a:xfrm>
            <a:off x="136400" y="2031207"/>
            <a:ext cx="4212184" cy="3520800"/>
          </a:xfrm>
          <a:prstGeom prst="rect">
            <a:avLst/>
          </a:prstGeom>
        </p:spPr>
      </p:pic>
      <p:pic>
        <p:nvPicPr>
          <p:cNvPr id="9" name="Imagen 8">
            <a:extLst>
              <a:ext uri="{FF2B5EF4-FFF2-40B4-BE49-F238E27FC236}">
                <a16:creationId xmlns:a16="http://schemas.microsoft.com/office/drawing/2014/main" id="{3789C4E3-6DF2-D9C5-D17A-245E22300FF6}"/>
              </a:ext>
            </a:extLst>
          </p:cNvPr>
          <p:cNvPicPr>
            <a:picLocks noChangeAspect="1"/>
          </p:cNvPicPr>
          <p:nvPr/>
        </p:nvPicPr>
        <p:blipFill>
          <a:blip r:embed="rId7"/>
          <a:stretch>
            <a:fillRect/>
          </a:stretch>
        </p:blipFill>
        <p:spPr>
          <a:xfrm>
            <a:off x="6292712" y="2288213"/>
            <a:ext cx="4288836" cy="3520800"/>
          </a:xfrm>
          <a:prstGeom prst="rect">
            <a:avLst/>
          </a:prstGeom>
        </p:spPr>
      </p:pic>
    </p:spTree>
    <p:extLst>
      <p:ext uri="{BB962C8B-B14F-4D97-AF65-F5344CB8AC3E}">
        <p14:creationId xmlns:p14="http://schemas.microsoft.com/office/powerpoint/2010/main" val="2603361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CAED3915-5AC1-48F8-ABE3-7BC43A62A69E}"/>
              </a:ext>
            </a:extLst>
          </p:cNvPr>
          <p:cNvSpPr txBox="1">
            <a:spLocks/>
          </p:cNvSpPr>
          <p:nvPr/>
        </p:nvSpPr>
        <p:spPr>
          <a:xfrm>
            <a:off x="82266" y="303727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DENGUE vs VARIABLES CLIMATICAS 2024</a:t>
            </a:r>
            <a:br>
              <a:rPr lang="es-PE" sz="4000" b="1" dirty="0">
                <a:solidFill>
                  <a:schemeClr val="bg1"/>
                </a:solidFill>
              </a:rPr>
            </a:br>
            <a:r>
              <a:rPr lang="es-PE" sz="3600" b="1" dirty="0">
                <a:solidFill>
                  <a:schemeClr val="bg1"/>
                </a:solidFill>
              </a:rPr>
              <a:t>REGION TUMBES –  SE (43)</a:t>
            </a:r>
          </a:p>
          <a:p>
            <a:pPr algn="ctr"/>
            <a:endParaRPr lang="es-PE" sz="3600" b="1" dirty="0">
              <a:solidFill>
                <a:schemeClr val="bg1"/>
              </a:solidFill>
            </a:endParaRPr>
          </a:p>
        </p:txBody>
      </p:sp>
      <p:pic>
        <p:nvPicPr>
          <p:cNvPr id="9" name="Imagen 8">
            <a:extLst>
              <a:ext uri="{FF2B5EF4-FFF2-40B4-BE49-F238E27FC236}">
                <a16:creationId xmlns:a16="http://schemas.microsoft.com/office/drawing/2014/main" id="{715689E6-1C64-49B2-9702-0D919DB4C875}"/>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222847" y="413437"/>
            <a:ext cx="4810540" cy="430886"/>
          </a:xfrm>
          <a:prstGeom prst="rect">
            <a:avLst/>
          </a:prstGeom>
        </p:spPr>
      </p:pic>
    </p:spTree>
    <p:extLst>
      <p:ext uri="{BB962C8B-B14F-4D97-AF65-F5344CB8AC3E}">
        <p14:creationId xmlns:p14="http://schemas.microsoft.com/office/powerpoint/2010/main" val="1744159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715689E6-1C64-49B2-9702-0D919DB4C875}"/>
              </a:ext>
            </a:extLst>
          </p:cNvPr>
          <p:cNvPicPr>
            <a:picLocks noChangeAspect="1"/>
          </p:cNvPicPr>
          <p:nvPr/>
        </p:nvPicPr>
        <p:blipFill rotWithShape="1">
          <a:blip r:embed="rId3">
            <a:extLst>
              <a:ext uri="{28A0092B-C50C-407E-A947-70E740481C1C}">
                <a14:useLocalDpi xmlns:a14="http://schemas.microsoft.com/office/drawing/2010/main" val="0"/>
              </a:ext>
            </a:extLst>
          </a:blip>
          <a:srcRect l="3207" t="4009" r="57338" b="89707"/>
          <a:stretch/>
        </p:blipFill>
        <p:spPr>
          <a:xfrm>
            <a:off x="0" y="72778"/>
            <a:ext cx="4810540" cy="430886"/>
          </a:xfrm>
          <a:prstGeom prst="rect">
            <a:avLst/>
          </a:prstGeom>
        </p:spPr>
      </p:pic>
      <p:sp>
        <p:nvSpPr>
          <p:cNvPr id="6" name="CuadroTexto 5">
            <a:extLst>
              <a:ext uri="{FF2B5EF4-FFF2-40B4-BE49-F238E27FC236}">
                <a16:creationId xmlns:a16="http://schemas.microsoft.com/office/drawing/2014/main" id="{205CAC10-C9DD-4916-A8CB-764B5A1A1833}"/>
              </a:ext>
            </a:extLst>
          </p:cNvPr>
          <p:cNvSpPr txBox="1"/>
          <p:nvPr/>
        </p:nvSpPr>
        <p:spPr>
          <a:xfrm>
            <a:off x="6578600" y="671691"/>
            <a:ext cx="5453538" cy="6109365"/>
          </a:xfrm>
          <a:prstGeom prst="rect">
            <a:avLst/>
          </a:prstGeom>
          <a:noFill/>
        </p:spPr>
        <p:txBody>
          <a:bodyPr wrap="square" rtlCol="0">
            <a:spAutoFit/>
          </a:bodyPr>
          <a:lstStyle/>
          <a:p>
            <a:pPr algn="just"/>
            <a:r>
              <a:rPr lang="es-ES" sz="1700" dirty="0"/>
              <a:t>Se observa que la temperatura y la lluvia presenta una relación directa con los casos de dengue, se atribuye que frente al aumento de temperatura el ciclo biológico de reproducción se acorta incrementando la población del vector y por ende el riesgo de transmisión en la Región Tumbes. Desde la SE 16-2024 la temperatura media ambiental ha disminuido trayendo consigo una disminución de los casos de dengue, frente a este escenario el ciclo biológico del vector se alarga, relativamente disminuyendo la población del vector.</a:t>
            </a:r>
          </a:p>
          <a:p>
            <a:endParaRPr lang="es-ES" sz="1700" dirty="0"/>
          </a:p>
          <a:p>
            <a:pPr algn="just"/>
            <a:r>
              <a:rPr lang="es-ES" sz="1700" dirty="0"/>
              <a:t>Según proyección de la temperatura media para lo que queda del 2024 se espera un incremento de la misma proyectándose también probablemente un mayor número de casos de dengue por las circunstancias antes mencionadas.</a:t>
            </a:r>
          </a:p>
          <a:p>
            <a:pPr algn="just"/>
            <a:endParaRPr lang="es-ES" sz="1700" dirty="0"/>
          </a:p>
          <a:p>
            <a:pPr algn="just"/>
            <a:r>
              <a:rPr lang="es-ES" sz="1700" dirty="0"/>
              <a:t>Situación similar se observa con las precipitaciones pluviales y su relación con los casos de dengue, atribuyéndose que en este periodo lluvioso incrementan los micro criaderos del vector favoreciendo el incremento de la población del vector. Al inicio de año ante el incremento de lluvias doce semanas después los casos ascendieron.</a:t>
            </a:r>
            <a:endParaRPr lang="es-PE" sz="1700" dirty="0"/>
          </a:p>
        </p:txBody>
      </p:sp>
      <p:sp>
        <p:nvSpPr>
          <p:cNvPr id="11" name="CuadroTexto 10">
            <a:extLst>
              <a:ext uri="{FF2B5EF4-FFF2-40B4-BE49-F238E27FC236}">
                <a16:creationId xmlns:a16="http://schemas.microsoft.com/office/drawing/2014/main" id="{286AFBF6-16C8-4AC6-957B-F438369F805F}"/>
              </a:ext>
            </a:extLst>
          </p:cNvPr>
          <p:cNvSpPr txBox="1"/>
          <p:nvPr/>
        </p:nvSpPr>
        <p:spPr>
          <a:xfrm>
            <a:off x="7521387" y="223228"/>
            <a:ext cx="3648635" cy="369332"/>
          </a:xfrm>
          <a:prstGeom prst="rect">
            <a:avLst/>
          </a:prstGeom>
          <a:solidFill>
            <a:srgbClr val="C00000"/>
          </a:solidFill>
        </p:spPr>
        <p:txBody>
          <a:bodyPr wrap="square">
            <a:spAutoFit/>
          </a:bodyPr>
          <a:lstStyle/>
          <a:p>
            <a:r>
              <a:rPr lang="es-PE" sz="1800" b="1" dirty="0">
                <a:solidFill>
                  <a:schemeClr val="bg1"/>
                </a:solidFill>
              </a:rPr>
              <a:t>DENGUE vs VARIABLES CLIMATICAS</a:t>
            </a:r>
            <a:endParaRPr lang="es-PE" dirty="0"/>
          </a:p>
        </p:txBody>
      </p:sp>
      <p:pic>
        <p:nvPicPr>
          <p:cNvPr id="4" name="Imagen 3">
            <a:extLst>
              <a:ext uri="{FF2B5EF4-FFF2-40B4-BE49-F238E27FC236}">
                <a16:creationId xmlns:a16="http://schemas.microsoft.com/office/drawing/2014/main" id="{ACA5C424-402F-4F02-899B-51D2AB1025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862" y="592560"/>
            <a:ext cx="5298142" cy="2989922"/>
          </a:xfrm>
          <a:prstGeom prst="rect">
            <a:avLst/>
          </a:prstGeom>
        </p:spPr>
      </p:pic>
      <p:pic>
        <p:nvPicPr>
          <p:cNvPr id="8" name="Imagen 7">
            <a:extLst>
              <a:ext uri="{FF2B5EF4-FFF2-40B4-BE49-F238E27FC236}">
                <a16:creationId xmlns:a16="http://schemas.microsoft.com/office/drawing/2014/main" id="{20A98350-F16A-496C-AD49-BCAAAEE74F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862" y="3429000"/>
            <a:ext cx="5298142" cy="3246395"/>
          </a:xfrm>
          <a:prstGeom prst="rect">
            <a:avLst/>
          </a:prstGeom>
        </p:spPr>
      </p:pic>
    </p:spTree>
    <p:extLst>
      <p:ext uri="{BB962C8B-B14F-4D97-AF65-F5344CB8AC3E}">
        <p14:creationId xmlns:p14="http://schemas.microsoft.com/office/powerpoint/2010/main" val="1676316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Imagen 53">
            <a:extLst>
              <a:ext uri="{FF2B5EF4-FFF2-40B4-BE49-F238E27FC236}">
                <a16:creationId xmlns:a16="http://schemas.microsoft.com/office/drawing/2014/main" id="{06669A26-8A0D-E982-F233-196C477F2E7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470" t="5513" r="19035" b="17244"/>
          <a:stretch/>
        </p:blipFill>
        <p:spPr>
          <a:xfrm>
            <a:off x="8097187" y="1929548"/>
            <a:ext cx="4065315" cy="3150000"/>
          </a:xfrm>
          <a:prstGeom prst="rect">
            <a:avLst/>
          </a:prstGeom>
        </p:spPr>
      </p:pic>
      <p:pic>
        <p:nvPicPr>
          <p:cNvPr id="52" name="Imagen 51">
            <a:extLst>
              <a:ext uri="{FF2B5EF4-FFF2-40B4-BE49-F238E27FC236}">
                <a16:creationId xmlns:a16="http://schemas.microsoft.com/office/drawing/2014/main" id="{76DFF0B9-15F7-154D-A448-BF42990D7B2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290" t="3962" r="19035" b="17245"/>
          <a:stretch/>
        </p:blipFill>
        <p:spPr>
          <a:xfrm>
            <a:off x="4075908" y="1944736"/>
            <a:ext cx="3995500" cy="3150000"/>
          </a:xfrm>
          <a:prstGeom prst="rect">
            <a:avLst/>
          </a:prstGeom>
        </p:spPr>
      </p:pic>
      <p:pic>
        <p:nvPicPr>
          <p:cNvPr id="50" name="Imagen 49">
            <a:extLst>
              <a:ext uri="{FF2B5EF4-FFF2-40B4-BE49-F238E27FC236}">
                <a16:creationId xmlns:a16="http://schemas.microsoft.com/office/drawing/2014/main" id="{669DE560-119A-CD65-6847-B782C385DE0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290" t="3963" r="19035" b="17387"/>
          <a:stretch/>
        </p:blipFill>
        <p:spPr>
          <a:xfrm>
            <a:off x="27165" y="1964762"/>
            <a:ext cx="4002709" cy="3150000"/>
          </a:xfrm>
          <a:prstGeom prst="rect">
            <a:avLst/>
          </a:prstGeom>
        </p:spPr>
      </p:pic>
      <p:pic>
        <p:nvPicPr>
          <p:cNvPr id="9" name="Imagen 8">
            <a:extLst>
              <a:ext uri="{FF2B5EF4-FFF2-40B4-BE49-F238E27FC236}">
                <a16:creationId xmlns:a16="http://schemas.microsoft.com/office/drawing/2014/main" id="{715689E6-1C64-49B2-9702-0D919DB4C875}"/>
              </a:ext>
            </a:extLst>
          </p:cNvPr>
          <p:cNvPicPr>
            <a:picLocks noChangeAspect="1"/>
          </p:cNvPicPr>
          <p:nvPr/>
        </p:nvPicPr>
        <p:blipFill rotWithShape="1">
          <a:blip r:embed="rId5">
            <a:extLst>
              <a:ext uri="{28A0092B-C50C-407E-A947-70E740481C1C}">
                <a14:useLocalDpi xmlns:a14="http://schemas.microsoft.com/office/drawing/2010/main" val="0"/>
              </a:ext>
            </a:extLst>
          </a:blip>
          <a:srcRect l="3207" t="4009" r="57338" b="89707"/>
          <a:stretch/>
        </p:blipFill>
        <p:spPr>
          <a:xfrm>
            <a:off x="0" y="72778"/>
            <a:ext cx="4810540" cy="430886"/>
          </a:xfrm>
          <a:prstGeom prst="rect">
            <a:avLst/>
          </a:prstGeom>
        </p:spPr>
      </p:pic>
      <p:sp>
        <p:nvSpPr>
          <p:cNvPr id="11" name="CuadroTexto 10">
            <a:extLst>
              <a:ext uri="{FF2B5EF4-FFF2-40B4-BE49-F238E27FC236}">
                <a16:creationId xmlns:a16="http://schemas.microsoft.com/office/drawing/2014/main" id="{286AFBF6-16C8-4AC6-957B-F438369F805F}"/>
              </a:ext>
            </a:extLst>
          </p:cNvPr>
          <p:cNvSpPr txBox="1"/>
          <p:nvPr/>
        </p:nvSpPr>
        <p:spPr>
          <a:xfrm>
            <a:off x="7521387" y="223228"/>
            <a:ext cx="3648635" cy="369332"/>
          </a:xfrm>
          <a:prstGeom prst="rect">
            <a:avLst/>
          </a:prstGeom>
          <a:solidFill>
            <a:srgbClr val="C00000"/>
          </a:solidFill>
        </p:spPr>
        <p:txBody>
          <a:bodyPr wrap="square">
            <a:spAutoFit/>
          </a:bodyPr>
          <a:lstStyle/>
          <a:p>
            <a:r>
              <a:rPr lang="es-PE" sz="1800" b="1" dirty="0">
                <a:solidFill>
                  <a:schemeClr val="bg1"/>
                </a:solidFill>
              </a:rPr>
              <a:t>DENGUE vs VARIABLES CLIMATICAS</a:t>
            </a:r>
            <a:endParaRPr lang="es-PE" dirty="0"/>
          </a:p>
        </p:txBody>
      </p:sp>
      <p:pic>
        <p:nvPicPr>
          <p:cNvPr id="8" name="Imagen 7">
            <a:extLst>
              <a:ext uri="{FF2B5EF4-FFF2-40B4-BE49-F238E27FC236}">
                <a16:creationId xmlns:a16="http://schemas.microsoft.com/office/drawing/2014/main" id="{A766B7D7-FB02-4991-969E-5D94D43851B8}"/>
              </a:ext>
            </a:extLst>
          </p:cNvPr>
          <p:cNvPicPr>
            <a:picLocks noChangeAspect="1"/>
          </p:cNvPicPr>
          <p:nvPr/>
        </p:nvPicPr>
        <p:blipFill>
          <a:blip r:embed="rId6"/>
          <a:stretch>
            <a:fillRect/>
          </a:stretch>
        </p:blipFill>
        <p:spPr>
          <a:xfrm>
            <a:off x="2642415" y="4472265"/>
            <a:ext cx="1284792" cy="9564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Imagen 13">
            <a:extLst>
              <a:ext uri="{FF2B5EF4-FFF2-40B4-BE49-F238E27FC236}">
                <a16:creationId xmlns:a16="http://schemas.microsoft.com/office/drawing/2014/main" id="{83EEDEF0-83B1-4C95-8F08-A6685C30B355}"/>
              </a:ext>
            </a:extLst>
          </p:cNvPr>
          <p:cNvPicPr>
            <a:picLocks noChangeAspect="1"/>
          </p:cNvPicPr>
          <p:nvPr/>
        </p:nvPicPr>
        <p:blipFill>
          <a:blip r:embed="rId7"/>
          <a:stretch>
            <a:fillRect/>
          </a:stretch>
        </p:blipFill>
        <p:spPr>
          <a:xfrm>
            <a:off x="6682583" y="4469949"/>
            <a:ext cx="1326175" cy="8028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Imagen 17">
            <a:extLst>
              <a:ext uri="{FF2B5EF4-FFF2-40B4-BE49-F238E27FC236}">
                <a16:creationId xmlns:a16="http://schemas.microsoft.com/office/drawing/2014/main" id="{68952343-C3B9-490D-AF58-D645B4E232E9}"/>
              </a:ext>
            </a:extLst>
          </p:cNvPr>
          <p:cNvPicPr>
            <a:picLocks noChangeAspect="1"/>
          </p:cNvPicPr>
          <p:nvPr/>
        </p:nvPicPr>
        <p:blipFill>
          <a:blip r:embed="rId8"/>
          <a:stretch>
            <a:fillRect/>
          </a:stretch>
        </p:blipFill>
        <p:spPr>
          <a:xfrm>
            <a:off x="10763813" y="4480508"/>
            <a:ext cx="1294170" cy="80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CuadroTexto 18">
            <a:extLst>
              <a:ext uri="{FF2B5EF4-FFF2-40B4-BE49-F238E27FC236}">
                <a16:creationId xmlns:a16="http://schemas.microsoft.com/office/drawing/2014/main" id="{1221EE9D-7D26-4E35-A353-84F8D43582BE}"/>
              </a:ext>
            </a:extLst>
          </p:cNvPr>
          <p:cNvSpPr txBox="1"/>
          <p:nvPr/>
        </p:nvSpPr>
        <p:spPr>
          <a:xfrm>
            <a:off x="-112407" y="1498077"/>
            <a:ext cx="3941400" cy="523220"/>
          </a:xfrm>
          <a:prstGeom prst="rect">
            <a:avLst/>
          </a:prstGeom>
          <a:noFill/>
        </p:spPr>
        <p:txBody>
          <a:bodyPr wrap="square" rtlCol="0">
            <a:spAutoFit/>
          </a:bodyPr>
          <a:lstStyle/>
          <a:p>
            <a:pPr algn="ctr"/>
            <a:r>
              <a:rPr lang="es-ES" sz="2800" dirty="0"/>
              <a:t>Precipitación</a:t>
            </a:r>
            <a:endParaRPr lang="es-PE" sz="2800" dirty="0"/>
          </a:p>
        </p:txBody>
      </p:sp>
      <p:sp>
        <p:nvSpPr>
          <p:cNvPr id="21" name="CuadroTexto 20">
            <a:extLst>
              <a:ext uri="{FF2B5EF4-FFF2-40B4-BE49-F238E27FC236}">
                <a16:creationId xmlns:a16="http://schemas.microsoft.com/office/drawing/2014/main" id="{B94E7034-44CC-4DC9-82C3-230A01FEB6C0}"/>
              </a:ext>
            </a:extLst>
          </p:cNvPr>
          <p:cNvSpPr txBox="1"/>
          <p:nvPr/>
        </p:nvSpPr>
        <p:spPr>
          <a:xfrm>
            <a:off x="8154986" y="1479104"/>
            <a:ext cx="3941400" cy="523220"/>
          </a:xfrm>
          <a:prstGeom prst="rect">
            <a:avLst/>
          </a:prstGeom>
          <a:noFill/>
        </p:spPr>
        <p:txBody>
          <a:bodyPr wrap="square" rtlCol="0">
            <a:spAutoFit/>
          </a:bodyPr>
          <a:lstStyle/>
          <a:p>
            <a:pPr algn="ctr"/>
            <a:r>
              <a:rPr lang="es-ES" sz="2800" dirty="0"/>
              <a:t>Temperatura mínima</a:t>
            </a:r>
            <a:endParaRPr lang="es-PE" sz="2800" dirty="0"/>
          </a:p>
        </p:txBody>
      </p:sp>
      <p:sp>
        <p:nvSpPr>
          <p:cNvPr id="22" name="CuadroTexto 21">
            <a:extLst>
              <a:ext uri="{FF2B5EF4-FFF2-40B4-BE49-F238E27FC236}">
                <a16:creationId xmlns:a16="http://schemas.microsoft.com/office/drawing/2014/main" id="{466CE1A9-123F-45D8-8986-C186948A7378}"/>
              </a:ext>
            </a:extLst>
          </p:cNvPr>
          <p:cNvSpPr txBox="1"/>
          <p:nvPr/>
        </p:nvSpPr>
        <p:spPr>
          <a:xfrm>
            <a:off x="4223008" y="1487822"/>
            <a:ext cx="3941400" cy="523220"/>
          </a:xfrm>
          <a:prstGeom prst="rect">
            <a:avLst/>
          </a:prstGeom>
          <a:noFill/>
        </p:spPr>
        <p:txBody>
          <a:bodyPr wrap="square" rtlCol="0">
            <a:spAutoFit/>
          </a:bodyPr>
          <a:lstStyle/>
          <a:p>
            <a:pPr algn="ctr"/>
            <a:r>
              <a:rPr lang="es-ES" sz="2800" dirty="0"/>
              <a:t>Temperatura máxima</a:t>
            </a:r>
            <a:endParaRPr lang="es-PE" sz="2800" dirty="0"/>
          </a:p>
        </p:txBody>
      </p:sp>
      <p:sp>
        <p:nvSpPr>
          <p:cNvPr id="15" name="CuadroTexto 14">
            <a:extLst>
              <a:ext uri="{FF2B5EF4-FFF2-40B4-BE49-F238E27FC236}">
                <a16:creationId xmlns:a16="http://schemas.microsoft.com/office/drawing/2014/main" id="{A6B72992-0908-487C-8E9B-76F4C18BD9BF}"/>
              </a:ext>
            </a:extLst>
          </p:cNvPr>
          <p:cNvSpPr txBox="1"/>
          <p:nvPr/>
        </p:nvSpPr>
        <p:spPr>
          <a:xfrm>
            <a:off x="2557183" y="467652"/>
            <a:ext cx="6172200" cy="369332"/>
          </a:xfrm>
          <a:prstGeom prst="rect">
            <a:avLst/>
          </a:prstGeom>
          <a:noFill/>
        </p:spPr>
        <p:txBody>
          <a:bodyPr wrap="square">
            <a:spAutoFit/>
          </a:bodyPr>
          <a:lstStyle/>
          <a:p>
            <a:pPr algn="ctr"/>
            <a:r>
              <a:rPr lang="es-PE" b="1" i="0" dirty="0">
                <a:solidFill>
                  <a:srgbClr val="000000"/>
                </a:solidFill>
                <a:effectLst/>
                <a:latin typeface="Raleway" panose="020B0604020202020204" pitchFamily="2" charset="0"/>
              </a:rPr>
              <a:t>OCTUBRE_DICIEMBRE 2024</a:t>
            </a:r>
          </a:p>
        </p:txBody>
      </p:sp>
      <p:sp>
        <p:nvSpPr>
          <p:cNvPr id="17" name="CuadroTexto 16">
            <a:extLst>
              <a:ext uri="{FF2B5EF4-FFF2-40B4-BE49-F238E27FC236}">
                <a16:creationId xmlns:a16="http://schemas.microsoft.com/office/drawing/2014/main" id="{8157ADBD-43E9-43DE-A70E-425E8EDDE5D9}"/>
              </a:ext>
            </a:extLst>
          </p:cNvPr>
          <p:cNvSpPr txBox="1"/>
          <p:nvPr/>
        </p:nvSpPr>
        <p:spPr>
          <a:xfrm>
            <a:off x="111389" y="774673"/>
            <a:ext cx="11928204" cy="646331"/>
          </a:xfrm>
          <a:prstGeom prst="rect">
            <a:avLst/>
          </a:prstGeom>
          <a:noFill/>
        </p:spPr>
        <p:txBody>
          <a:bodyPr wrap="square">
            <a:spAutoFit/>
          </a:bodyPr>
          <a:lstStyle/>
          <a:p>
            <a:pPr algn="just"/>
            <a:r>
              <a:rPr lang="es-ES" sz="1200" b="0" i="0" dirty="0">
                <a:solidFill>
                  <a:srgbClr val="717171"/>
                </a:solidFill>
                <a:effectLst/>
                <a:latin typeface="Arial Narrow" panose="020B0606020202030204" pitchFamily="34" charset="0"/>
              </a:rPr>
              <a:t>El Servicio Nacional de Meteorología e hidrología del Perú - SENAMHI, pone a disposición el pronóstico trimestral de lluvias y temperaturas extremas para los tomadores de decisiones de los sectores sensibles al clima como la agricultura, la salud, los recursos hídricos y la gestión de riesgos de desastres. Los pronósticos trimestrales están enmarcados en la escala estacional y obedecen a las condiciones esperadas de la temperatura superficial del mar, así como los factores atmosféricos asociados a la variabilidad del clima que posteriormente son analizados bajo un enfoque de Consenso.</a:t>
            </a:r>
            <a:endParaRPr lang="es-PE" sz="1200" dirty="0">
              <a:latin typeface="Arial Narrow" panose="020B0606020202030204" pitchFamily="34" charset="0"/>
            </a:endParaRPr>
          </a:p>
        </p:txBody>
      </p:sp>
      <p:sp>
        <p:nvSpPr>
          <p:cNvPr id="26" name="CuadroTexto 25">
            <a:extLst>
              <a:ext uri="{FF2B5EF4-FFF2-40B4-BE49-F238E27FC236}">
                <a16:creationId xmlns:a16="http://schemas.microsoft.com/office/drawing/2014/main" id="{7AA80864-A389-4D4B-8276-A82D34864AEE}"/>
              </a:ext>
            </a:extLst>
          </p:cNvPr>
          <p:cNvSpPr txBox="1"/>
          <p:nvPr/>
        </p:nvSpPr>
        <p:spPr>
          <a:xfrm>
            <a:off x="87325" y="1366475"/>
            <a:ext cx="3277270" cy="369332"/>
          </a:xfrm>
          <a:prstGeom prst="rect">
            <a:avLst/>
          </a:prstGeom>
          <a:noFill/>
        </p:spPr>
        <p:txBody>
          <a:bodyPr wrap="square">
            <a:spAutoFit/>
          </a:bodyPr>
          <a:lstStyle/>
          <a:p>
            <a:r>
              <a:rPr lang="es-PE" sz="900" dirty="0"/>
              <a:t>Fuente: </a:t>
            </a:r>
            <a:r>
              <a:rPr lang="es-PE" sz="900" dirty="0">
                <a:hlinkClick r:id="rId9"/>
              </a:rPr>
              <a:t>https://www.senamhi.gob.pe/?&amp;p=pronostico-climatico</a:t>
            </a:r>
            <a:endParaRPr lang="es-PE" sz="900" dirty="0"/>
          </a:p>
          <a:p>
            <a:endParaRPr lang="es-PE" sz="900" dirty="0"/>
          </a:p>
        </p:txBody>
      </p:sp>
      <p:sp>
        <p:nvSpPr>
          <p:cNvPr id="3" name="CuadroTexto 2">
            <a:extLst>
              <a:ext uri="{FF2B5EF4-FFF2-40B4-BE49-F238E27FC236}">
                <a16:creationId xmlns:a16="http://schemas.microsoft.com/office/drawing/2014/main" id="{21C37281-2DB0-F446-539D-61918CC18C45}"/>
              </a:ext>
            </a:extLst>
          </p:cNvPr>
          <p:cNvSpPr txBox="1"/>
          <p:nvPr/>
        </p:nvSpPr>
        <p:spPr>
          <a:xfrm>
            <a:off x="38631" y="5400910"/>
            <a:ext cx="1125940" cy="861774"/>
          </a:xfrm>
          <a:prstGeom prst="rect">
            <a:avLst/>
          </a:prstGeom>
          <a:noFill/>
        </p:spPr>
        <p:txBody>
          <a:bodyPr wrap="square">
            <a:spAutoFit/>
          </a:bodyPr>
          <a:lstStyle/>
          <a:p>
            <a:pPr algn="just"/>
            <a:r>
              <a:rPr lang="es-ES" sz="1000" b="0" i="0" dirty="0">
                <a:solidFill>
                  <a:srgbClr val="343A40"/>
                </a:solidFill>
                <a:effectLst/>
                <a:latin typeface="Arial Narrow" panose="020B0606020202030204" pitchFamily="34" charset="0"/>
              </a:rPr>
              <a:t>Escenario más probable de lluvia "Inferior" a lo normal (inferior al percentil 33).</a:t>
            </a:r>
          </a:p>
        </p:txBody>
      </p:sp>
      <p:sp>
        <p:nvSpPr>
          <p:cNvPr id="5" name="CuadroTexto 4">
            <a:extLst>
              <a:ext uri="{FF2B5EF4-FFF2-40B4-BE49-F238E27FC236}">
                <a16:creationId xmlns:a16="http://schemas.microsoft.com/office/drawing/2014/main" id="{AABCCF4A-D065-F608-768F-4098781F5F7B}"/>
              </a:ext>
            </a:extLst>
          </p:cNvPr>
          <p:cNvSpPr txBox="1"/>
          <p:nvPr/>
        </p:nvSpPr>
        <p:spPr>
          <a:xfrm>
            <a:off x="3971285" y="5310756"/>
            <a:ext cx="6208888" cy="369332"/>
          </a:xfrm>
          <a:prstGeom prst="rect">
            <a:avLst/>
          </a:prstGeom>
          <a:noFill/>
        </p:spPr>
        <p:txBody>
          <a:bodyPr wrap="square">
            <a:spAutoFit/>
          </a:bodyPr>
          <a:lstStyle/>
          <a:p>
            <a:pPr algn="l"/>
            <a:r>
              <a:rPr lang="es-ES" b="1" i="0" dirty="0">
                <a:solidFill>
                  <a:srgbClr val="17A2B8"/>
                </a:solidFill>
                <a:effectLst/>
                <a:latin typeface="Raleway" panose="020B0604020202020204" pitchFamily="2" charset="0"/>
              </a:rPr>
              <a:t>DESCRIPCIÓN DE ESCENARIOS</a:t>
            </a:r>
            <a:endParaRPr lang="es-ES" b="1" i="0" dirty="0">
              <a:solidFill>
                <a:srgbClr val="000000"/>
              </a:solidFill>
              <a:effectLst/>
              <a:latin typeface="Raleway" panose="020B0604020202020204" pitchFamily="2" charset="0"/>
            </a:endParaRPr>
          </a:p>
        </p:txBody>
      </p:sp>
      <p:pic>
        <p:nvPicPr>
          <p:cNvPr id="7" name="Imagen 6">
            <a:extLst>
              <a:ext uri="{FF2B5EF4-FFF2-40B4-BE49-F238E27FC236}">
                <a16:creationId xmlns:a16="http://schemas.microsoft.com/office/drawing/2014/main" id="{A8C7CFDA-66F4-3BA8-6C33-C2AC03094135}"/>
              </a:ext>
            </a:extLst>
          </p:cNvPr>
          <p:cNvPicPr>
            <a:picLocks noChangeAspect="1"/>
          </p:cNvPicPr>
          <p:nvPr/>
        </p:nvPicPr>
        <p:blipFill rotWithShape="1">
          <a:blip r:embed="rId6"/>
          <a:srcRect l="3492" t="22764" r="68516" b="60466"/>
          <a:stretch/>
        </p:blipFill>
        <p:spPr>
          <a:xfrm>
            <a:off x="293110" y="5197160"/>
            <a:ext cx="492260" cy="219563"/>
          </a:xfrm>
          <a:prstGeom prst="rect">
            <a:avLst/>
          </a:prstGeom>
          <a:ln>
            <a:noFill/>
          </a:ln>
          <a:effectLst>
            <a:outerShdw blurRad="190500" algn="tl" rotWithShape="0">
              <a:srgbClr val="000000">
                <a:alpha val="70000"/>
              </a:srgbClr>
            </a:outerShdw>
          </a:effectLst>
        </p:spPr>
      </p:pic>
      <p:pic>
        <p:nvPicPr>
          <p:cNvPr id="12" name="Imagen 11">
            <a:extLst>
              <a:ext uri="{FF2B5EF4-FFF2-40B4-BE49-F238E27FC236}">
                <a16:creationId xmlns:a16="http://schemas.microsoft.com/office/drawing/2014/main" id="{A353AB09-7856-4851-A32D-B19256A2F252}"/>
              </a:ext>
            </a:extLst>
          </p:cNvPr>
          <p:cNvPicPr>
            <a:picLocks noChangeAspect="1"/>
          </p:cNvPicPr>
          <p:nvPr/>
        </p:nvPicPr>
        <p:blipFill rotWithShape="1">
          <a:blip r:embed="rId6"/>
          <a:srcRect l="34765" t="22764" r="17507" b="60466"/>
          <a:stretch/>
        </p:blipFill>
        <p:spPr>
          <a:xfrm>
            <a:off x="1453994" y="5197160"/>
            <a:ext cx="839337" cy="219563"/>
          </a:xfrm>
          <a:prstGeom prst="rect">
            <a:avLst/>
          </a:prstGeom>
          <a:ln>
            <a:noFill/>
          </a:ln>
          <a:effectLst>
            <a:outerShdw blurRad="190500" algn="tl" rotWithShape="0">
              <a:srgbClr val="000000">
                <a:alpha val="70000"/>
              </a:srgbClr>
            </a:outerShdw>
          </a:effectLst>
        </p:spPr>
      </p:pic>
      <p:sp>
        <p:nvSpPr>
          <p:cNvPr id="16" name="CuadroTexto 15">
            <a:extLst>
              <a:ext uri="{FF2B5EF4-FFF2-40B4-BE49-F238E27FC236}">
                <a16:creationId xmlns:a16="http://schemas.microsoft.com/office/drawing/2014/main" id="{00A7AA50-28A1-5DBB-DEE8-06A492D0196F}"/>
              </a:ext>
            </a:extLst>
          </p:cNvPr>
          <p:cNvSpPr txBox="1"/>
          <p:nvPr/>
        </p:nvSpPr>
        <p:spPr>
          <a:xfrm>
            <a:off x="1161750" y="5416723"/>
            <a:ext cx="1624101" cy="1169551"/>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Cuando las probabilidades de ocurrencia de lluvia entre el escenario "Normal" (entre el percentil 66 y percentil 33) e "Inferior" a lo normal (inferior al percentil 33) son próximas y son las más altas.</a:t>
            </a:r>
            <a:endParaRPr lang="es-PE" sz="1000" dirty="0"/>
          </a:p>
        </p:txBody>
      </p:sp>
      <p:pic>
        <p:nvPicPr>
          <p:cNvPr id="23" name="Imagen 22">
            <a:extLst>
              <a:ext uri="{FF2B5EF4-FFF2-40B4-BE49-F238E27FC236}">
                <a16:creationId xmlns:a16="http://schemas.microsoft.com/office/drawing/2014/main" id="{8F31F8B9-DD1C-462A-84F2-C6A08D1CF08F}"/>
              </a:ext>
            </a:extLst>
          </p:cNvPr>
          <p:cNvPicPr>
            <a:picLocks noChangeAspect="1"/>
          </p:cNvPicPr>
          <p:nvPr/>
        </p:nvPicPr>
        <p:blipFill rotWithShape="1">
          <a:blip r:embed="rId6"/>
          <a:srcRect l="4405" t="41216" r="71049" b="40542"/>
          <a:stretch/>
        </p:blipFill>
        <p:spPr>
          <a:xfrm>
            <a:off x="3241516" y="5535432"/>
            <a:ext cx="431676" cy="238836"/>
          </a:xfrm>
          <a:prstGeom prst="rect">
            <a:avLst/>
          </a:prstGeom>
          <a:ln>
            <a:noFill/>
          </a:ln>
          <a:effectLst>
            <a:outerShdw blurRad="190500" algn="tl" rotWithShape="0">
              <a:srgbClr val="000000">
                <a:alpha val="70000"/>
              </a:srgbClr>
            </a:outerShdw>
          </a:effectLst>
        </p:spPr>
      </p:pic>
      <p:sp>
        <p:nvSpPr>
          <p:cNvPr id="25" name="CuadroTexto 24">
            <a:extLst>
              <a:ext uri="{FF2B5EF4-FFF2-40B4-BE49-F238E27FC236}">
                <a16:creationId xmlns:a16="http://schemas.microsoft.com/office/drawing/2014/main" id="{7F2BB93A-D90D-AAB6-FAD7-67D9E8AF7B27}"/>
              </a:ext>
            </a:extLst>
          </p:cNvPr>
          <p:cNvSpPr txBox="1"/>
          <p:nvPr/>
        </p:nvSpPr>
        <p:spPr>
          <a:xfrm>
            <a:off x="2885418" y="5734360"/>
            <a:ext cx="1217456" cy="1015663"/>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Escenario más probable de lluvia dentro de condiciones normales (entre el percentil 66 y percentil 33).</a:t>
            </a:r>
            <a:endParaRPr lang="es-PE" sz="1000" dirty="0"/>
          </a:p>
        </p:txBody>
      </p:sp>
      <p:pic>
        <p:nvPicPr>
          <p:cNvPr id="27" name="Imagen 26">
            <a:extLst>
              <a:ext uri="{FF2B5EF4-FFF2-40B4-BE49-F238E27FC236}">
                <a16:creationId xmlns:a16="http://schemas.microsoft.com/office/drawing/2014/main" id="{1D6EDA52-C512-7AB1-06EE-EC7171D5F0F5}"/>
              </a:ext>
            </a:extLst>
          </p:cNvPr>
          <p:cNvPicPr>
            <a:picLocks noChangeAspect="1"/>
          </p:cNvPicPr>
          <p:nvPr/>
        </p:nvPicPr>
        <p:blipFill rotWithShape="1">
          <a:blip r:embed="rId7"/>
          <a:srcRect l="5033" t="23587" r="67386" b="53998"/>
          <a:stretch/>
        </p:blipFill>
        <p:spPr>
          <a:xfrm>
            <a:off x="5043038" y="5613684"/>
            <a:ext cx="490539" cy="241351"/>
          </a:xfrm>
          <a:prstGeom prst="rect">
            <a:avLst/>
          </a:prstGeom>
          <a:ln>
            <a:noFill/>
          </a:ln>
          <a:effectLst>
            <a:outerShdw blurRad="190500" algn="tl" rotWithShape="0">
              <a:srgbClr val="000000">
                <a:alpha val="70000"/>
              </a:srgbClr>
            </a:outerShdw>
          </a:effectLst>
        </p:spPr>
      </p:pic>
      <p:sp>
        <p:nvSpPr>
          <p:cNvPr id="28" name="CuadroTexto 27">
            <a:extLst>
              <a:ext uri="{FF2B5EF4-FFF2-40B4-BE49-F238E27FC236}">
                <a16:creationId xmlns:a16="http://schemas.microsoft.com/office/drawing/2014/main" id="{EB998C94-7BB8-0AF1-1BAC-1A0E1121B32F}"/>
              </a:ext>
            </a:extLst>
          </p:cNvPr>
          <p:cNvSpPr txBox="1"/>
          <p:nvPr/>
        </p:nvSpPr>
        <p:spPr>
          <a:xfrm>
            <a:off x="4202440" y="5871323"/>
            <a:ext cx="2015479" cy="1015663"/>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Cuando las probabilidades de ocurrencia temperatura entre el escenario "Normal" (entre el percentil 66 y percentil 33) e "Inferior" a lo normal (inferior al percentil 33) son próximas y son las más altas.</a:t>
            </a:r>
            <a:endParaRPr lang="es-PE" sz="1000" dirty="0"/>
          </a:p>
        </p:txBody>
      </p:sp>
      <p:cxnSp>
        <p:nvCxnSpPr>
          <p:cNvPr id="30" name="Conector recto 29">
            <a:extLst>
              <a:ext uri="{FF2B5EF4-FFF2-40B4-BE49-F238E27FC236}">
                <a16:creationId xmlns:a16="http://schemas.microsoft.com/office/drawing/2014/main" id="{1A5C78EA-B105-0A8C-8E4B-00E5D4505283}"/>
              </a:ext>
            </a:extLst>
          </p:cNvPr>
          <p:cNvCxnSpPr/>
          <p:nvPr/>
        </p:nvCxnSpPr>
        <p:spPr>
          <a:xfrm>
            <a:off x="1147134" y="5495422"/>
            <a:ext cx="0" cy="10908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3722D015-F894-D64E-D561-6280F6F85EB1}"/>
              </a:ext>
            </a:extLst>
          </p:cNvPr>
          <p:cNvCxnSpPr/>
          <p:nvPr/>
        </p:nvCxnSpPr>
        <p:spPr>
          <a:xfrm>
            <a:off x="2873510" y="5495422"/>
            <a:ext cx="0" cy="10908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741FE91F-3EE5-F786-A2D4-DD3274798ED5}"/>
              </a:ext>
            </a:extLst>
          </p:cNvPr>
          <p:cNvCxnSpPr/>
          <p:nvPr/>
        </p:nvCxnSpPr>
        <p:spPr>
          <a:xfrm>
            <a:off x="4175258" y="5613684"/>
            <a:ext cx="0" cy="10908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3874FC7E-E0DA-3BB1-02CE-B55781CDD751}"/>
              </a:ext>
            </a:extLst>
          </p:cNvPr>
          <p:cNvCxnSpPr/>
          <p:nvPr/>
        </p:nvCxnSpPr>
        <p:spPr>
          <a:xfrm>
            <a:off x="6324901" y="5680088"/>
            <a:ext cx="0" cy="1090852"/>
          </a:xfrm>
          <a:prstGeom prst="line">
            <a:avLst/>
          </a:prstGeom>
        </p:spPr>
        <p:style>
          <a:lnRef idx="1">
            <a:schemeClr val="accent1"/>
          </a:lnRef>
          <a:fillRef idx="0">
            <a:schemeClr val="accent1"/>
          </a:fillRef>
          <a:effectRef idx="0">
            <a:schemeClr val="accent1"/>
          </a:effectRef>
          <a:fontRef idx="minor">
            <a:schemeClr val="tx1"/>
          </a:fontRef>
        </p:style>
      </p:cxnSp>
      <p:pic>
        <p:nvPicPr>
          <p:cNvPr id="34" name="Imagen 33">
            <a:extLst>
              <a:ext uri="{FF2B5EF4-FFF2-40B4-BE49-F238E27FC236}">
                <a16:creationId xmlns:a16="http://schemas.microsoft.com/office/drawing/2014/main" id="{C7A9C706-02CA-7388-340F-4456F835F71F}"/>
              </a:ext>
            </a:extLst>
          </p:cNvPr>
          <p:cNvPicPr>
            <a:picLocks noChangeAspect="1"/>
          </p:cNvPicPr>
          <p:nvPr/>
        </p:nvPicPr>
        <p:blipFill rotWithShape="1">
          <a:blip r:embed="rId7"/>
          <a:srcRect l="33902" t="25932" r="18379" b="54380"/>
          <a:stretch/>
        </p:blipFill>
        <p:spPr>
          <a:xfrm>
            <a:off x="6544975" y="5675385"/>
            <a:ext cx="1018905" cy="254496"/>
          </a:xfrm>
          <a:prstGeom prst="rect">
            <a:avLst/>
          </a:prstGeom>
          <a:ln>
            <a:noFill/>
          </a:ln>
          <a:effectLst>
            <a:outerShdw blurRad="190500" algn="tl" rotWithShape="0">
              <a:srgbClr val="000000">
                <a:alpha val="70000"/>
              </a:srgbClr>
            </a:outerShdw>
          </a:effectLst>
        </p:spPr>
      </p:pic>
      <p:sp>
        <p:nvSpPr>
          <p:cNvPr id="35" name="CuadroTexto 34">
            <a:extLst>
              <a:ext uri="{FF2B5EF4-FFF2-40B4-BE49-F238E27FC236}">
                <a16:creationId xmlns:a16="http://schemas.microsoft.com/office/drawing/2014/main" id="{2B9B581C-645D-6E17-E1E3-AED50C7AD69C}"/>
              </a:ext>
            </a:extLst>
          </p:cNvPr>
          <p:cNvSpPr txBox="1"/>
          <p:nvPr/>
        </p:nvSpPr>
        <p:spPr>
          <a:xfrm>
            <a:off x="6395613" y="5999419"/>
            <a:ext cx="1517192" cy="707886"/>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Escenario más probable de temperatura "Inferior" a lo normal (inferior al percentil 33).</a:t>
            </a:r>
            <a:endParaRPr lang="es-PE" sz="1000" dirty="0"/>
          </a:p>
        </p:txBody>
      </p:sp>
      <p:cxnSp>
        <p:nvCxnSpPr>
          <p:cNvPr id="36" name="Conector recto 35">
            <a:extLst>
              <a:ext uri="{FF2B5EF4-FFF2-40B4-BE49-F238E27FC236}">
                <a16:creationId xmlns:a16="http://schemas.microsoft.com/office/drawing/2014/main" id="{B1A8D968-B4F5-B382-A961-C44894A6E76C}"/>
              </a:ext>
            </a:extLst>
          </p:cNvPr>
          <p:cNvCxnSpPr/>
          <p:nvPr/>
        </p:nvCxnSpPr>
        <p:spPr>
          <a:xfrm>
            <a:off x="8008758" y="5384455"/>
            <a:ext cx="0" cy="1090852"/>
          </a:xfrm>
          <a:prstGeom prst="line">
            <a:avLst/>
          </a:prstGeom>
        </p:spPr>
        <p:style>
          <a:lnRef idx="1">
            <a:schemeClr val="accent1"/>
          </a:lnRef>
          <a:fillRef idx="0">
            <a:schemeClr val="accent1"/>
          </a:fillRef>
          <a:effectRef idx="0">
            <a:schemeClr val="accent1"/>
          </a:effectRef>
          <a:fontRef idx="minor">
            <a:schemeClr val="tx1"/>
          </a:fontRef>
        </p:style>
      </p:cxnSp>
      <p:pic>
        <p:nvPicPr>
          <p:cNvPr id="38" name="Imagen 37">
            <a:extLst>
              <a:ext uri="{FF2B5EF4-FFF2-40B4-BE49-F238E27FC236}">
                <a16:creationId xmlns:a16="http://schemas.microsoft.com/office/drawing/2014/main" id="{D8BA9212-DFCC-7B50-7289-7F7D8866EB11}"/>
              </a:ext>
            </a:extLst>
          </p:cNvPr>
          <p:cNvPicPr>
            <a:picLocks noChangeAspect="1"/>
          </p:cNvPicPr>
          <p:nvPr/>
        </p:nvPicPr>
        <p:blipFill rotWithShape="1">
          <a:blip r:embed="rId6"/>
          <a:srcRect l="4405" t="41216" r="71049" b="40542"/>
          <a:stretch/>
        </p:blipFill>
        <p:spPr>
          <a:xfrm>
            <a:off x="8264795" y="5197160"/>
            <a:ext cx="431676" cy="238836"/>
          </a:xfrm>
          <a:prstGeom prst="rect">
            <a:avLst/>
          </a:prstGeom>
          <a:ln>
            <a:noFill/>
          </a:ln>
          <a:effectLst>
            <a:outerShdw blurRad="190500" algn="tl" rotWithShape="0">
              <a:srgbClr val="000000">
                <a:alpha val="70000"/>
              </a:srgbClr>
            </a:outerShdw>
          </a:effectLst>
        </p:spPr>
      </p:pic>
      <p:sp>
        <p:nvSpPr>
          <p:cNvPr id="39" name="CuadroTexto 38">
            <a:extLst>
              <a:ext uri="{FF2B5EF4-FFF2-40B4-BE49-F238E27FC236}">
                <a16:creationId xmlns:a16="http://schemas.microsoft.com/office/drawing/2014/main" id="{F7B41686-9C0C-70CC-B0C0-6B2562538532}"/>
              </a:ext>
            </a:extLst>
          </p:cNvPr>
          <p:cNvSpPr txBox="1"/>
          <p:nvPr/>
        </p:nvSpPr>
        <p:spPr>
          <a:xfrm>
            <a:off x="7983517" y="5464305"/>
            <a:ext cx="1232672" cy="1015663"/>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Escenario más probable de temperatura dentro de condiciones normales (entre el percentil 66 y percentil 33).</a:t>
            </a:r>
            <a:endParaRPr lang="es-PE" sz="1000" dirty="0"/>
          </a:p>
        </p:txBody>
      </p:sp>
      <p:cxnSp>
        <p:nvCxnSpPr>
          <p:cNvPr id="40" name="Conector recto 39">
            <a:extLst>
              <a:ext uri="{FF2B5EF4-FFF2-40B4-BE49-F238E27FC236}">
                <a16:creationId xmlns:a16="http://schemas.microsoft.com/office/drawing/2014/main" id="{43CD48EE-9A98-D677-C08C-DC489E939FE0}"/>
              </a:ext>
            </a:extLst>
          </p:cNvPr>
          <p:cNvCxnSpPr/>
          <p:nvPr/>
        </p:nvCxnSpPr>
        <p:spPr>
          <a:xfrm>
            <a:off x="9216189" y="5188934"/>
            <a:ext cx="0" cy="1090852"/>
          </a:xfrm>
          <a:prstGeom prst="line">
            <a:avLst/>
          </a:prstGeom>
        </p:spPr>
        <p:style>
          <a:lnRef idx="1">
            <a:schemeClr val="accent1"/>
          </a:lnRef>
          <a:fillRef idx="0">
            <a:schemeClr val="accent1"/>
          </a:fillRef>
          <a:effectRef idx="0">
            <a:schemeClr val="accent1"/>
          </a:effectRef>
          <a:fontRef idx="minor">
            <a:schemeClr val="tx1"/>
          </a:fontRef>
        </p:style>
      </p:cxnSp>
      <p:pic>
        <p:nvPicPr>
          <p:cNvPr id="42" name="Imagen 41">
            <a:extLst>
              <a:ext uri="{FF2B5EF4-FFF2-40B4-BE49-F238E27FC236}">
                <a16:creationId xmlns:a16="http://schemas.microsoft.com/office/drawing/2014/main" id="{36130BF3-8D8B-8251-9C1E-70F65A0EE3A2}"/>
              </a:ext>
            </a:extLst>
          </p:cNvPr>
          <p:cNvPicPr>
            <a:picLocks noChangeAspect="1"/>
          </p:cNvPicPr>
          <p:nvPr/>
        </p:nvPicPr>
        <p:blipFill rotWithShape="1">
          <a:blip r:embed="rId7"/>
          <a:srcRect l="3625" t="77522" r="67692" b="-4505"/>
          <a:stretch/>
        </p:blipFill>
        <p:spPr>
          <a:xfrm>
            <a:off x="9429681" y="5197160"/>
            <a:ext cx="612452" cy="348802"/>
          </a:xfrm>
          <a:prstGeom prst="rect">
            <a:avLst/>
          </a:prstGeom>
          <a:ln>
            <a:noFill/>
          </a:ln>
          <a:effectLst>
            <a:outerShdw blurRad="190500" algn="tl" rotWithShape="0">
              <a:srgbClr val="000000">
                <a:alpha val="70000"/>
              </a:srgbClr>
            </a:outerShdw>
          </a:effectLst>
        </p:spPr>
      </p:pic>
      <p:sp>
        <p:nvSpPr>
          <p:cNvPr id="43" name="CuadroTexto 42">
            <a:extLst>
              <a:ext uri="{FF2B5EF4-FFF2-40B4-BE49-F238E27FC236}">
                <a16:creationId xmlns:a16="http://schemas.microsoft.com/office/drawing/2014/main" id="{6C6A7839-D400-1374-E947-79F77FED23D7}"/>
              </a:ext>
            </a:extLst>
          </p:cNvPr>
          <p:cNvSpPr txBox="1"/>
          <p:nvPr/>
        </p:nvSpPr>
        <p:spPr>
          <a:xfrm>
            <a:off x="9237024" y="5490283"/>
            <a:ext cx="1232672" cy="861774"/>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Escenario más probable de temperatura "Superior" a lo normal (sobre el percentil 66).</a:t>
            </a:r>
            <a:endParaRPr lang="es-PE" sz="1000" dirty="0"/>
          </a:p>
        </p:txBody>
      </p:sp>
      <p:cxnSp>
        <p:nvCxnSpPr>
          <p:cNvPr id="44" name="Conector recto 43">
            <a:extLst>
              <a:ext uri="{FF2B5EF4-FFF2-40B4-BE49-F238E27FC236}">
                <a16:creationId xmlns:a16="http://schemas.microsoft.com/office/drawing/2014/main" id="{BAACC4F7-13DD-62A3-FC79-FEBB34AA42B1}"/>
              </a:ext>
            </a:extLst>
          </p:cNvPr>
          <p:cNvCxnSpPr/>
          <p:nvPr/>
        </p:nvCxnSpPr>
        <p:spPr>
          <a:xfrm>
            <a:off x="10465685" y="5348302"/>
            <a:ext cx="0" cy="1090852"/>
          </a:xfrm>
          <a:prstGeom prst="line">
            <a:avLst/>
          </a:prstGeom>
        </p:spPr>
        <p:style>
          <a:lnRef idx="1">
            <a:schemeClr val="accent1"/>
          </a:lnRef>
          <a:fillRef idx="0">
            <a:schemeClr val="accent1"/>
          </a:fillRef>
          <a:effectRef idx="0">
            <a:schemeClr val="accent1"/>
          </a:effectRef>
          <a:fontRef idx="minor">
            <a:schemeClr val="tx1"/>
          </a:fontRef>
        </p:style>
      </p:cxnSp>
      <p:pic>
        <p:nvPicPr>
          <p:cNvPr id="45" name="Imagen 44">
            <a:extLst>
              <a:ext uri="{FF2B5EF4-FFF2-40B4-BE49-F238E27FC236}">
                <a16:creationId xmlns:a16="http://schemas.microsoft.com/office/drawing/2014/main" id="{39490D96-66EF-2745-0EAE-F7DC1AE80027}"/>
              </a:ext>
            </a:extLst>
          </p:cNvPr>
          <p:cNvPicPr>
            <a:picLocks noChangeAspect="1"/>
          </p:cNvPicPr>
          <p:nvPr/>
        </p:nvPicPr>
        <p:blipFill rotWithShape="1">
          <a:blip r:embed="rId7"/>
          <a:srcRect l="35003" t="78337" r="13141" b="3145"/>
          <a:stretch/>
        </p:blipFill>
        <p:spPr>
          <a:xfrm>
            <a:off x="10855216" y="5426267"/>
            <a:ext cx="1107235" cy="239389"/>
          </a:xfrm>
          <a:prstGeom prst="rect">
            <a:avLst/>
          </a:prstGeom>
          <a:ln>
            <a:noFill/>
          </a:ln>
          <a:effectLst>
            <a:outerShdw blurRad="190500" algn="tl" rotWithShape="0">
              <a:srgbClr val="000000">
                <a:alpha val="70000"/>
              </a:srgbClr>
            </a:outerShdw>
          </a:effectLst>
        </p:spPr>
      </p:pic>
      <p:sp>
        <p:nvSpPr>
          <p:cNvPr id="46" name="CuadroTexto 45">
            <a:extLst>
              <a:ext uri="{FF2B5EF4-FFF2-40B4-BE49-F238E27FC236}">
                <a16:creationId xmlns:a16="http://schemas.microsoft.com/office/drawing/2014/main" id="{761071F9-A2DD-AE3B-8F5D-80816EF1E261}"/>
              </a:ext>
            </a:extLst>
          </p:cNvPr>
          <p:cNvSpPr txBox="1"/>
          <p:nvPr/>
        </p:nvSpPr>
        <p:spPr>
          <a:xfrm>
            <a:off x="10496963" y="5665664"/>
            <a:ext cx="1656405" cy="1169551"/>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Cuando las probabilidades de ocurrencia de temperatura entre el escenario "Normal" (entre el percentil 66 y percentil 33) y "Superior" a lo normal (superior al percentil 66) son próximas y son las más altas.</a:t>
            </a:r>
            <a:endParaRPr lang="es-PE" sz="1000" dirty="0"/>
          </a:p>
        </p:txBody>
      </p:sp>
    </p:spTree>
    <p:extLst>
      <p:ext uri="{BB962C8B-B14F-4D97-AF65-F5344CB8AC3E}">
        <p14:creationId xmlns:p14="http://schemas.microsoft.com/office/powerpoint/2010/main" val="3256768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BA7E9-9656-49DA-982C-4EAD8E12FFFB}"/>
              </a:ext>
            </a:extLst>
          </p:cNvPr>
          <p:cNvSpPr txBox="1">
            <a:spLocks/>
          </p:cNvSpPr>
          <p:nvPr/>
        </p:nvSpPr>
        <p:spPr>
          <a:xfrm>
            <a:off x="82266" y="303727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DENGUE - 2024</a:t>
            </a:r>
            <a:br>
              <a:rPr lang="es-PE" sz="4000" b="1" dirty="0">
                <a:solidFill>
                  <a:schemeClr val="bg1"/>
                </a:solidFill>
              </a:rPr>
            </a:br>
            <a:r>
              <a:rPr lang="es-PE" sz="3600" b="1" dirty="0">
                <a:solidFill>
                  <a:schemeClr val="bg1"/>
                </a:solidFill>
              </a:rPr>
              <a:t>REGION TUMBES –  SE (01-43)</a:t>
            </a:r>
          </a:p>
          <a:p>
            <a:pPr algn="ctr"/>
            <a:endParaRPr lang="es-PE" sz="3600" b="1" dirty="0">
              <a:solidFill>
                <a:schemeClr val="bg1"/>
              </a:solidFill>
            </a:endParaRPr>
          </a:p>
        </p:txBody>
      </p:sp>
      <p:pic>
        <p:nvPicPr>
          <p:cNvPr id="3" name="Imagen 2">
            <a:extLst>
              <a:ext uri="{FF2B5EF4-FFF2-40B4-BE49-F238E27FC236}">
                <a16:creationId xmlns:a16="http://schemas.microsoft.com/office/drawing/2014/main" id="{425183A5-86C5-4D85-AC6F-00707B09BB61}"/>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543339" y="470262"/>
            <a:ext cx="4810540" cy="430886"/>
          </a:xfrm>
          <a:prstGeom prst="rect">
            <a:avLst/>
          </a:prstGeom>
        </p:spPr>
      </p:pic>
    </p:spTree>
    <p:extLst>
      <p:ext uri="{BB962C8B-B14F-4D97-AF65-F5344CB8AC3E}">
        <p14:creationId xmlns:p14="http://schemas.microsoft.com/office/powerpoint/2010/main" val="1998236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BDCCEFD-E304-8645-92CA-E62A708F3EE6}"/>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0" y="143092"/>
            <a:ext cx="4810540" cy="430886"/>
          </a:xfrm>
          <a:prstGeom prst="rect">
            <a:avLst/>
          </a:prstGeom>
        </p:spPr>
      </p:pic>
      <p:sp>
        <p:nvSpPr>
          <p:cNvPr id="5" name="CuadroTexto 4">
            <a:extLst>
              <a:ext uri="{FF2B5EF4-FFF2-40B4-BE49-F238E27FC236}">
                <a16:creationId xmlns:a16="http://schemas.microsoft.com/office/drawing/2014/main" id="{A683D357-23CF-7F5B-9C78-C18C717AEA00}"/>
              </a:ext>
            </a:extLst>
          </p:cNvPr>
          <p:cNvSpPr txBox="1"/>
          <p:nvPr/>
        </p:nvSpPr>
        <p:spPr>
          <a:xfrm>
            <a:off x="1773572" y="604863"/>
            <a:ext cx="7756321" cy="307777"/>
          </a:xfrm>
          <a:prstGeom prst="rect">
            <a:avLst/>
          </a:prstGeom>
          <a:noFill/>
        </p:spPr>
        <p:txBody>
          <a:bodyPr wrap="square">
            <a:spAutoFit/>
          </a:bodyPr>
          <a:lstStyle/>
          <a:p>
            <a:pPr algn="ctr"/>
            <a:r>
              <a:rPr lang="es-PE" sz="1400" b="1" dirty="0">
                <a:solidFill>
                  <a:sysClr val="windowText" lastClr="000000"/>
                </a:solidFill>
              </a:rPr>
              <a:t>CANAL ENDÉMICO DE LOS CASOS DE FIEBRE POR VIRUS DENGUE – REGION TUMBES  SE 01-43/2024</a:t>
            </a:r>
            <a:endParaRPr lang="es-PE" sz="1400" dirty="0">
              <a:solidFill>
                <a:sysClr val="windowText" lastClr="000000"/>
              </a:solidFill>
            </a:endParaRPr>
          </a:p>
        </p:txBody>
      </p:sp>
      <p:sp>
        <p:nvSpPr>
          <p:cNvPr id="6" name="Marcador de pie de página 5">
            <a:extLst>
              <a:ext uri="{FF2B5EF4-FFF2-40B4-BE49-F238E27FC236}">
                <a16:creationId xmlns:a16="http://schemas.microsoft.com/office/drawing/2014/main" id="{37106914-BA12-1C49-962C-736C58A4802C}"/>
              </a:ext>
            </a:extLst>
          </p:cNvPr>
          <p:cNvSpPr>
            <a:spLocks noGrp="1"/>
          </p:cNvSpPr>
          <p:nvPr>
            <p:ph type="ftr" sz="quarter" idx="11"/>
          </p:nvPr>
        </p:nvSpPr>
        <p:spPr>
          <a:xfrm>
            <a:off x="-457837" y="6496521"/>
            <a:ext cx="7355986" cy="365125"/>
          </a:xfrm>
        </p:spPr>
        <p:txBody>
          <a:bodyPr/>
          <a:lstStyle/>
          <a:p>
            <a:r>
              <a:rPr lang="es-ES"/>
              <a:t>Fuente: Dirección Ejecutiva de Epidemiología – Tumbes/Notiweb-CDC/MINSA (*) Hasta la SE. 43</a:t>
            </a:r>
            <a:endParaRPr lang="es-PE" dirty="0"/>
          </a:p>
        </p:txBody>
      </p:sp>
      <p:graphicFrame>
        <p:nvGraphicFramePr>
          <p:cNvPr id="3" name="Objeto 2">
            <a:extLst>
              <a:ext uri="{FF2B5EF4-FFF2-40B4-BE49-F238E27FC236}">
                <a16:creationId xmlns:a16="http://schemas.microsoft.com/office/drawing/2014/main" id="{E4BD816E-19D9-C059-A6C4-58F5DFADDA6D}"/>
              </a:ext>
            </a:extLst>
          </p:cNvPr>
          <p:cNvGraphicFramePr>
            <a:graphicFrameLocks noChangeAspect="1"/>
          </p:cNvGraphicFramePr>
          <p:nvPr>
            <p:extLst>
              <p:ext uri="{D42A27DB-BD31-4B8C-83A1-F6EECF244321}">
                <p14:modId xmlns:p14="http://schemas.microsoft.com/office/powerpoint/2010/main" val="2825931039"/>
              </p:ext>
            </p:extLst>
          </p:nvPr>
        </p:nvGraphicFramePr>
        <p:xfrm>
          <a:off x="2560638" y="793750"/>
          <a:ext cx="6181725" cy="4191000"/>
        </p:xfrm>
        <a:graphic>
          <a:graphicData uri="http://schemas.openxmlformats.org/presentationml/2006/ole">
            <mc:AlternateContent xmlns:mc="http://schemas.openxmlformats.org/markup-compatibility/2006">
              <mc:Choice xmlns:v="urn:schemas-microsoft-com:vml" Requires="v">
                <p:oleObj name="Worksheet" r:id="rId3" imgW="6181809" imgH="4190889" progId="Excel.Sheet.12">
                  <p:link updateAutomatic="1"/>
                </p:oleObj>
              </mc:Choice>
              <mc:Fallback>
                <p:oleObj name="Worksheet" r:id="rId3" imgW="6181809" imgH="4190889" progId="Excel.Sheet.12">
                  <p:link updateAutomatic="1"/>
                  <p:pic>
                    <p:nvPicPr>
                      <p:cNvPr id="3" name="Objeto 2">
                        <a:extLst>
                          <a:ext uri="{FF2B5EF4-FFF2-40B4-BE49-F238E27FC236}">
                            <a16:creationId xmlns:a16="http://schemas.microsoft.com/office/drawing/2014/main" id="{E4BD816E-19D9-C059-A6C4-58F5DFADDA6D}"/>
                          </a:ext>
                        </a:extLst>
                      </p:cNvPr>
                      <p:cNvPicPr/>
                      <p:nvPr/>
                    </p:nvPicPr>
                    <p:blipFill>
                      <a:blip r:embed="rId4"/>
                      <a:stretch>
                        <a:fillRect/>
                      </a:stretch>
                    </p:blipFill>
                    <p:spPr>
                      <a:xfrm>
                        <a:off x="2560638" y="793750"/>
                        <a:ext cx="6181725" cy="4191000"/>
                      </a:xfrm>
                      <a:prstGeom prst="rect">
                        <a:avLst/>
                      </a:prstGeom>
                    </p:spPr>
                  </p:pic>
                </p:oleObj>
              </mc:Fallback>
            </mc:AlternateContent>
          </a:graphicData>
        </a:graphic>
      </p:graphicFrame>
      <p:graphicFrame>
        <p:nvGraphicFramePr>
          <p:cNvPr id="7" name="Objeto 6">
            <a:extLst>
              <a:ext uri="{FF2B5EF4-FFF2-40B4-BE49-F238E27FC236}">
                <a16:creationId xmlns:a16="http://schemas.microsoft.com/office/drawing/2014/main" id="{F9127309-72F5-4377-9B9E-E7FCB378A647}"/>
              </a:ext>
            </a:extLst>
          </p:cNvPr>
          <p:cNvGraphicFramePr>
            <a:graphicFrameLocks noChangeAspect="1"/>
          </p:cNvGraphicFramePr>
          <p:nvPr>
            <p:extLst>
              <p:ext uri="{D42A27DB-BD31-4B8C-83A1-F6EECF244321}">
                <p14:modId xmlns:p14="http://schemas.microsoft.com/office/powerpoint/2010/main" val="3090597570"/>
              </p:ext>
            </p:extLst>
          </p:nvPr>
        </p:nvGraphicFramePr>
        <p:xfrm>
          <a:off x="104608" y="5008492"/>
          <a:ext cx="14065134" cy="686252"/>
        </p:xfrm>
        <a:graphic>
          <a:graphicData uri="http://schemas.openxmlformats.org/presentationml/2006/ole">
            <mc:AlternateContent xmlns:mc="http://schemas.openxmlformats.org/markup-compatibility/2006">
              <mc:Choice xmlns:v="urn:schemas-microsoft-com:vml" Requires="v">
                <p:oleObj name="Macro-Enabled Worksheet" r:id="rId5" imgW="29241803" imgH="1428928" progId="Excel.SheetMacroEnabled.12">
                  <p:link updateAutomatic="1"/>
                </p:oleObj>
              </mc:Choice>
              <mc:Fallback>
                <p:oleObj name="Macro-Enabled Worksheet" r:id="rId5" imgW="29241803" imgH="1428928" progId="Excel.SheetMacroEnabled.12">
                  <p:link updateAutomatic="1"/>
                  <p:pic>
                    <p:nvPicPr>
                      <p:cNvPr id="0" name=""/>
                      <p:cNvPicPr/>
                      <p:nvPr/>
                    </p:nvPicPr>
                    <p:blipFill>
                      <a:blip r:embed="rId6"/>
                      <a:stretch>
                        <a:fillRect/>
                      </a:stretch>
                    </p:blipFill>
                    <p:spPr>
                      <a:xfrm>
                        <a:off x="104608" y="5008492"/>
                        <a:ext cx="14065134" cy="686252"/>
                      </a:xfrm>
                      <a:prstGeom prst="rect">
                        <a:avLst/>
                      </a:prstGeom>
                    </p:spPr>
                  </p:pic>
                </p:oleObj>
              </mc:Fallback>
            </mc:AlternateContent>
          </a:graphicData>
        </a:graphic>
      </p:graphicFrame>
    </p:spTree>
    <p:extLst>
      <p:ext uri="{BB962C8B-B14F-4D97-AF65-F5344CB8AC3E}">
        <p14:creationId xmlns:p14="http://schemas.microsoft.com/office/powerpoint/2010/main" val="3072155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echa: a la derecha 9">
            <a:extLst>
              <a:ext uri="{FF2B5EF4-FFF2-40B4-BE49-F238E27FC236}">
                <a16:creationId xmlns:a16="http://schemas.microsoft.com/office/drawing/2014/main" id="{BA411CB4-E729-0A8F-BA12-FB053AD87F2C}"/>
              </a:ext>
            </a:extLst>
          </p:cNvPr>
          <p:cNvSpPr/>
          <p:nvPr/>
        </p:nvSpPr>
        <p:spPr>
          <a:xfrm>
            <a:off x="6621399" y="2059251"/>
            <a:ext cx="2516639" cy="1356365"/>
          </a:xfrm>
          <a:prstGeom prst="rightArrow">
            <a:avLst>
              <a:gd name="adj1" fmla="val 76217"/>
              <a:gd name="adj2" fmla="val 50000"/>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solidFill>
                <a:schemeClr val="bg1"/>
              </a:solidFill>
            </a:endParaRPr>
          </a:p>
        </p:txBody>
      </p:sp>
      <p:pic>
        <p:nvPicPr>
          <p:cNvPr id="22" name="Imagen 21">
            <a:extLst>
              <a:ext uri="{FF2B5EF4-FFF2-40B4-BE49-F238E27FC236}">
                <a16:creationId xmlns:a16="http://schemas.microsoft.com/office/drawing/2014/main" id="{FE778472-E6BA-72BA-CC55-0B81C3D34D66}"/>
              </a:ext>
            </a:extLst>
          </p:cNvPr>
          <p:cNvPicPr>
            <a:picLocks noChangeAspect="1"/>
          </p:cNvPicPr>
          <p:nvPr/>
        </p:nvPicPr>
        <p:blipFill rotWithShape="1">
          <a:blip r:embed="rId3">
            <a:extLst>
              <a:ext uri="{28A0092B-C50C-407E-A947-70E740481C1C}">
                <a14:useLocalDpi xmlns:a14="http://schemas.microsoft.com/office/drawing/2010/main" val="0"/>
              </a:ext>
            </a:extLst>
          </a:blip>
          <a:srcRect l="3207" t="4009" r="57338" b="89707"/>
          <a:stretch/>
        </p:blipFill>
        <p:spPr>
          <a:xfrm>
            <a:off x="0" y="16099"/>
            <a:ext cx="4810540" cy="430886"/>
          </a:xfrm>
          <a:prstGeom prst="rect">
            <a:avLst/>
          </a:prstGeom>
        </p:spPr>
      </p:pic>
      <p:sp>
        <p:nvSpPr>
          <p:cNvPr id="2" name="Marcador de pie de página 1">
            <a:extLst>
              <a:ext uri="{FF2B5EF4-FFF2-40B4-BE49-F238E27FC236}">
                <a16:creationId xmlns:a16="http://schemas.microsoft.com/office/drawing/2014/main" id="{4851E81F-7CB6-1B75-1E57-25D43F3FA9C4}"/>
              </a:ext>
            </a:extLst>
          </p:cNvPr>
          <p:cNvSpPr>
            <a:spLocks noGrp="1"/>
          </p:cNvSpPr>
          <p:nvPr>
            <p:ph type="ftr" sz="quarter" idx="11"/>
          </p:nvPr>
        </p:nvSpPr>
        <p:spPr>
          <a:xfrm>
            <a:off x="5763237" y="6543677"/>
            <a:ext cx="6697568" cy="365125"/>
          </a:xfrm>
        </p:spPr>
        <p:txBody>
          <a:bodyPr/>
          <a:lstStyle/>
          <a:p>
            <a:r>
              <a:rPr lang="es-ES"/>
              <a:t>Fuente: Dirección Ejecutiva de Epidemiología – Tumbes/Notiweb-CDC/MINSA (*) Hasta la SE. 43</a:t>
            </a:r>
            <a:endParaRPr lang="es-PE" dirty="0"/>
          </a:p>
        </p:txBody>
      </p:sp>
      <p:pic>
        <p:nvPicPr>
          <p:cNvPr id="5" name="Imagen 4">
            <a:extLst>
              <a:ext uri="{FF2B5EF4-FFF2-40B4-BE49-F238E27FC236}">
                <a16:creationId xmlns:a16="http://schemas.microsoft.com/office/drawing/2014/main" id="{055FEBD5-7B70-59CA-601A-E38B77149DB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95884"/>
          <a:stretch/>
        </p:blipFill>
        <p:spPr>
          <a:xfrm>
            <a:off x="8985172" y="6345919"/>
            <a:ext cx="3206828" cy="202141"/>
          </a:xfrm>
          <a:prstGeom prst="rect">
            <a:avLst/>
          </a:prstGeom>
        </p:spPr>
      </p:pic>
      <p:graphicFrame>
        <p:nvGraphicFramePr>
          <p:cNvPr id="11" name="Objeto 10">
            <a:extLst>
              <a:ext uri="{FF2B5EF4-FFF2-40B4-BE49-F238E27FC236}">
                <a16:creationId xmlns:a16="http://schemas.microsoft.com/office/drawing/2014/main" id="{1BED8107-D58F-8413-1598-8D94337C275B}"/>
              </a:ext>
            </a:extLst>
          </p:cNvPr>
          <p:cNvGraphicFramePr>
            <a:graphicFrameLocks noChangeAspect="1"/>
          </p:cNvGraphicFramePr>
          <p:nvPr>
            <p:extLst>
              <p:ext uri="{D42A27DB-BD31-4B8C-83A1-F6EECF244321}">
                <p14:modId xmlns:p14="http://schemas.microsoft.com/office/powerpoint/2010/main" val="2681381841"/>
              </p:ext>
            </p:extLst>
          </p:nvPr>
        </p:nvGraphicFramePr>
        <p:xfrm>
          <a:off x="8388350" y="-36513"/>
          <a:ext cx="3697288" cy="1508126"/>
        </p:xfrm>
        <a:graphic>
          <a:graphicData uri="http://schemas.openxmlformats.org/presentationml/2006/ole">
            <mc:AlternateContent xmlns:mc="http://schemas.openxmlformats.org/markup-compatibility/2006">
              <mc:Choice xmlns:v="urn:schemas-microsoft-com:vml" Requires="v">
                <p:oleObj name="Macro-Enabled Worksheet" r:id="rId5" imgW="5086452" imgH="2076304" progId="Excel.SheetMacroEnabled.12">
                  <p:link updateAutomatic="1"/>
                </p:oleObj>
              </mc:Choice>
              <mc:Fallback>
                <p:oleObj name="Macro-Enabled Worksheet" r:id="rId5" imgW="5086452" imgH="2076304" progId="Excel.SheetMacroEnabled.12">
                  <p:link updateAutomatic="1"/>
                  <p:pic>
                    <p:nvPicPr>
                      <p:cNvPr id="11" name="Objeto 10">
                        <a:extLst>
                          <a:ext uri="{FF2B5EF4-FFF2-40B4-BE49-F238E27FC236}">
                            <a16:creationId xmlns:a16="http://schemas.microsoft.com/office/drawing/2014/main" id="{1BED8107-D58F-8413-1598-8D94337C275B}"/>
                          </a:ext>
                        </a:extLst>
                      </p:cNvPr>
                      <p:cNvPicPr/>
                      <p:nvPr/>
                    </p:nvPicPr>
                    <p:blipFill>
                      <a:blip r:embed="rId6"/>
                      <a:stretch>
                        <a:fillRect/>
                      </a:stretch>
                    </p:blipFill>
                    <p:spPr>
                      <a:xfrm>
                        <a:off x="8388350" y="-36513"/>
                        <a:ext cx="3697288" cy="1508126"/>
                      </a:xfrm>
                      <a:prstGeom prst="rect">
                        <a:avLst/>
                      </a:prstGeom>
                    </p:spPr>
                  </p:pic>
                </p:oleObj>
              </mc:Fallback>
            </mc:AlternateContent>
          </a:graphicData>
        </a:graphic>
      </p:graphicFrame>
      <p:sp>
        <p:nvSpPr>
          <p:cNvPr id="9" name="Título 1">
            <a:extLst>
              <a:ext uri="{FF2B5EF4-FFF2-40B4-BE49-F238E27FC236}">
                <a16:creationId xmlns:a16="http://schemas.microsoft.com/office/drawing/2014/main" id="{CACDDCCD-0218-BA1B-6354-5CED15D3512A}"/>
              </a:ext>
            </a:extLst>
          </p:cNvPr>
          <p:cNvSpPr>
            <a:spLocks noGrp="1"/>
          </p:cNvSpPr>
          <p:nvPr/>
        </p:nvSpPr>
        <p:spPr>
          <a:xfrm>
            <a:off x="6445801" y="2026017"/>
            <a:ext cx="260128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100" b="1" dirty="0">
                <a:solidFill>
                  <a:schemeClr val="bg1"/>
                </a:solidFill>
              </a:rPr>
              <a:t>Proyección de casos de dengue según crecimiento porcentual semanal al 10%, 25%, 30%, 50%, 60% y 75% según la tendencia actual*, Tumbes, Perú 2024</a:t>
            </a:r>
            <a:endParaRPr lang="es-PE" sz="1100" b="1" dirty="0">
              <a:solidFill>
                <a:schemeClr val="bg1"/>
              </a:solidFill>
            </a:endParaRPr>
          </a:p>
        </p:txBody>
      </p:sp>
      <p:pic>
        <p:nvPicPr>
          <p:cNvPr id="13" name="Imagen 12">
            <a:extLst>
              <a:ext uri="{FF2B5EF4-FFF2-40B4-BE49-F238E27FC236}">
                <a16:creationId xmlns:a16="http://schemas.microsoft.com/office/drawing/2014/main" id="{047007D2-87FF-0023-AA47-BDBE97D3F119}"/>
              </a:ext>
            </a:extLst>
          </p:cNvPr>
          <p:cNvPicPr>
            <a:picLocks noChangeAspect="1"/>
          </p:cNvPicPr>
          <p:nvPr/>
        </p:nvPicPr>
        <p:blipFill>
          <a:blip r:embed="rId7"/>
          <a:stretch>
            <a:fillRect/>
          </a:stretch>
        </p:blipFill>
        <p:spPr>
          <a:xfrm>
            <a:off x="9109008" y="1517012"/>
            <a:ext cx="2856597" cy="4828907"/>
          </a:xfrm>
          <a:prstGeom prst="rect">
            <a:avLst/>
          </a:prstGeom>
        </p:spPr>
      </p:pic>
      <p:graphicFrame>
        <p:nvGraphicFramePr>
          <p:cNvPr id="3" name="Objeto 2">
            <a:extLst>
              <a:ext uri="{FF2B5EF4-FFF2-40B4-BE49-F238E27FC236}">
                <a16:creationId xmlns:a16="http://schemas.microsoft.com/office/drawing/2014/main" id="{356C9143-6370-4683-A4BF-8DE39818A7A2}"/>
              </a:ext>
            </a:extLst>
          </p:cNvPr>
          <p:cNvGraphicFramePr>
            <a:graphicFrameLocks noChangeAspect="1"/>
          </p:cNvGraphicFramePr>
          <p:nvPr>
            <p:extLst>
              <p:ext uri="{D42A27DB-BD31-4B8C-83A1-F6EECF244321}">
                <p14:modId xmlns:p14="http://schemas.microsoft.com/office/powerpoint/2010/main" val="956470589"/>
              </p:ext>
            </p:extLst>
          </p:nvPr>
        </p:nvGraphicFramePr>
        <p:xfrm>
          <a:off x="5147541" y="5279018"/>
          <a:ext cx="3495801" cy="1036842"/>
        </p:xfrm>
        <a:graphic>
          <a:graphicData uri="http://schemas.openxmlformats.org/presentationml/2006/ole">
            <mc:AlternateContent xmlns:mc="http://schemas.openxmlformats.org/markup-compatibility/2006">
              <mc:Choice xmlns:v="urn:schemas-microsoft-com:vml" Requires="v">
                <p:oleObj name="Macro-Enabled Worksheet" r:id="rId8" imgW="5876955" imgH="1743140" progId="Excel.SheetMacroEnabled.12">
                  <p:link updateAutomatic="1"/>
                </p:oleObj>
              </mc:Choice>
              <mc:Fallback>
                <p:oleObj name="Macro-Enabled Worksheet" r:id="rId8" imgW="5876955" imgH="1743140" progId="Excel.SheetMacroEnabled.12">
                  <p:link updateAutomatic="1"/>
                  <p:pic>
                    <p:nvPicPr>
                      <p:cNvPr id="0" name=""/>
                      <p:cNvPicPr/>
                      <p:nvPr/>
                    </p:nvPicPr>
                    <p:blipFill>
                      <a:blip r:embed="rId9"/>
                      <a:stretch>
                        <a:fillRect/>
                      </a:stretch>
                    </p:blipFill>
                    <p:spPr>
                      <a:xfrm>
                        <a:off x="5147541" y="5279018"/>
                        <a:ext cx="3495801" cy="1036842"/>
                      </a:xfrm>
                      <a:prstGeom prst="rect">
                        <a:avLst/>
                      </a:prstGeom>
                    </p:spPr>
                  </p:pic>
                </p:oleObj>
              </mc:Fallback>
            </mc:AlternateContent>
          </a:graphicData>
        </a:graphic>
      </p:graphicFrame>
      <p:pic>
        <p:nvPicPr>
          <p:cNvPr id="7" name="Imagen 6">
            <a:extLst>
              <a:ext uri="{FF2B5EF4-FFF2-40B4-BE49-F238E27FC236}">
                <a16:creationId xmlns:a16="http://schemas.microsoft.com/office/drawing/2014/main" id="{E564C70F-0CCC-2C6F-3ABC-492717615A4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1973" y="845739"/>
            <a:ext cx="5965543" cy="4334400"/>
          </a:xfrm>
          <a:prstGeom prst="rect">
            <a:avLst/>
          </a:prstGeom>
        </p:spPr>
      </p:pic>
    </p:spTree>
    <p:extLst>
      <p:ext uri="{BB962C8B-B14F-4D97-AF65-F5344CB8AC3E}">
        <p14:creationId xmlns:p14="http://schemas.microsoft.com/office/powerpoint/2010/main" val="2702689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ECBBB79-CFA5-BB31-1AEB-8689092D8324}"/>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0" y="16099"/>
            <a:ext cx="4810540" cy="430886"/>
          </a:xfrm>
          <a:prstGeom prst="rect">
            <a:avLst/>
          </a:prstGeom>
        </p:spPr>
      </p:pic>
      <p:pic>
        <p:nvPicPr>
          <p:cNvPr id="6" name="Imagen 5">
            <a:extLst>
              <a:ext uri="{FF2B5EF4-FFF2-40B4-BE49-F238E27FC236}">
                <a16:creationId xmlns:a16="http://schemas.microsoft.com/office/drawing/2014/main" id="{9A892BA5-0289-2E21-46A6-47B9D429F0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822" y="733424"/>
            <a:ext cx="8184445" cy="5946593"/>
          </a:xfrm>
          <a:prstGeom prst="rect">
            <a:avLst/>
          </a:prstGeom>
        </p:spPr>
      </p:pic>
    </p:spTree>
    <p:extLst>
      <p:ext uri="{BB962C8B-B14F-4D97-AF65-F5344CB8AC3E}">
        <p14:creationId xmlns:p14="http://schemas.microsoft.com/office/powerpoint/2010/main" val="1312906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4EF5A70-17CF-98C5-069E-4EA0798371DF}"/>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0" y="16099"/>
            <a:ext cx="4810540" cy="430886"/>
          </a:xfrm>
          <a:prstGeom prst="rect">
            <a:avLst/>
          </a:prstGeom>
        </p:spPr>
      </p:pic>
      <p:sp>
        <p:nvSpPr>
          <p:cNvPr id="9" name="CuadroTexto 8">
            <a:extLst>
              <a:ext uri="{FF2B5EF4-FFF2-40B4-BE49-F238E27FC236}">
                <a16:creationId xmlns:a16="http://schemas.microsoft.com/office/drawing/2014/main" id="{E68BBCBA-F98B-4854-D657-6D74A5A8DF85}"/>
              </a:ext>
            </a:extLst>
          </p:cNvPr>
          <p:cNvSpPr txBox="1"/>
          <p:nvPr/>
        </p:nvSpPr>
        <p:spPr>
          <a:xfrm>
            <a:off x="7452053" y="806592"/>
            <a:ext cx="4327115" cy="430887"/>
          </a:xfrm>
          <a:prstGeom prst="rect">
            <a:avLst/>
          </a:prstGeom>
          <a:noFill/>
        </p:spPr>
        <p:txBody>
          <a:bodyPr wrap="square">
            <a:spAutoFit/>
          </a:bodyPr>
          <a:lstStyle/>
          <a:p>
            <a:pPr algn="ctr"/>
            <a:r>
              <a:rPr lang="es-PE" sz="1100" b="1" dirty="0"/>
              <a:t>CASOS DE DENGUE SEGÚN DIAGNOSTICO, DISTRITO Y TIPO DE DIAGNOSTICO SE 01-43</a:t>
            </a:r>
          </a:p>
        </p:txBody>
      </p:sp>
      <p:sp>
        <p:nvSpPr>
          <p:cNvPr id="2" name="Marcador de pie de página 1">
            <a:extLst>
              <a:ext uri="{FF2B5EF4-FFF2-40B4-BE49-F238E27FC236}">
                <a16:creationId xmlns:a16="http://schemas.microsoft.com/office/drawing/2014/main" id="{2D62AB58-CE0A-F362-2072-C3560B5B8FD7}"/>
              </a:ext>
            </a:extLst>
          </p:cNvPr>
          <p:cNvSpPr>
            <a:spLocks noGrp="1"/>
          </p:cNvSpPr>
          <p:nvPr>
            <p:ph type="ftr" sz="quarter" idx="11"/>
          </p:nvPr>
        </p:nvSpPr>
        <p:spPr>
          <a:xfrm>
            <a:off x="5297101" y="6492875"/>
            <a:ext cx="7453466" cy="365125"/>
          </a:xfrm>
        </p:spPr>
        <p:txBody>
          <a:bodyPr/>
          <a:lstStyle/>
          <a:p>
            <a:r>
              <a:rPr lang="es-ES"/>
              <a:t>Fuente: Dirección Ejecutiva de Epidemiología – Tumbes/Notiweb-CDC/MINSA (*) Hasta la SE. 43</a:t>
            </a:r>
            <a:endParaRPr lang="es-PE" dirty="0"/>
          </a:p>
        </p:txBody>
      </p:sp>
      <p:graphicFrame>
        <p:nvGraphicFramePr>
          <p:cNvPr id="8" name="Objeto 7">
            <a:extLst>
              <a:ext uri="{FF2B5EF4-FFF2-40B4-BE49-F238E27FC236}">
                <a16:creationId xmlns:a16="http://schemas.microsoft.com/office/drawing/2014/main" id="{900CF322-2B71-6605-96D3-06B64291AEEF}"/>
              </a:ext>
            </a:extLst>
          </p:cNvPr>
          <p:cNvGraphicFramePr>
            <a:graphicFrameLocks noChangeAspect="1"/>
          </p:cNvGraphicFramePr>
          <p:nvPr>
            <p:extLst>
              <p:ext uri="{D42A27DB-BD31-4B8C-83A1-F6EECF244321}">
                <p14:modId xmlns:p14="http://schemas.microsoft.com/office/powerpoint/2010/main" val="3875013276"/>
              </p:ext>
            </p:extLst>
          </p:nvPr>
        </p:nvGraphicFramePr>
        <p:xfrm>
          <a:off x="7131050" y="1249363"/>
          <a:ext cx="4813300" cy="4664075"/>
        </p:xfrm>
        <a:graphic>
          <a:graphicData uri="http://schemas.openxmlformats.org/presentationml/2006/ole">
            <mc:AlternateContent xmlns:mc="http://schemas.openxmlformats.org/markup-compatibility/2006">
              <mc:Choice xmlns:v="urn:schemas-microsoft-com:vml" Requires="v">
                <p:oleObj name="Macro-Enabled Worksheet" r:id="rId3" imgW="7220054" imgH="6991512" progId="Excel.SheetMacroEnabled.12">
                  <p:link updateAutomatic="1"/>
                </p:oleObj>
              </mc:Choice>
              <mc:Fallback>
                <p:oleObj name="Macro-Enabled Worksheet" r:id="rId3" imgW="7220054" imgH="6991512" progId="Excel.SheetMacroEnabled.12">
                  <p:link updateAutomatic="1"/>
                  <p:pic>
                    <p:nvPicPr>
                      <p:cNvPr id="8" name="Objeto 7">
                        <a:extLst>
                          <a:ext uri="{FF2B5EF4-FFF2-40B4-BE49-F238E27FC236}">
                            <a16:creationId xmlns:a16="http://schemas.microsoft.com/office/drawing/2014/main" id="{900CF322-2B71-6605-96D3-06B64291AEEF}"/>
                          </a:ext>
                        </a:extLst>
                      </p:cNvPr>
                      <p:cNvPicPr/>
                      <p:nvPr/>
                    </p:nvPicPr>
                    <p:blipFill>
                      <a:blip r:embed="rId4"/>
                      <a:stretch>
                        <a:fillRect/>
                      </a:stretch>
                    </p:blipFill>
                    <p:spPr>
                      <a:xfrm>
                        <a:off x="7131050" y="1249363"/>
                        <a:ext cx="4813300" cy="4664075"/>
                      </a:xfrm>
                      <a:prstGeom prst="rect">
                        <a:avLst/>
                      </a:prstGeom>
                    </p:spPr>
                  </p:pic>
                </p:oleObj>
              </mc:Fallback>
            </mc:AlternateContent>
          </a:graphicData>
        </a:graphic>
      </p:graphicFrame>
      <p:pic>
        <p:nvPicPr>
          <p:cNvPr id="6" name="Imagen 5">
            <a:extLst>
              <a:ext uri="{FF2B5EF4-FFF2-40B4-BE49-F238E27FC236}">
                <a16:creationId xmlns:a16="http://schemas.microsoft.com/office/drawing/2014/main" id="{2E695570-1392-A13D-E73C-28151EE8D4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672" y="1237479"/>
            <a:ext cx="6104277" cy="4435200"/>
          </a:xfrm>
          <a:prstGeom prst="rect">
            <a:avLst/>
          </a:prstGeom>
        </p:spPr>
      </p:pic>
    </p:spTree>
    <p:extLst>
      <p:ext uri="{BB962C8B-B14F-4D97-AF65-F5344CB8AC3E}">
        <p14:creationId xmlns:p14="http://schemas.microsoft.com/office/powerpoint/2010/main" val="3576252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EB8876A-30F7-5838-FA4E-5929DC99BD02}"/>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0" y="16099"/>
            <a:ext cx="4810540" cy="430886"/>
          </a:xfrm>
          <a:prstGeom prst="rect">
            <a:avLst/>
          </a:prstGeom>
        </p:spPr>
      </p:pic>
      <p:sp>
        <p:nvSpPr>
          <p:cNvPr id="3" name="Text Box 2">
            <a:extLst>
              <a:ext uri="{FF2B5EF4-FFF2-40B4-BE49-F238E27FC236}">
                <a16:creationId xmlns:a16="http://schemas.microsoft.com/office/drawing/2014/main" id="{DC12AC2C-F35C-9027-21E6-7A8FBB4A069C}"/>
              </a:ext>
            </a:extLst>
          </p:cNvPr>
          <p:cNvSpPr txBox="1">
            <a:spLocks noChangeArrowheads="1"/>
          </p:cNvSpPr>
          <p:nvPr/>
        </p:nvSpPr>
        <p:spPr bwMode="auto">
          <a:xfrm>
            <a:off x="0" y="681002"/>
            <a:ext cx="7917184" cy="6663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s-PE" altLang="es-PE" b="1" i="0" u="none" strike="noStrike" cap="none" normalizeH="0" baseline="0" dirty="0">
                <a:ln>
                  <a:noFill/>
                </a:ln>
                <a:solidFill>
                  <a:schemeClr val="tx1"/>
                </a:solidFill>
                <a:effectLst/>
              </a:rPr>
              <a:t>Número de Casos de DENGUE según distrito, Región Tumbes 2018 – 2024*</a:t>
            </a:r>
            <a:endParaRPr kumimoji="0" lang="es-PE" altLang="es-PE" b="0" i="0" u="none" strike="noStrike" cap="none" normalizeH="0" baseline="0" dirty="0">
              <a:ln>
                <a:noFill/>
              </a:ln>
              <a:solidFill>
                <a:schemeClr val="tx1"/>
              </a:solidFill>
              <a:effectLst/>
            </a:endParaRPr>
          </a:p>
        </p:txBody>
      </p:sp>
      <p:sp>
        <p:nvSpPr>
          <p:cNvPr id="4" name="Marcador de pie de página 3">
            <a:extLst>
              <a:ext uri="{FF2B5EF4-FFF2-40B4-BE49-F238E27FC236}">
                <a16:creationId xmlns:a16="http://schemas.microsoft.com/office/drawing/2014/main" id="{A49F7123-DB70-77CE-FF20-3675629D9194}"/>
              </a:ext>
            </a:extLst>
          </p:cNvPr>
          <p:cNvSpPr>
            <a:spLocks noGrp="1"/>
          </p:cNvSpPr>
          <p:nvPr>
            <p:ph type="ftr" sz="quarter" idx="11"/>
          </p:nvPr>
        </p:nvSpPr>
        <p:spPr>
          <a:xfrm>
            <a:off x="-704675" y="6518904"/>
            <a:ext cx="7591338" cy="365125"/>
          </a:xfrm>
        </p:spPr>
        <p:txBody>
          <a:bodyPr/>
          <a:lstStyle/>
          <a:p>
            <a:r>
              <a:rPr lang="es-ES"/>
              <a:t>Fuente: Dirección Ejecutiva de Epidemiología – Tumbes/Notiweb-CDC/MINSA (*) Hasta la SE. 43</a:t>
            </a:r>
            <a:endParaRPr lang="es-PE" dirty="0"/>
          </a:p>
        </p:txBody>
      </p:sp>
      <p:graphicFrame>
        <p:nvGraphicFramePr>
          <p:cNvPr id="7" name="Objeto 6">
            <a:extLst>
              <a:ext uri="{FF2B5EF4-FFF2-40B4-BE49-F238E27FC236}">
                <a16:creationId xmlns:a16="http://schemas.microsoft.com/office/drawing/2014/main" id="{A2A21629-EA1C-3A54-B933-DAA076963948}"/>
              </a:ext>
            </a:extLst>
          </p:cNvPr>
          <p:cNvGraphicFramePr>
            <a:graphicFrameLocks noChangeAspect="1"/>
          </p:cNvGraphicFramePr>
          <p:nvPr>
            <p:extLst>
              <p:ext uri="{D42A27DB-BD31-4B8C-83A1-F6EECF244321}">
                <p14:modId xmlns:p14="http://schemas.microsoft.com/office/powerpoint/2010/main" val="3080735959"/>
              </p:ext>
            </p:extLst>
          </p:nvPr>
        </p:nvGraphicFramePr>
        <p:xfrm>
          <a:off x="430534" y="1088753"/>
          <a:ext cx="7917184" cy="3233354"/>
        </p:xfrm>
        <a:graphic>
          <a:graphicData uri="http://schemas.openxmlformats.org/presentationml/2006/ole">
            <mc:AlternateContent xmlns:mc="http://schemas.openxmlformats.org/markup-compatibility/2006">
              <mc:Choice xmlns:v="urn:schemas-microsoft-com:vml" Requires="v">
                <p:oleObj name="Worksheet" r:id="rId3" imgW="7486706" imgH="3057602" progId="Excel.Sheet.12">
                  <p:link updateAutomatic="1"/>
                </p:oleObj>
              </mc:Choice>
              <mc:Fallback>
                <p:oleObj name="Worksheet" r:id="rId3" imgW="7486706" imgH="3057602" progId="Excel.Sheet.12">
                  <p:link updateAutomatic="1"/>
                  <p:pic>
                    <p:nvPicPr>
                      <p:cNvPr id="7" name="Objeto 6">
                        <a:extLst>
                          <a:ext uri="{FF2B5EF4-FFF2-40B4-BE49-F238E27FC236}">
                            <a16:creationId xmlns:a16="http://schemas.microsoft.com/office/drawing/2014/main" id="{A2A21629-EA1C-3A54-B933-DAA076963948}"/>
                          </a:ext>
                        </a:extLst>
                      </p:cNvPr>
                      <p:cNvPicPr/>
                      <p:nvPr/>
                    </p:nvPicPr>
                    <p:blipFill>
                      <a:blip r:embed="rId4"/>
                      <a:stretch>
                        <a:fillRect/>
                      </a:stretch>
                    </p:blipFill>
                    <p:spPr>
                      <a:xfrm>
                        <a:off x="430534" y="1088753"/>
                        <a:ext cx="7917184" cy="3233354"/>
                      </a:xfrm>
                      <a:prstGeom prst="rect">
                        <a:avLst/>
                      </a:prstGeom>
                    </p:spPr>
                  </p:pic>
                </p:oleObj>
              </mc:Fallback>
            </mc:AlternateContent>
          </a:graphicData>
        </a:graphic>
      </p:graphicFrame>
      <p:graphicFrame>
        <p:nvGraphicFramePr>
          <p:cNvPr id="8" name="Objeto 7">
            <a:extLst>
              <a:ext uri="{FF2B5EF4-FFF2-40B4-BE49-F238E27FC236}">
                <a16:creationId xmlns:a16="http://schemas.microsoft.com/office/drawing/2014/main" id="{A699C25C-A4BD-3A12-6ED0-22B5C56720A9}"/>
              </a:ext>
            </a:extLst>
          </p:cNvPr>
          <p:cNvGraphicFramePr>
            <a:graphicFrameLocks noChangeAspect="1"/>
          </p:cNvGraphicFramePr>
          <p:nvPr>
            <p:extLst>
              <p:ext uri="{D42A27DB-BD31-4B8C-83A1-F6EECF244321}">
                <p14:modId xmlns:p14="http://schemas.microsoft.com/office/powerpoint/2010/main" val="1972401548"/>
              </p:ext>
            </p:extLst>
          </p:nvPr>
        </p:nvGraphicFramePr>
        <p:xfrm>
          <a:off x="6942277" y="4665133"/>
          <a:ext cx="5019762" cy="1853771"/>
        </p:xfrm>
        <a:graphic>
          <a:graphicData uri="http://schemas.openxmlformats.org/presentationml/2006/ole">
            <mc:AlternateContent xmlns:mc="http://schemas.openxmlformats.org/markup-compatibility/2006">
              <mc:Choice xmlns:v="urn:schemas-microsoft-com:vml" Requires="v">
                <p:oleObj name="Worksheet" r:id="rId5" imgW="4590969" imgH="1695383" progId="Excel.Sheet.12">
                  <p:link updateAutomatic="1"/>
                </p:oleObj>
              </mc:Choice>
              <mc:Fallback>
                <p:oleObj name="Worksheet" r:id="rId5" imgW="4590969" imgH="1695383" progId="Excel.Sheet.12">
                  <p:link updateAutomatic="1"/>
                  <p:pic>
                    <p:nvPicPr>
                      <p:cNvPr id="8" name="Objeto 7">
                        <a:extLst>
                          <a:ext uri="{FF2B5EF4-FFF2-40B4-BE49-F238E27FC236}">
                            <a16:creationId xmlns:a16="http://schemas.microsoft.com/office/drawing/2014/main" id="{A699C25C-A4BD-3A12-6ED0-22B5C56720A9}"/>
                          </a:ext>
                        </a:extLst>
                      </p:cNvPr>
                      <p:cNvPicPr/>
                      <p:nvPr/>
                    </p:nvPicPr>
                    <p:blipFill>
                      <a:blip r:embed="rId6"/>
                      <a:stretch>
                        <a:fillRect/>
                      </a:stretch>
                    </p:blipFill>
                    <p:spPr>
                      <a:xfrm>
                        <a:off x="6942277" y="4665133"/>
                        <a:ext cx="5019762" cy="1853771"/>
                      </a:xfrm>
                      <a:prstGeom prst="rect">
                        <a:avLst/>
                      </a:prstGeom>
                    </p:spPr>
                  </p:pic>
                </p:oleObj>
              </mc:Fallback>
            </mc:AlternateContent>
          </a:graphicData>
        </a:graphic>
      </p:graphicFrame>
    </p:spTree>
    <p:extLst>
      <p:ext uri="{BB962C8B-B14F-4D97-AF65-F5344CB8AC3E}">
        <p14:creationId xmlns:p14="http://schemas.microsoft.com/office/powerpoint/2010/main" val="626199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D1933EF-270B-06F9-B66E-4EE740E75C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4627" y="16099"/>
            <a:ext cx="5217373" cy="3790800"/>
          </a:xfrm>
          <a:prstGeom prst="rect">
            <a:avLst/>
          </a:prstGeom>
        </p:spPr>
      </p:pic>
      <p:pic>
        <p:nvPicPr>
          <p:cNvPr id="5" name="Imagen 4">
            <a:extLst>
              <a:ext uri="{FF2B5EF4-FFF2-40B4-BE49-F238E27FC236}">
                <a16:creationId xmlns:a16="http://schemas.microsoft.com/office/drawing/2014/main" id="{9E8A31B5-4D97-CD59-429C-B88F521D0F92}"/>
              </a:ext>
            </a:extLst>
          </p:cNvPr>
          <p:cNvPicPr>
            <a:picLocks noChangeAspect="1"/>
          </p:cNvPicPr>
          <p:nvPr/>
        </p:nvPicPr>
        <p:blipFill rotWithShape="1">
          <a:blip r:embed="rId3">
            <a:extLst>
              <a:ext uri="{28A0092B-C50C-407E-A947-70E740481C1C}">
                <a14:useLocalDpi xmlns:a14="http://schemas.microsoft.com/office/drawing/2010/main" val="0"/>
              </a:ext>
            </a:extLst>
          </a:blip>
          <a:srcRect l="3207" t="4009" r="57338" b="89707"/>
          <a:stretch/>
        </p:blipFill>
        <p:spPr>
          <a:xfrm>
            <a:off x="0" y="16099"/>
            <a:ext cx="4810540" cy="430886"/>
          </a:xfrm>
          <a:prstGeom prst="rect">
            <a:avLst/>
          </a:prstGeom>
        </p:spPr>
      </p:pic>
      <p:sp>
        <p:nvSpPr>
          <p:cNvPr id="2" name="Text Box 2071">
            <a:extLst>
              <a:ext uri="{FF2B5EF4-FFF2-40B4-BE49-F238E27FC236}">
                <a16:creationId xmlns:a16="http://schemas.microsoft.com/office/drawing/2014/main" id="{8FE4EAC5-F626-0A84-42BF-314D87ED1763}"/>
              </a:ext>
            </a:extLst>
          </p:cNvPr>
          <p:cNvSpPr txBox="1">
            <a:spLocks noChangeArrowheads="1"/>
          </p:cNvSpPr>
          <p:nvPr/>
        </p:nvSpPr>
        <p:spPr bwMode="auto">
          <a:xfrm>
            <a:off x="7434039" y="3752693"/>
            <a:ext cx="3765997" cy="368300"/>
          </a:xfrm>
          <a:prstGeom prst="rect">
            <a:avLst/>
          </a:prstGeom>
          <a:noFill/>
          <a:ln>
            <a:noFill/>
          </a:ln>
          <a:extLst>
            <a:ext uri="{909E8E84-426E-40dd-AFC4-6F175D3DCCD1}">
              <a14:hiddenFill xmlns:lc="http://schemas.openxmlformats.org/drawingml/2006/lockedCanvas" xmlns:arto="http://schemas.microsoft.com/office/word/2006/arto"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arto="http://schemas.microsoft.com/office/word/2006/arto"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w="9525">
                <a:solidFill>
                  <a:srgbClr val="000000"/>
                </a:solidFill>
                <a:miter lim="800000"/>
                <a:headEnd/>
                <a:tailEnd/>
              </a14:hiddenLine>
            </a:ext>
          </a:extLst>
        </p:spPr>
        <p:txBody>
          <a:bodyPr rot="0" vert="horz" wrap="square" lIns="91440" tIns="45720" rIns="91440" bIns="45720" anchor="t" anchorCtr="0" upright="1">
            <a:noAutofit/>
          </a:bodyPr>
          <a:lstStyle/>
          <a:p>
            <a:pPr algn="ctr"/>
            <a:r>
              <a:rPr lang="es-PE" sz="1050" b="1" dirty="0">
                <a:effectLst/>
                <a:latin typeface="Arial Narrow" panose="020B0606020202030204" pitchFamily="34" charset="0"/>
                <a:ea typeface="Times New Roman" panose="02020603050405020304" pitchFamily="18" charset="0"/>
              </a:rPr>
              <a:t>Tasa de incidencia acumulada distrital de Dengue a la S.E. 01-43</a:t>
            </a:r>
            <a:endParaRPr lang="es-PE" sz="1600" dirty="0">
              <a:effectLst/>
              <a:latin typeface="Times New Roman" panose="02020603050405020304" pitchFamily="18" charset="0"/>
              <a:ea typeface="Times New Roman" panose="02020603050405020304" pitchFamily="18" charset="0"/>
            </a:endParaRPr>
          </a:p>
          <a:p>
            <a:pPr algn="ctr"/>
            <a:r>
              <a:rPr lang="es-PE" sz="1050" b="1" dirty="0">
                <a:effectLst/>
                <a:latin typeface="Arial Narrow" panose="020B0606020202030204" pitchFamily="34" charset="0"/>
                <a:ea typeface="Times New Roman" panose="02020603050405020304" pitchFamily="18" charset="0"/>
              </a:rPr>
              <a:t>Según Distrito Región Tumbes – Periodo 2023-2024*</a:t>
            </a:r>
            <a:endParaRPr lang="es-PE" sz="1600" dirty="0">
              <a:effectLst/>
              <a:latin typeface="Times New Roman" panose="02020603050405020304" pitchFamily="18" charset="0"/>
              <a:ea typeface="Times New Roman" panose="02020603050405020304" pitchFamily="18" charset="0"/>
            </a:endParaRPr>
          </a:p>
        </p:txBody>
      </p:sp>
      <p:sp>
        <p:nvSpPr>
          <p:cNvPr id="3" name="Marcador de pie de página 2">
            <a:extLst>
              <a:ext uri="{FF2B5EF4-FFF2-40B4-BE49-F238E27FC236}">
                <a16:creationId xmlns:a16="http://schemas.microsoft.com/office/drawing/2014/main" id="{978683C6-52FF-110A-E7BB-B5AAB644F665}"/>
              </a:ext>
            </a:extLst>
          </p:cNvPr>
          <p:cNvSpPr>
            <a:spLocks noGrp="1"/>
          </p:cNvSpPr>
          <p:nvPr>
            <p:ph type="ftr" sz="quarter" idx="11"/>
          </p:nvPr>
        </p:nvSpPr>
        <p:spPr>
          <a:xfrm>
            <a:off x="0" y="6437542"/>
            <a:ext cx="6141593" cy="365125"/>
          </a:xfrm>
        </p:spPr>
        <p:txBody>
          <a:bodyPr/>
          <a:lstStyle/>
          <a:p>
            <a:r>
              <a:rPr lang="es-ES"/>
              <a:t>Fuente: Dirección Ejecutiva de Epidemiología – Tumbes/Notiweb-CDC/MINSA (*) Hasta la SE. 43</a:t>
            </a:r>
            <a:endParaRPr lang="es-PE" dirty="0"/>
          </a:p>
        </p:txBody>
      </p:sp>
      <p:graphicFrame>
        <p:nvGraphicFramePr>
          <p:cNvPr id="10" name="Objeto 9">
            <a:extLst>
              <a:ext uri="{FF2B5EF4-FFF2-40B4-BE49-F238E27FC236}">
                <a16:creationId xmlns:a16="http://schemas.microsoft.com/office/drawing/2014/main" id="{78339DCD-6421-2C26-F327-6EF2A419E34B}"/>
              </a:ext>
            </a:extLst>
          </p:cNvPr>
          <p:cNvGraphicFramePr>
            <a:graphicFrameLocks noChangeAspect="1"/>
          </p:cNvGraphicFramePr>
          <p:nvPr>
            <p:extLst>
              <p:ext uri="{D42A27DB-BD31-4B8C-83A1-F6EECF244321}">
                <p14:modId xmlns:p14="http://schemas.microsoft.com/office/powerpoint/2010/main" val="3280670915"/>
              </p:ext>
            </p:extLst>
          </p:nvPr>
        </p:nvGraphicFramePr>
        <p:xfrm>
          <a:off x="301625" y="541338"/>
          <a:ext cx="3692525" cy="4249737"/>
        </p:xfrm>
        <a:graphic>
          <a:graphicData uri="http://schemas.openxmlformats.org/presentationml/2006/ole">
            <mc:AlternateContent xmlns:mc="http://schemas.openxmlformats.org/markup-compatibility/2006">
              <mc:Choice xmlns:v="urn:schemas-microsoft-com:vml" Requires="v">
                <p:oleObj name="Worksheet" r:id="rId4" imgW="4600425" imgH="5295750" progId="Excel.Sheet.12">
                  <p:link updateAutomatic="1"/>
                </p:oleObj>
              </mc:Choice>
              <mc:Fallback>
                <p:oleObj name="Worksheet" r:id="rId4" imgW="4600425" imgH="5295750" progId="Excel.Sheet.12">
                  <p:link updateAutomatic="1"/>
                  <p:pic>
                    <p:nvPicPr>
                      <p:cNvPr id="10" name="Objeto 9">
                        <a:extLst>
                          <a:ext uri="{FF2B5EF4-FFF2-40B4-BE49-F238E27FC236}">
                            <a16:creationId xmlns:a16="http://schemas.microsoft.com/office/drawing/2014/main" id="{78339DCD-6421-2C26-F327-6EF2A419E34B}"/>
                          </a:ext>
                        </a:extLst>
                      </p:cNvPr>
                      <p:cNvPicPr/>
                      <p:nvPr/>
                    </p:nvPicPr>
                    <p:blipFill>
                      <a:blip r:embed="rId5"/>
                      <a:stretch>
                        <a:fillRect/>
                      </a:stretch>
                    </p:blipFill>
                    <p:spPr>
                      <a:xfrm>
                        <a:off x="301625" y="541338"/>
                        <a:ext cx="3692525" cy="4249737"/>
                      </a:xfrm>
                      <a:prstGeom prst="rect">
                        <a:avLst/>
                      </a:prstGeom>
                    </p:spPr>
                  </p:pic>
                </p:oleObj>
              </mc:Fallback>
            </mc:AlternateContent>
          </a:graphicData>
        </a:graphic>
      </p:graphicFrame>
      <p:sp>
        <p:nvSpPr>
          <p:cNvPr id="6" name="Text Box 2677">
            <a:extLst>
              <a:ext uri="{FF2B5EF4-FFF2-40B4-BE49-F238E27FC236}">
                <a16:creationId xmlns:a16="http://schemas.microsoft.com/office/drawing/2014/main" id="{4C508EDE-0E4A-0C13-C262-7AF9020F6E79}"/>
              </a:ext>
            </a:extLst>
          </p:cNvPr>
          <p:cNvSpPr txBox="1">
            <a:spLocks noChangeArrowheads="1"/>
          </p:cNvSpPr>
          <p:nvPr/>
        </p:nvSpPr>
        <p:spPr bwMode="auto">
          <a:xfrm>
            <a:off x="396765" y="5342433"/>
            <a:ext cx="3017554" cy="288925"/>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rto="http://schemas.microsoft.com/office/word/2006/arto"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rto="http://schemas.microsoft.com/office/word/2006/arto"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w="9525">
                <a:solidFill>
                  <a:srgbClr val="000000"/>
                </a:solidFill>
                <a:miter lim="800000"/>
                <a:headEnd/>
                <a:tailEnd/>
              </a14:hiddenLine>
            </a:ext>
          </a:extLst>
        </p:spPr>
        <p:txBody>
          <a:bodyPr rot="0" vert="horz" wrap="square" lIns="91440" tIns="45720" rIns="91440" bIns="45720" anchor="t" anchorCtr="0" upright="1">
            <a:noAutofit/>
          </a:bodyPr>
          <a:lstStyle/>
          <a:p>
            <a:pPr algn="ctr"/>
            <a:r>
              <a:rPr lang="es-PE" sz="900" b="1" dirty="0">
                <a:effectLst/>
                <a:latin typeface="Arial Narrow" panose="020B0606020202030204" pitchFamily="34" charset="0"/>
                <a:ea typeface="Times New Roman" panose="02020603050405020304" pitchFamily="18" charset="0"/>
              </a:rPr>
              <a:t>Dengue – Tasa de Incidencia acumulada</a:t>
            </a:r>
            <a:endParaRPr lang="es-PE" dirty="0">
              <a:effectLst/>
              <a:latin typeface="Times New Roman" panose="02020603050405020304" pitchFamily="18" charset="0"/>
              <a:ea typeface="Times New Roman" panose="02020603050405020304" pitchFamily="18" charset="0"/>
            </a:endParaRPr>
          </a:p>
          <a:p>
            <a:pPr algn="ctr"/>
            <a:r>
              <a:rPr lang="es-PE" sz="900" b="1" dirty="0">
                <a:effectLst/>
                <a:latin typeface="Arial Narrow" panose="020B0606020202030204" pitchFamily="34" charset="0"/>
                <a:ea typeface="Times New Roman" panose="02020603050405020304" pitchFamily="18" charset="0"/>
              </a:rPr>
              <a:t>según Curso de vida Tumbes 2024. (SE01-43)</a:t>
            </a:r>
            <a:endParaRPr lang="es-PE" dirty="0">
              <a:effectLst/>
              <a:latin typeface="Times New Roman" panose="02020603050405020304" pitchFamily="18" charset="0"/>
              <a:ea typeface="Times New Roman" panose="02020603050405020304" pitchFamily="18" charset="0"/>
            </a:endParaRPr>
          </a:p>
        </p:txBody>
      </p:sp>
      <p:graphicFrame>
        <p:nvGraphicFramePr>
          <p:cNvPr id="16" name="Objeto 15">
            <a:extLst>
              <a:ext uri="{FF2B5EF4-FFF2-40B4-BE49-F238E27FC236}">
                <a16:creationId xmlns:a16="http://schemas.microsoft.com/office/drawing/2014/main" id="{DA5C1E98-6C59-B224-5734-5CD6C5B240A5}"/>
              </a:ext>
            </a:extLst>
          </p:cNvPr>
          <p:cNvGraphicFramePr>
            <a:graphicFrameLocks noChangeAspect="1"/>
          </p:cNvGraphicFramePr>
          <p:nvPr>
            <p:extLst>
              <p:ext uri="{D42A27DB-BD31-4B8C-83A1-F6EECF244321}">
                <p14:modId xmlns:p14="http://schemas.microsoft.com/office/powerpoint/2010/main" val="2805471533"/>
              </p:ext>
            </p:extLst>
          </p:nvPr>
        </p:nvGraphicFramePr>
        <p:xfrm>
          <a:off x="7078663" y="4217988"/>
          <a:ext cx="4476750" cy="2428875"/>
        </p:xfrm>
        <a:graphic>
          <a:graphicData uri="http://schemas.openxmlformats.org/presentationml/2006/ole">
            <mc:AlternateContent xmlns:mc="http://schemas.openxmlformats.org/markup-compatibility/2006">
              <mc:Choice xmlns:v="urn:schemas-microsoft-com:vml" Requires="v">
                <p:oleObj name="Macro-Enabled Worksheet" r:id="rId6" imgW="7572187" imgH="4105230" progId="Excel.SheetMacroEnabled.12">
                  <p:link updateAutomatic="1"/>
                </p:oleObj>
              </mc:Choice>
              <mc:Fallback>
                <p:oleObj name="Macro-Enabled Worksheet" r:id="rId6" imgW="7572187" imgH="4105230" progId="Excel.SheetMacroEnabled.12">
                  <p:link updateAutomatic="1"/>
                  <p:pic>
                    <p:nvPicPr>
                      <p:cNvPr id="16" name="Objeto 15">
                        <a:extLst>
                          <a:ext uri="{FF2B5EF4-FFF2-40B4-BE49-F238E27FC236}">
                            <a16:creationId xmlns:a16="http://schemas.microsoft.com/office/drawing/2014/main" id="{DA5C1E98-6C59-B224-5734-5CD6C5B240A5}"/>
                          </a:ext>
                        </a:extLst>
                      </p:cNvPr>
                      <p:cNvPicPr/>
                      <p:nvPr/>
                    </p:nvPicPr>
                    <p:blipFill>
                      <a:blip r:embed="rId7"/>
                      <a:stretch>
                        <a:fillRect/>
                      </a:stretch>
                    </p:blipFill>
                    <p:spPr>
                      <a:xfrm>
                        <a:off x="7078663" y="4217988"/>
                        <a:ext cx="4476750" cy="2428875"/>
                      </a:xfrm>
                      <a:prstGeom prst="rect">
                        <a:avLst/>
                      </a:prstGeom>
                    </p:spPr>
                  </p:pic>
                </p:oleObj>
              </mc:Fallback>
            </mc:AlternateContent>
          </a:graphicData>
        </a:graphic>
      </p:graphicFrame>
      <p:graphicFrame>
        <p:nvGraphicFramePr>
          <p:cNvPr id="11" name="Objeto 10">
            <a:extLst>
              <a:ext uri="{FF2B5EF4-FFF2-40B4-BE49-F238E27FC236}">
                <a16:creationId xmlns:a16="http://schemas.microsoft.com/office/drawing/2014/main" id="{EEED8C29-C24B-4234-BB46-7834CFFE837C}"/>
              </a:ext>
            </a:extLst>
          </p:cNvPr>
          <p:cNvGraphicFramePr>
            <a:graphicFrameLocks noChangeAspect="1"/>
          </p:cNvGraphicFramePr>
          <p:nvPr>
            <p:extLst>
              <p:ext uri="{D42A27DB-BD31-4B8C-83A1-F6EECF244321}">
                <p14:modId xmlns:p14="http://schemas.microsoft.com/office/powerpoint/2010/main" val="1267188566"/>
              </p:ext>
            </p:extLst>
          </p:nvPr>
        </p:nvGraphicFramePr>
        <p:xfrm>
          <a:off x="396765" y="5692402"/>
          <a:ext cx="2953280" cy="717436"/>
        </p:xfrm>
        <a:graphic>
          <a:graphicData uri="http://schemas.openxmlformats.org/presentationml/2006/ole">
            <mc:AlternateContent xmlns:mc="http://schemas.openxmlformats.org/markup-compatibility/2006">
              <mc:Choice xmlns:v="urn:schemas-microsoft-com:vml" Requires="v">
                <p:oleObj name="Macro-Enabled Worksheet" r:id="rId8" imgW="5724528" imgH="1390646" progId="Excel.SheetMacroEnabled.12">
                  <p:link updateAutomatic="1"/>
                </p:oleObj>
              </mc:Choice>
              <mc:Fallback>
                <p:oleObj name="Macro-Enabled Worksheet" r:id="rId8" imgW="5724528" imgH="1390646" progId="Excel.SheetMacroEnabled.12">
                  <p:link updateAutomatic="1"/>
                  <p:pic>
                    <p:nvPicPr>
                      <p:cNvPr id="0" name=""/>
                      <p:cNvPicPr/>
                      <p:nvPr/>
                    </p:nvPicPr>
                    <p:blipFill>
                      <a:blip r:embed="rId9"/>
                      <a:stretch>
                        <a:fillRect/>
                      </a:stretch>
                    </p:blipFill>
                    <p:spPr>
                      <a:xfrm>
                        <a:off x="396765" y="5692402"/>
                        <a:ext cx="2953280" cy="717436"/>
                      </a:xfrm>
                      <a:prstGeom prst="rect">
                        <a:avLst/>
                      </a:prstGeom>
                    </p:spPr>
                  </p:pic>
                </p:oleObj>
              </mc:Fallback>
            </mc:AlternateContent>
          </a:graphicData>
        </a:graphic>
      </p:graphicFrame>
    </p:spTree>
    <p:extLst>
      <p:ext uri="{BB962C8B-B14F-4D97-AF65-F5344CB8AC3E}">
        <p14:creationId xmlns:p14="http://schemas.microsoft.com/office/powerpoint/2010/main" val="3509103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E8A31B5-4D97-CD59-429C-B88F521D0F92}"/>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0" y="16099"/>
            <a:ext cx="4810540" cy="430886"/>
          </a:xfrm>
          <a:prstGeom prst="rect">
            <a:avLst/>
          </a:prstGeom>
        </p:spPr>
      </p:pic>
      <p:sp>
        <p:nvSpPr>
          <p:cNvPr id="2" name="Marcador de pie de página 1">
            <a:extLst>
              <a:ext uri="{FF2B5EF4-FFF2-40B4-BE49-F238E27FC236}">
                <a16:creationId xmlns:a16="http://schemas.microsoft.com/office/drawing/2014/main" id="{67268559-5806-4C8E-346D-EFB1343472FF}"/>
              </a:ext>
            </a:extLst>
          </p:cNvPr>
          <p:cNvSpPr>
            <a:spLocks noGrp="1"/>
          </p:cNvSpPr>
          <p:nvPr>
            <p:ph type="ftr" sz="quarter" idx="11"/>
          </p:nvPr>
        </p:nvSpPr>
        <p:spPr>
          <a:xfrm>
            <a:off x="-212386" y="6481592"/>
            <a:ext cx="6308386" cy="432033"/>
          </a:xfrm>
        </p:spPr>
        <p:txBody>
          <a:bodyPr/>
          <a:lstStyle/>
          <a:p>
            <a:r>
              <a:rPr lang="es-ES"/>
              <a:t>Fuente: Dirección Ejecutiva de Epidemiología – Tumbes/Notiweb-CDC/MINSA (*) Hasta la SE. 43</a:t>
            </a:r>
            <a:endParaRPr lang="es-PE" dirty="0"/>
          </a:p>
        </p:txBody>
      </p:sp>
      <p:graphicFrame>
        <p:nvGraphicFramePr>
          <p:cNvPr id="4" name="Objeto 3">
            <a:extLst>
              <a:ext uri="{FF2B5EF4-FFF2-40B4-BE49-F238E27FC236}">
                <a16:creationId xmlns:a16="http://schemas.microsoft.com/office/drawing/2014/main" id="{02325F7E-34C0-DC2D-B045-16E472B04927}"/>
              </a:ext>
            </a:extLst>
          </p:cNvPr>
          <p:cNvGraphicFramePr>
            <a:graphicFrameLocks noChangeAspect="1"/>
          </p:cNvGraphicFramePr>
          <p:nvPr>
            <p:extLst>
              <p:ext uri="{D42A27DB-BD31-4B8C-83A1-F6EECF244321}">
                <p14:modId xmlns:p14="http://schemas.microsoft.com/office/powerpoint/2010/main" val="925169532"/>
              </p:ext>
            </p:extLst>
          </p:nvPr>
        </p:nvGraphicFramePr>
        <p:xfrm>
          <a:off x="107423" y="518951"/>
          <a:ext cx="6609806" cy="2898049"/>
        </p:xfrm>
        <a:graphic>
          <a:graphicData uri="http://schemas.openxmlformats.org/presentationml/2006/ole">
            <mc:AlternateContent xmlns:mc="http://schemas.openxmlformats.org/markup-compatibility/2006">
              <mc:Choice xmlns:v="urn:schemas-microsoft-com:vml" Requires="v">
                <p:oleObj name="Worksheet" r:id="rId3" imgW="10058300" imgH="4409966" progId="Excel.Sheet.12">
                  <p:link updateAutomatic="1"/>
                </p:oleObj>
              </mc:Choice>
              <mc:Fallback>
                <p:oleObj name="Worksheet" r:id="rId3" imgW="10058300" imgH="4409966" progId="Excel.Sheet.12">
                  <p:link updateAutomatic="1"/>
                  <p:pic>
                    <p:nvPicPr>
                      <p:cNvPr id="4" name="Objeto 3">
                        <a:extLst>
                          <a:ext uri="{FF2B5EF4-FFF2-40B4-BE49-F238E27FC236}">
                            <a16:creationId xmlns:a16="http://schemas.microsoft.com/office/drawing/2014/main" id="{02325F7E-34C0-DC2D-B045-16E472B04927}"/>
                          </a:ext>
                        </a:extLst>
                      </p:cNvPr>
                      <p:cNvPicPr/>
                      <p:nvPr/>
                    </p:nvPicPr>
                    <p:blipFill>
                      <a:blip r:embed="rId4"/>
                      <a:stretch>
                        <a:fillRect/>
                      </a:stretch>
                    </p:blipFill>
                    <p:spPr>
                      <a:xfrm>
                        <a:off x="107423" y="518951"/>
                        <a:ext cx="6609806" cy="2898049"/>
                      </a:xfrm>
                      <a:prstGeom prst="rect">
                        <a:avLst/>
                      </a:prstGeom>
                    </p:spPr>
                  </p:pic>
                </p:oleObj>
              </mc:Fallback>
            </mc:AlternateContent>
          </a:graphicData>
        </a:graphic>
      </p:graphicFrame>
      <p:graphicFrame>
        <p:nvGraphicFramePr>
          <p:cNvPr id="8" name="Objeto 7">
            <a:extLst>
              <a:ext uri="{FF2B5EF4-FFF2-40B4-BE49-F238E27FC236}">
                <a16:creationId xmlns:a16="http://schemas.microsoft.com/office/drawing/2014/main" id="{477AFFB1-8C88-2ADE-A9CD-97D18CBEAEE1}"/>
              </a:ext>
            </a:extLst>
          </p:cNvPr>
          <p:cNvGraphicFramePr>
            <a:graphicFrameLocks noChangeAspect="1"/>
          </p:cNvGraphicFramePr>
          <p:nvPr>
            <p:extLst>
              <p:ext uri="{D42A27DB-BD31-4B8C-83A1-F6EECF244321}">
                <p14:modId xmlns:p14="http://schemas.microsoft.com/office/powerpoint/2010/main" val="1154622338"/>
              </p:ext>
            </p:extLst>
          </p:nvPr>
        </p:nvGraphicFramePr>
        <p:xfrm>
          <a:off x="6830808" y="528421"/>
          <a:ext cx="5098726" cy="2739711"/>
        </p:xfrm>
        <a:graphic>
          <a:graphicData uri="http://schemas.openxmlformats.org/presentationml/2006/ole">
            <mc:AlternateContent xmlns:mc="http://schemas.openxmlformats.org/markup-compatibility/2006">
              <mc:Choice xmlns:v="urn:schemas-microsoft-com:vml" Requires="v">
                <p:oleObj name="Worksheet" r:id="rId5" imgW="6381893" imgH="3429047" progId="Excel.Sheet.12">
                  <p:link updateAutomatic="1"/>
                </p:oleObj>
              </mc:Choice>
              <mc:Fallback>
                <p:oleObj name="Worksheet" r:id="rId5" imgW="6381893" imgH="3429047" progId="Excel.Sheet.12">
                  <p:link updateAutomatic="1"/>
                  <p:pic>
                    <p:nvPicPr>
                      <p:cNvPr id="8" name="Objeto 7">
                        <a:extLst>
                          <a:ext uri="{FF2B5EF4-FFF2-40B4-BE49-F238E27FC236}">
                            <a16:creationId xmlns:a16="http://schemas.microsoft.com/office/drawing/2014/main" id="{477AFFB1-8C88-2ADE-A9CD-97D18CBEAEE1}"/>
                          </a:ext>
                        </a:extLst>
                      </p:cNvPr>
                      <p:cNvPicPr/>
                      <p:nvPr/>
                    </p:nvPicPr>
                    <p:blipFill>
                      <a:blip r:embed="rId6"/>
                      <a:stretch>
                        <a:fillRect/>
                      </a:stretch>
                    </p:blipFill>
                    <p:spPr>
                      <a:xfrm>
                        <a:off x="6830808" y="528421"/>
                        <a:ext cx="5098726" cy="2739711"/>
                      </a:xfrm>
                      <a:prstGeom prst="rect">
                        <a:avLst/>
                      </a:prstGeom>
                    </p:spPr>
                  </p:pic>
                </p:oleObj>
              </mc:Fallback>
            </mc:AlternateContent>
          </a:graphicData>
        </a:graphic>
      </p:graphicFrame>
      <p:graphicFrame>
        <p:nvGraphicFramePr>
          <p:cNvPr id="9" name="Objeto 8">
            <a:extLst>
              <a:ext uri="{FF2B5EF4-FFF2-40B4-BE49-F238E27FC236}">
                <a16:creationId xmlns:a16="http://schemas.microsoft.com/office/drawing/2014/main" id="{41B2DD50-1AF4-3DA7-7054-2289C569A805}"/>
              </a:ext>
            </a:extLst>
          </p:cNvPr>
          <p:cNvGraphicFramePr>
            <a:graphicFrameLocks noChangeAspect="1"/>
          </p:cNvGraphicFramePr>
          <p:nvPr>
            <p:extLst>
              <p:ext uri="{D42A27DB-BD31-4B8C-83A1-F6EECF244321}">
                <p14:modId xmlns:p14="http://schemas.microsoft.com/office/powerpoint/2010/main" val="1317915199"/>
              </p:ext>
            </p:extLst>
          </p:nvPr>
        </p:nvGraphicFramePr>
        <p:xfrm>
          <a:off x="144463" y="3459163"/>
          <a:ext cx="5381625" cy="2892425"/>
        </p:xfrm>
        <a:graphic>
          <a:graphicData uri="http://schemas.openxmlformats.org/presentationml/2006/ole">
            <mc:AlternateContent xmlns:mc="http://schemas.openxmlformats.org/markup-compatibility/2006">
              <mc:Choice xmlns:v="urn:schemas-microsoft-com:vml" Requires="v">
                <p:oleObj name="Worksheet" r:id="rId7" imgW="6362604" imgH="3419572" progId="Excel.Sheet.12">
                  <p:link updateAutomatic="1"/>
                </p:oleObj>
              </mc:Choice>
              <mc:Fallback>
                <p:oleObj name="Worksheet" r:id="rId7" imgW="6362604" imgH="3419572" progId="Excel.Sheet.12">
                  <p:link updateAutomatic="1"/>
                  <p:pic>
                    <p:nvPicPr>
                      <p:cNvPr id="9" name="Objeto 8">
                        <a:extLst>
                          <a:ext uri="{FF2B5EF4-FFF2-40B4-BE49-F238E27FC236}">
                            <a16:creationId xmlns:a16="http://schemas.microsoft.com/office/drawing/2014/main" id="{41B2DD50-1AF4-3DA7-7054-2289C569A805}"/>
                          </a:ext>
                        </a:extLst>
                      </p:cNvPr>
                      <p:cNvPicPr/>
                      <p:nvPr/>
                    </p:nvPicPr>
                    <p:blipFill>
                      <a:blip r:embed="rId8"/>
                      <a:stretch>
                        <a:fillRect/>
                      </a:stretch>
                    </p:blipFill>
                    <p:spPr>
                      <a:xfrm>
                        <a:off x="144463" y="3459163"/>
                        <a:ext cx="5381625" cy="2892425"/>
                      </a:xfrm>
                      <a:prstGeom prst="rect">
                        <a:avLst/>
                      </a:prstGeom>
                    </p:spPr>
                  </p:pic>
                </p:oleObj>
              </mc:Fallback>
            </mc:AlternateContent>
          </a:graphicData>
        </a:graphic>
      </p:graphicFrame>
      <p:graphicFrame>
        <p:nvGraphicFramePr>
          <p:cNvPr id="6" name="Objeto 5">
            <a:extLst>
              <a:ext uri="{FF2B5EF4-FFF2-40B4-BE49-F238E27FC236}">
                <a16:creationId xmlns:a16="http://schemas.microsoft.com/office/drawing/2014/main" id="{5B1E239E-A89E-E935-6956-185BE0A3D2C4}"/>
              </a:ext>
            </a:extLst>
          </p:cNvPr>
          <p:cNvGraphicFramePr>
            <a:graphicFrameLocks noChangeAspect="1"/>
          </p:cNvGraphicFramePr>
          <p:nvPr>
            <p:extLst>
              <p:ext uri="{D42A27DB-BD31-4B8C-83A1-F6EECF244321}">
                <p14:modId xmlns:p14="http://schemas.microsoft.com/office/powerpoint/2010/main" val="2931899852"/>
              </p:ext>
            </p:extLst>
          </p:nvPr>
        </p:nvGraphicFramePr>
        <p:xfrm>
          <a:off x="6248400" y="3473450"/>
          <a:ext cx="5184775" cy="3135313"/>
        </p:xfrm>
        <a:graphic>
          <a:graphicData uri="http://schemas.openxmlformats.org/presentationml/2006/ole">
            <mc:AlternateContent xmlns:mc="http://schemas.openxmlformats.org/markup-compatibility/2006">
              <mc:Choice xmlns:v="urn:schemas-microsoft-com:vml" Requires="v">
                <p:oleObj name="Macro-Enabled Worksheet" r:id="rId9" imgW="11610938" imgH="6124680" progId="Excel.SheetMacroEnabled.12">
                  <p:link updateAutomatic="1"/>
                </p:oleObj>
              </mc:Choice>
              <mc:Fallback>
                <p:oleObj name="Macro-Enabled Worksheet" r:id="rId9" imgW="11610938" imgH="6124680" progId="Excel.SheetMacroEnabled.12">
                  <p:link updateAutomatic="1"/>
                  <p:pic>
                    <p:nvPicPr>
                      <p:cNvPr id="6" name="Objeto 5">
                        <a:extLst>
                          <a:ext uri="{FF2B5EF4-FFF2-40B4-BE49-F238E27FC236}">
                            <a16:creationId xmlns:a16="http://schemas.microsoft.com/office/drawing/2014/main" id="{5B1E239E-A89E-E935-6956-185BE0A3D2C4}"/>
                          </a:ext>
                        </a:extLst>
                      </p:cNvPr>
                      <p:cNvPicPr/>
                      <p:nvPr/>
                    </p:nvPicPr>
                    <p:blipFill>
                      <a:blip r:embed="rId10"/>
                      <a:stretch>
                        <a:fillRect/>
                      </a:stretch>
                    </p:blipFill>
                    <p:spPr>
                      <a:xfrm>
                        <a:off x="6248400" y="3473450"/>
                        <a:ext cx="5184775" cy="3135313"/>
                      </a:xfrm>
                      <a:prstGeom prst="rect">
                        <a:avLst/>
                      </a:prstGeom>
                    </p:spPr>
                  </p:pic>
                </p:oleObj>
              </mc:Fallback>
            </mc:AlternateContent>
          </a:graphicData>
        </a:graphic>
      </p:graphicFrame>
    </p:spTree>
    <p:extLst>
      <p:ext uri="{BB962C8B-B14F-4D97-AF65-F5344CB8AC3E}">
        <p14:creationId xmlns:p14="http://schemas.microsoft.com/office/powerpoint/2010/main" val="331575481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41237</TotalTime>
  <Words>920</Words>
  <Application>Microsoft Office PowerPoint</Application>
  <PresentationFormat>Panorámica</PresentationFormat>
  <Paragraphs>52</Paragraphs>
  <Slides>14</Slides>
  <Notes>2</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Vínculos</vt:lpstr>
      </vt:variant>
      <vt:variant>
        <vt:i4>18</vt:i4>
      </vt:variant>
      <vt:variant>
        <vt:lpstr>Títulos de diapositiva</vt:lpstr>
      </vt:variant>
      <vt:variant>
        <vt:i4>14</vt:i4>
      </vt:variant>
    </vt:vector>
  </HeadingPairs>
  <TitlesOfParts>
    <vt:vector size="40" baseType="lpstr">
      <vt:lpstr>Adobe Gothic Std B</vt:lpstr>
      <vt:lpstr>Arial</vt:lpstr>
      <vt:lpstr>Arial Narrow</vt:lpstr>
      <vt:lpstr>Calibri</vt:lpstr>
      <vt:lpstr>Calibri Light</vt:lpstr>
      <vt:lpstr>Raleway</vt:lpstr>
      <vt:lpstr>Times New Roman</vt:lpstr>
      <vt:lpstr>Tema de Office</vt:lpstr>
      <vt:lpstr>file:///C:\BOLETINES_2020\HOJA%20DE%20TRABAJO\2020\HOJA_MALARIA.xlsm!MALARIA_G_ETAREO_DISTRITOS!%5bHOJA_MALARIA.xlsm%5dMALARIA_G_ETAREO_DISTRITOS%20Gráfico%201</vt:lpstr>
      <vt:lpstr>C:\BOLETIN_SALA_EPI\HOJA_TRABAJO\CANALES ENDÉMICOS_LIMA_NOTI.xlsx!CANAL_ENDEMICO_REG_TUMBES 2024![CANALES ENDÉMICOS_LIMA_NOTI.xlsx]CANAL_ENDEMICO_REG_TUMBES 2024 2 Gráfico</vt:lpstr>
      <vt:lpstr>C:\BOLETIN_SALA_EPI\HOJA_TRABAJO\HOJA_DENGUE.xlsm!DIAGNO!F13C32:F18C91</vt:lpstr>
      <vt:lpstr>C:\BOLETIN_SALA_EPI\HOJA_TRABAJO\HOJA_DENGUE.xlsm!DIAGNO!F16C7:F23C10</vt:lpstr>
      <vt:lpstr>C:\BOLETIN_SALA_EPI\HOJA_TRABAJO\HOJA_DENGUE.xlsm!DIAGNO!F46C7:F54C11</vt:lpstr>
      <vt:lpstr>C:\BOLETIN_SALA_EPI\HOJA_TRABAJO\HOJA_DENGUE.xlsm!DIAGNO!F89C1:F124C5</vt:lpstr>
      <vt:lpstr>D:\dashword_arbovirosis_tumbes\plot\tabla_casosxaños_misma_semana_para_sala.xlsx!Sheet1!F1C1:F16C15</vt:lpstr>
      <vt:lpstr>D:\dashword_arbovirosis_tumbes\plot\TABLA_NUMEROS_CASOS_INCIDENCIA_DEFUNCIONES_PARA SALA.xlsx!Sheet1!F1C1:F7C6</vt:lpstr>
      <vt:lpstr>D:\dashword_arbovirosis_tumbes\plot\tabla_sexo_evida_distrito_para_sala2023.xlsx!Sheet1!F1C6:F25C8</vt:lpstr>
      <vt:lpstr>C:\BOLETIN_SALA_EPI\HOJA_TRABAJO\HOJA_DENGUE.xlsm!F_INGRESO_ULT_6SE!F116C11:F131C18</vt:lpstr>
      <vt:lpstr>C:\BOLETIN_SALA_EPI\HOJA_TRABAJO\HOJA_DENGUE.xlsm!DIST_G_ETAREO!F260C2:F263C7</vt:lpstr>
      <vt:lpstr>D:\dashword_arbovirosis_tumbes\plot\CASOS_PROVINCIA_DISTRITO_2 ULTIMOS AÑOS.xlsx!Sheet1!F1C13:F20C21</vt:lpstr>
      <vt:lpstr>C:\BOLETIN_SALA_EPI\HOSPITALIZADOS_DENGUE\Hospitalizados.xlsx!TD![Hospitalizados.xlsx]TD Gráfico 1</vt:lpstr>
      <vt:lpstr>C:\BOLETIN_SALA_EPI\HOSPITALIZADOS_DENGUE\Hospitalizados.xlsx!TD![Hospitalizados.xlsx]TD Gráfico 2</vt:lpstr>
      <vt:lpstr>C:\BOLETIN_SALA_EPI\HOJA_TRABAJO\HOJA_DENGUE.xlsm!DIAGNO![HOJA_DENGUE.xlsm]DIAGNO Gráfico 4</vt:lpstr>
      <vt:lpstr>D:\dashword_arbovirosis_tumbes\plot\FORMAS CLINICAS Y TIPO DE DX.xlsx!Sheet1!F25C1:F42C18</vt:lpstr>
      <vt:lpstr>C:\BOLETIN_SALA_EPI\HOJA_TRABAJO\HOJA_DENGUE.xlsm!MAPDENGUE!F16C1:F20C4</vt:lpstr>
      <vt:lpstr>C:\BOLETIN_SALA_EPI\HOJA_TRABAJO\HOJA_DENGUE.xlsm!MAPRIESGO_DENGUE_6SEMNAS!F16C1:F20C4</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MAPAS DE RIESGO DE FIEBRE POR VIRUS DENGUE EN LA REGION TUMBES – SE 01-43/2024</vt:lpstr>
      <vt:lpstr>Presentación de PowerPoint</vt:lpstr>
      <vt:lpstr>Presentación de PowerPoint</vt:lpstr>
      <vt:lpstr>Presentación de PowerPoint</vt:lpstr>
    </vt:vector>
  </TitlesOfParts>
  <Company>Edith Solis Castro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SITUACION DE SALUD DE TUMBES</dc:title>
  <dc:creator>Edward Hernández</dc:creator>
  <cp:lastModifiedBy>Edward Hernandez</cp:lastModifiedBy>
  <cp:revision>2445</cp:revision>
  <cp:lastPrinted>2019-12-20T14:15:45Z</cp:lastPrinted>
  <dcterms:created xsi:type="dcterms:W3CDTF">2017-09-26T13:16:33Z</dcterms:created>
  <dcterms:modified xsi:type="dcterms:W3CDTF">2024-10-30T03:40:33Z</dcterms:modified>
</cp:coreProperties>
</file>