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0" r:id="rId2"/>
    <p:sldId id="342" r:id="rId3"/>
    <p:sldId id="348" r:id="rId4"/>
    <p:sldId id="299" r:id="rId5"/>
    <p:sldId id="343" r:id="rId6"/>
    <p:sldId id="344" r:id="rId7"/>
    <p:sldId id="347" r:id="rId8"/>
    <p:sldId id="346" r:id="rId9"/>
    <p:sldId id="349" r:id="rId10"/>
    <p:sldId id="350" r:id="rId11"/>
    <p:sldId id="316" r:id="rId12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79FD22-2DEF-4626-99BB-30873F94D13B}">
          <p14:sldIdLst>
            <p14:sldId id="260"/>
            <p14:sldId id="342"/>
            <p14:sldId id="348"/>
            <p14:sldId id="299"/>
            <p14:sldId id="343"/>
            <p14:sldId id="344"/>
            <p14:sldId id="347"/>
            <p14:sldId id="346"/>
            <p14:sldId id="349"/>
            <p14:sldId id="350"/>
            <p14:sldId id="316"/>
          </p14:sldIdLst>
        </p14:section>
        <p14:section name="Sección sin título" id="{0B544EFA-789E-4520-936C-512B8DA477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ntonio Quintana Ynfante" initials="FAQY" lastIdx="1" clrIdx="0"/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6C"/>
    <a:srgbClr val="118E9F"/>
    <a:srgbClr val="059BAB"/>
    <a:srgbClr val="00CDC8"/>
    <a:srgbClr val="00D5D0"/>
    <a:srgbClr val="FF9999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20C9C34E-B3AD-4966-8AFB-E25360A40499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0" tIns="45225" rIns="90450" bIns="4522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5" y="4778510"/>
            <a:ext cx="5437827" cy="3908689"/>
          </a:xfrm>
          <a:prstGeom prst="rect">
            <a:avLst/>
          </a:prstGeom>
        </p:spPr>
        <p:txBody>
          <a:bodyPr vert="horz" lIns="90450" tIns="45225" rIns="90450" bIns="4522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816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C4E6DED3-B9CE-4C57-9727-B3CD9BDDAE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7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61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E04-C609-4CFD-A779-DE3234D3D99E}" type="datetime1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10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55A1-A95A-4106-9C98-B28987B00EA4}" type="datetime1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2F2C-12F3-4490-80E1-3CE68ED56B46}" type="datetime1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BE2D-CDCB-49B1-A060-27167AD481D5}" type="datetime1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88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22F-F3CC-4454-9DAF-1C8ECFA3A966}" type="datetime1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7DAC-1DB6-401D-8B1D-071DED1F2463}" type="datetime1">
              <a:rPr lang="es-PE" smtClean="0"/>
              <a:t>24/09/2024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1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7BC4-6AB8-49A9-91A7-A5EF7DF11C8F}" type="datetime1">
              <a:rPr lang="es-PE" smtClean="0"/>
              <a:t>24/09/2024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7A5F-4B48-445E-9B78-3D63515728E0}" type="datetime1">
              <a:rPr lang="es-PE" smtClean="0"/>
              <a:t>24/09/2024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1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FFEE-5F39-4985-96BD-16CFBCB14330}" type="datetime1">
              <a:rPr lang="es-PE" smtClean="0"/>
              <a:t>24/09/2024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2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1A9A-77ED-4B3B-B295-49201EE1D8AE}" type="datetime1">
              <a:rPr lang="es-PE" smtClean="0"/>
              <a:t>24/09/2024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5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1784-C6AD-4F20-990E-28D057DD20E6}" type="datetime1">
              <a:rPr lang="es-PE" smtClean="0"/>
              <a:t>24/09/2024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1573-A8BE-4EB6-89CA-74E4D2F779AA}" type="datetime1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Fuente: Dirección Ejecutiva de Epidemiología – Tumbes/Notiweb-CDC/MINSA (*) Hasta la SE. 38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file:///D:\dashword_arbovirosis_tumbes\plot\FORMAS%20CLINICAS%20Y%20TIPO%20DE%20DX.xlsx!Sheet1!F25C1:F42C1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file:///C:\BOLETIN_SALA_EPI\HOJA_TRABAJO\HOJA_DENGUE.xlsm!MAPDENGUE!F16C1:F20C4" TargetMode="Externa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oleObject" Target="file:///C:\BOLETIN_SALA_EPI\HOJA_TRABAJO\HOJA_DENGUE.xlsm!MAPRIESGO_DENGUE_6SEMNAS!F16C1:F20C4" TargetMode="Externa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BOLETIN_SALA_EPI\HOJA_TRABAJO\HOJA_DENGUE.xlsm!DIAGNO!F13C32:F19C74" TargetMode="External"/><Relationship Id="rId5" Type="http://schemas.openxmlformats.org/officeDocument/2006/relationships/image" Target="../media/image7.emf"/><Relationship Id="rId4" Type="http://schemas.openxmlformats.org/officeDocument/2006/relationships/oleObject" Target="file:///C:\BOLETIN_SALA_EPI\HOJA_TRABAJO\CANALES%20END&#201;MICOS_LIMA_NOTI.xlsx!CANAL_ENDEMICO_REG_TUMBES%202024!%5bCANALES%20END&#201;MICOS_LIMA_NOTI.xlsx%5dCANAL_ENDEMICO_REG_TUMBES%202024%202%20Gr&#225;fi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BOLETIN_SALA_EPI\HOJA_TRABAJO\HOJA_DENGUE.xlsm!DIAGNO!F16C7:F23C10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oleObject" Target="file:///C:\BOLETIN_SALA_EPI\HOJA_TRABAJO\HOJA_DENGUE.xlsm!DIAGNO!F46C7:F54C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file:///C:\BOLETIN_SALA_EPI\HOJA_TRABAJO\HOJA_DENGUE.xlsm!DIAGNO!F89C1:F124C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D:\dashword_arbovirosis_tumbes\plot\TABLA_NUMEROS_CASOS_INCIDENCIA_DEFUNCIONES_PARA%20SALA.xlsx!Sheet1!F1C1:F7C6" TargetMode="External"/><Relationship Id="rId5" Type="http://schemas.openxmlformats.org/officeDocument/2006/relationships/image" Target="../media/image17.emf"/><Relationship Id="rId4" Type="http://schemas.openxmlformats.org/officeDocument/2006/relationships/oleObject" Target="file:///D:\dashword_arbovirosis_tumbes\plot\tabla_casosxa&#241;os_misma_semana_para_sala.xlsx!Sheet1!F1C1:F16C1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HOJA_DENGUE.xlsm!DIST_G_ETAREO!F260C2:F263C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BOLETIN_SALA_EPI\HOJA_TRABAJO\HOJA_DENGUE.xlsm!F_INGRESO_ULT_6SE!F116C11:F131C18" TargetMode="External"/><Relationship Id="rId5" Type="http://schemas.openxmlformats.org/officeDocument/2006/relationships/image" Target="../media/image19.emf"/><Relationship Id="rId10" Type="http://schemas.openxmlformats.org/officeDocument/2006/relationships/image" Target="../media/image22.png"/><Relationship Id="rId4" Type="http://schemas.openxmlformats.org/officeDocument/2006/relationships/oleObject" Target="file:///D:\dashword_arbovirosis_tumbes\plot\tabla_sexo_evida_distrito_para_sala2023.xlsx!Sheet1!F1C6:F25C8" TargetMode="External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SPITALIZADOS_DENGUE\Hospitalizados.xlsx!TD!%5bHospitalizados.xlsx%5dTD%20Gr&#225;fico%202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BOLETIN_SALA_EPI\HOSPITALIZADOS_DENGUE\Hospitalizados.xlsx!TD!%5bHospitalizados.xlsx%5dTD%20Gr&#225;fico%201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file:///C:\BOLETIN_SALA_EPI\HOJA_TRABAJO\HOJA_DENGUE.xlsm!DIAGNO!%5bHOJA_DENGUE.xlsm%5dDIAGNO%20Gr&#225;fico%204" TargetMode="External"/><Relationship Id="rId4" Type="http://schemas.openxmlformats.org/officeDocument/2006/relationships/oleObject" Target="file:///D:\dashword_arbovirosis_tumbes\plot\CASOS_PROVINCIA_DISTRITO_2%20ULTIMOS%20A&#209;OS.xlsx!Sheet1!F1C13:F20C21" TargetMode="External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B571069-3BAC-4966-8B49-11CCCC67E8B8}"/>
              </a:ext>
            </a:extLst>
          </p:cNvPr>
          <p:cNvGrpSpPr/>
          <p:nvPr/>
        </p:nvGrpSpPr>
        <p:grpSpPr>
          <a:xfrm>
            <a:off x="0" y="16455"/>
            <a:ext cx="12192000" cy="6857143"/>
            <a:chOff x="0" y="16455"/>
            <a:chExt cx="12192000" cy="685714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23DF038-A263-4F53-8BE3-75C45EC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55"/>
              <a:ext cx="12192000" cy="6857143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9E816FB-F578-422C-9BFB-5E0ACDA4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4093067"/>
              <a:ext cx="1901323" cy="941859"/>
            </a:xfrm>
            <a:prstGeom prst="rect">
              <a:avLst/>
            </a:prstGeom>
          </p:spPr>
        </p:pic>
        <p:graphicFrame>
          <p:nvGraphicFramePr>
            <p:cNvPr id="28" name="Objeto 27">
              <a:extLst>
                <a:ext uri="{FF2B5EF4-FFF2-40B4-BE49-F238E27FC236}">
                  <a16:creationId xmlns:a16="http://schemas.microsoft.com/office/drawing/2014/main" id="{64359C68-BF90-479C-9E41-C9D884109F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6866961"/>
                </p:ext>
              </p:extLst>
            </p:nvPr>
          </p:nvGraphicFramePr>
          <p:xfrm>
            <a:off x="8734425" y="2906713"/>
            <a:ext cx="14970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Macro-Enabled Worksheet" r:id="rId5" imgW="4086237" imgH="2666943" progId="Excel.SheetMacroEnabled.12">
                    <p:link updateAutomatic="1"/>
                  </p:oleObj>
                </mc:Choice>
                <mc:Fallback>
                  <p:oleObj name="Macro-Enabled Worksheet" r:id="rId5" imgW="4086237" imgH="2666943" progId="Excel.SheetMacroEnabled.12">
                    <p:link updateAutomatic="1"/>
                    <p:pic>
                      <p:nvPicPr>
                        <p:cNvPr id="28" name="Objeto 27">
                          <a:extLst>
                            <a:ext uri="{FF2B5EF4-FFF2-40B4-BE49-F238E27FC236}">
                              <a16:creationId xmlns:a16="http://schemas.microsoft.com/office/drawing/2014/main" id="{64359C68-BF90-479C-9E41-C9D884109F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34425" y="2906713"/>
                          <a:ext cx="1497013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A48DE32F-1482-4204-A72F-7EA19E16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40169" r="37241" b="35343"/>
            <a:stretch/>
          </p:blipFill>
          <p:spPr>
            <a:xfrm>
              <a:off x="10184235" y="2954150"/>
              <a:ext cx="1174459" cy="94186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6EBDE6BC-5636-4F58-BD02-1D5593260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69676" r="66031" b="5836"/>
            <a:stretch/>
          </p:blipFill>
          <p:spPr>
            <a:xfrm>
              <a:off x="10458093" y="4021791"/>
              <a:ext cx="1174459" cy="941860"/>
            </a:xfrm>
            <a:prstGeom prst="rect">
              <a:avLst/>
            </a:prstGeom>
          </p:spPr>
        </p:pic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EE71973C-1A86-4638-8445-AA38EB184B0F}"/>
                </a:ext>
              </a:extLst>
            </p:cNvPr>
            <p:cNvSpPr txBox="1">
              <a:spLocks/>
            </p:cNvSpPr>
            <p:nvPr/>
          </p:nvSpPr>
          <p:spPr>
            <a:xfrm>
              <a:off x="2822714" y="5944523"/>
              <a:ext cx="6037456" cy="5504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3000" b="1" dirty="0">
                  <a:solidFill>
                    <a:schemeClr val="bg1"/>
                  </a:solidFill>
                </a:rPr>
                <a:t>Del 15 al 21 setiembre 2024</a:t>
              </a:r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0F3A53F6-C24F-49D6-BB95-E1BF745C9EFA}"/>
                </a:ext>
              </a:extLst>
            </p:cNvPr>
            <p:cNvSpPr txBox="1">
              <a:spLocks/>
            </p:cNvSpPr>
            <p:nvPr/>
          </p:nvSpPr>
          <p:spPr>
            <a:xfrm>
              <a:off x="2664903" y="6392411"/>
              <a:ext cx="5891867" cy="4226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800" dirty="0">
                  <a:solidFill>
                    <a:schemeClr val="bg1"/>
                  </a:solidFill>
                </a:rPr>
                <a:t>epitumbes@dge.gob.pe    /   www.diresatumbes.gob.pe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AC0C336-31A0-4177-8B07-EAB1CF0312FB}"/>
                </a:ext>
              </a:extLst>
            </p:cNvPr>
            <p:cNvSpPr/>
            <p:nvPr/>
          </p:nvSpPr>
          <p:spPr>
            <a:xfrm>
              <a:off x="6375697" y="2787763"/>
              <a:ext cx="16770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22225">
                    <a:solidFill>
                      <a:srgbClr val="04606C"/>
                    </a:solidFill>
                    <a:prstDash val="solid"/>
                  </a:ln>
                  <a:solidFill>
                    <a:srgbClr val="118E9F"/>
                  </a:solidFill>
                  <a:effectLst/>
                </a:rPr>
                <a:t>S.E.38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D028345-8F6F-42C7-8D9A-BCA2C2D4B136}"/>
                </a:ext>
              </a:extLst>
            </p:cNvPr>
            <p:cNvSpPr txBox="1"/>
            <p:nvPr/>
          </p:nvSpPr>
          <p:spPr>
            <a:xfrm>
              <a:off x="4426226" y="5194854"/>
              <a:ext cx="7765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dirty="0"/>
                <a:t>La sala de situación de Dengue es un producto de la Dirección Ejecutiva de Epidemiología de la Dirección Regional de Salud Tumbes. Se autoriza su uso total o parcial siempre y cuando se citen expresamente las fuentes de información de este producto.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9018AA8-7B9A-4BDF-B1C0-D6A1B006525D}"/>
                </a:ext>
              </a:extLst>
            </p:cNvPr>
            <p:cNvSpPr txBox="1"/>
            <p:nvPr/>
          </p:nvSpPr>
          <p:spPr>
            <a:xfrm>
              <a:off x="6596209" y="3576065"/>
              <a:ext cx="12784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3600" b="1" dirty="0">
                  <a:solidFill>
                    <a:srgbClr val="0460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2024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24B01DC4-5120-EA31-3744-D1D491F365A6}"/>
              </a:ext>
            </a:extLst>
          </p:cNvPr>
          <p:cNvSpPr/>
          <p:nvPr/>
        </p:nvSpPr>
        <p:spPr>
          <a:xfrm>
            <a:off x="4547031" y="1150440"/>
            <a:ext cx="5843950" cy="1200329"/>
          </a:xfrm>
          <a:prstGeom prst="rect">
            <a:avLst/>
          </a:prstGeom>
          <a:solidFill>
            <a:srgbClr val="00D5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Sala Situacional 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DENGUE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383963-ECC8-7729-F0FC-8619CE07E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4" y="818867"/>
            <a:ext cx="2692411" cy="200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59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C27D095-70ED-6A1A-FD0A-6EC6046D3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23233"/>
              </p:ext>
            </p:extLst>
          </p:nvPr>
        </p:nvGraphicFramePr>
        <p:xfrm>
          <a:off x="209555" y="1212668"/>
          <a:ext cx="11772889" cy="443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Worksheet" r:id="rId4" imgW="10220193" imgH="3848029" progId="Excel.Sheet.12">
                  <p:link updateAutomatic="1"/>
                </p:oleObj>
              </mc:Choice>
              <mc:Fallback>
                <p:oleObj name="Worksheet" r:id="rId4" imgW="10220193" imgH="384802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C27D095-70ED-6A1A-FD0A-6EC6046D3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5" y="1212668"/>
                        <a:ext cx="11772889" cy="443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92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01-38/2024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01-38/2024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926" y="1444890"/>
            <a:ext cx="3783429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(32-37/2024)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151996-36A0-82D4-EB69-D2F1148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8625AE7-C317-FBB0-9762-43C700898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9184"/>
              </p:ext>
            </p:extLst>
          </p:nvPr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Macro-Enabled Worksheet" r:id="rId3" imgW="2438400" imgH="819122" progId="Excel.SheetMacroEnabled.12">
                  <p:link updateAutomatic="1"/>
                </p:oleObj>
              </mc:Choice>
              <mc:Fallback>
                <p:oleObj name="Macro-Enabled Worksheet" r:id="rId3" imgW="2438400" imgH="819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9774BA1-4B0C-5B9D-FD2D-F953EA93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21952"/>
              </p:ext>
            </p:extLst>
          </p:nvPr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Macro-Enabled Worksheet" r:id="rId5" imgW="2695659" imgH="857122" progId="Excel.SheetMacroEnabled.12">
                  <p:link updateAutomatic="1"/>
                </p:oleObj>
              </mc:Choice>
              <mc:Fallback>
                <p:oleObj name="Macro-Enabled Worksheet" r:id="rId5" imgW="2695659" imgH="857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9B18CEF-C42B-B7A8-90F0-953A6118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04" y="2087301"/>
            <a:ext cx="4333882" cy="3520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6326F53-4BF1-4A63-9754-BD3F637A98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588" y="2427860"/>
            <a:ext cx="4346287" cy="3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(01-38)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DCCEFD-E304-8645-92CA-E62A708F3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43092"/>
            <a:ext cx="4810540" cy="4308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83D357-23CF-7F5B-9C78-C18C717AEA00}"/>
              </a:ext>
            </a:extLst>
          </p:cNvPr>
          <p:cNvSpPr txBox="1"/>
          <p:nvPr/>
        </p:nvSpPr>
        <p:spPr>
          <a:xfrm>
            <a:off x="1773572" y="604863"/>
            <a:ext cx="7756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ysClr val="windowText" lastClr="000000"/>
                </a:solidFill>
              </a:rPr>
              <a:t>CANAL ENDÉMICO DE LOS CASOS DE FIEBRE POR VIRUS DENGUE – REGION TUMBES  SE 01-38/2024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106914-BA12-1C49-962C-736C58A4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837" y="6496521"/>
            <a:ext cx="735598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4BD816E-19D9-C059-A6C4-58F5DFADD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7294"/>
              </p:ext>
            </p:extLst>
          </p:nvPr>
        </p:nvGraphicFramePr>
        <p:xfrm>
          <a:off x="2560638" y="793750"/>
          <a:ext cx="61817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4" imgW="6181881" imgH="4191185" progId="Excel.Sheet.12">
                  <p:link updateAutomatic="1"/>
                </p:oleObj>
              </mc:Choice>
              <mc:Fallback>
                <p:oleObj name="Worksheet" r:id="rId4" imgW="6181881" imgH="419118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4BD816E-19D9-C059-A6C4-58F5DFADDA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8" y="793750"/>
                        <a:ext cx="618172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3B03D6F-8BEE-04E5-DE27-5371EDBA5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48566"/>
              </p:ext>
            </p:extLst>
          </p:nvPr>
        </p:nvGraphicFramePr>
        <p:xfrm>
          <a:off x="248711" y="4984750"/>
          <a:ext cx="12135906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Macro-Enabled Worksheet" r:id="rId6" imgW="22907541" imgH="1714628" progId="Excel.SheetMacroEnabled.12">
                  <p:link updateAutomatic="1"/>
                </p:oleObj>
              </mc:Choice>
              <mc:Fallback>
                <p:oleObj name="Macro-Enabled Worksheet" r:id="rId6" imgW="22907541" imgH="1714628" progId="Excel.SheetMacroEnabled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3B03D6F-8BEE-04E5-DE27-5371EDBA5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711" y="4984750"/>
                        <a:ext cx="12135906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5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A411CB4-E729-0A8F-BA12-FB053AD87F2C}"/>
              </a:ext>
            </a:extLst>
          </p:cNvPr>
          <p:cNvSpPr/>
          <p:nvPr/>
        </p:nvSpPr>
        <p:spPr>
          <a:xfrm>
            <a:off x="6621399" y="2059251"/>
            <a:ext cx="2516639" cy="1356365"/>
          </a:xfrm>
          <a:prstGeom prst="rightArrow">
            <a:avLst>
              <a:gd name="adj1" fmla="val 76217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E778472-E6BA-72BA-CC55-0B81C3D34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851E81F-7CB6-1B75-1E57-25D43F3F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237" y="6543677"/>
            <a:ext cx="669756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5FEBD5-7B70-59CA-601A-E38B77149D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4"/>
          <a:stretch/>
        </p:blipFill>
        <p:spPr>
          <a:xfrm>
            <a:off x="8985172" y="6345919"/>
            <a:ext cx="3206828" cy="202141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BED8107-D58F-8413-1598-8D94337C2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82565"/>
              </p:ext>
            </p:extLst>
          </p:nvPr>
        </p:nvGraphicFramePr>
        <p:xfrm>
          <a:off x="8388350" y="-36513"/>
          <a:ext cx="3697288" cy="150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Macro-Enabled Worksheet" r:id="rId6" imgW="5086518" imgH="2076592" progId="Excel.SheetMacroEnabled.12">
                  <p:link updateAutomatic="1"/>
                </p:oleObj>
              </mc:Choice>
              <mc:Fallback>
                <p:oleObj name="Macro-Enabled Worksheet" r:id="rId6" imgW="5086518" imgH="2076592" progId="Excel.SheetMacroEnabled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BED8107-D58F-8413-1598-8D94337C2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8350" y="-36513"/>
                        <a:ext cx="3697288" cy="150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CACDDCCD-0218-BA1B-6354-5CED15D3512A}"/>
              </a:ext>
            </a:extLst>
          </p:cNvPr>
          <p:cNvSpPr>
            <a:spLocks noGrp="1"/>
          </p:cNvSpPr>
          <p:nvPr/>
        </p:nvSpPr>
        <p:spPr>
          <a:xfrm>
            <a:off x="6445801" y="2026017"/>
            <a:ext cx="2601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100" b="1" dirty="0">
                <a:solidFill>
                  <a:schemeClr val="bg1"/>
                </a:solidFill>
              </a:rPr>
              <a:t>Proyección de casos de dengue según crecimiento porcentual semanal al 10%, 25%, 30%, 50%, 60% y 75% según la tendencia actual*, Tumbes, Perú 2024</a:t>
            </a:r>
            <a:endParaRPr lang="es-PE" sz="1100" b="1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47007D2-87FF-0023-AA47-BDBE97D3F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008" y="1517012"/>
            <a:ext cx="2856597" cy="482890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56C9143-6370-4683-A4BF-8DE39818A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5055"/>
              </p:ext>
            </p:extLst>
          </p:nvPr>
        </p:nvGraphicFramePr>
        <p:xfrm>
          <a:off x="5147541" y="5279018"/>
          <a:ext cx="3495801" cy="103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Macro-Enabled Worksheet" r:id="rId9" imgW="5877081" imgH="1743032" progId="Excel.SheetMacroEnabled.12">
                  <p:link updateAutomatic="1"/>
                </p:oleObj>
              </mc:Choice>
              <mc:Fallback>
                <p:oleObj name="Macro-Enabled Worksheet" r:id="rId9" imgW="5877081" imgH="174303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7541" y="5279018"/>
                        <a:ext cx="3495801" cy="103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3D117E4-3CFE-4752-BAE5-108F83E75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" y="834939"/>
            <a:ext cx="6496430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CBBB79-CFA5-BB31-1AEB-8689092D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3C1DA2-B3E3-4ED3-8FA4-6D64574DF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803275"/>
            <a:ext cx="86868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EF5A70-17CF-98C5-069E-4EA07983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8BBCBA-F98B-4854-D657-6D74A5A8DF85}"/>
              </a:ext>
            </a:extLst>
          </p:cNvPr>
          <p:cNvSpPr txBox="1"/>
          <p:nvPr/>
        </p:nvSpPr>
        <p:spPr>
          <a:xfrm>
            <a:off x="7452053" y="806592"/>
            <a:ext cx="4327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100" b="1" dirty="0"/>
              <a:t>CASOS DE DENGUE SEGÚN DIAGNOSTICO, DISTRITO Y TIPO DE DIAGNOSTICO SE 01-38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D62AB58-CE0A-F362-2072-C3560B5B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101" y="6492875"/>
            <a:ext cx="745346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00CF322-2B71-6605-96D3-06B64291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11394"/>
              </p:ext>
            </p:extLst>
          </p:nvPr>
        </p:nvGraphicFramePr>
        <p:xfrm>
          <a:off x="7131050" y="1249363"/>
          <a:ext cx="48133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Macro-Enabled Worksheet" r:id="rId4" imgW="7220118" imgH="6991322" progId="Excel.SheetMacroEnabled.12">
                  <p:link updateAutomatic="1"/>
                </p:oleObj>
              </mc:Choice>
              <mc:Fallback>
                <p:oleObj name="Macro-Enabled Worksheet" r:id="rId4" imgW="7220118" imgH="6991322" progId="Excel.SheetMacroEnabled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00CF322-2B71-6605-96D3-06B64291A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1050" y="1249363"/>
                        <a:ext cx="4813300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F62C3AC-100F-4FBF-9841-2E4890E5D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2035"/>
            <a:ext cx="6630988" cy="4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B8876A-30F7-5838-FA4E-5929DC99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C12AC2C-F35C-9027-21E6-7A8FBB4A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002"/>
            <a:ext cx="7917184" cy="66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Número de Casos de DENGUE según distrito, Región Tumbes 2018 – 2024*</a:t>
            </a:r>
            <a:endParaRPr kumimoji="0" lang="es-PE" altLang="es-P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9F7123-DB70-77CE-FF20-3675629D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4675" y="6518904"/>
            <a:ext cx="759133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2A21629-EA1C-3A54-B933-DAA076963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453377"/>
              </p:ext>
            </p:extLst>
          </p:nvPr>
        </p:nvGraphicFramePr>
        <p:xfrm>
          <a:off x="430534" y="1088753"/>
          <a:ext cx="7917184" cy="323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Worksheet" r:id="rId4" imgW="7486578" imgH="3057696" progId="Excel.Sheet.12">
                  <p:link updateAutomatic="1"/>
                </p:oleObj>
              </mc:Choice>
              <mc:Fallback>
                <p:oleObj name="Worksheet" r:id="rId4" imgW="7486578" imgH="3057696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2A21629-EA1C-3A54-B933-DAA0769639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534" y="1088753"/>
                        <a:ext cx="7917184" cy="323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699C25C-A4BD-3A12-6ED0-22B5C5672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22054"/>
              </p:ext>
            </p:extLst>
          </p:nvPr>
        </p:nvGraphicFramePr>
        <p:xfrm>
          <a:off x="6942277" y="4665133"/>
          <a:ext cx="5019762" cy="185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Worksheet" r:id="rId6" imgW="4591170" imgH="1695436" progId="Excel.Sheet.12">
                  <p:link updateAutomatic="1"/>
                </p:oleObj>
              </mc:Choice>
              <mc:Fallback>
                <p:oleObj name="Worksheet" r:id="rId6" imgW="4591170" imgH="169543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699C25C-A4BD-3A12-6ED0-22B5C5672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2277" y="4665133"/>
                        <a:ext cx="5019762" cy="1853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19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Text Box 2071">
            <a:extLst>
              <a:ext uri="{FF2B5EF4-FFF2-40B4-BE49-F238E27FC236}">
                <a16:creationId xmlns:a16="http://schemas.microsoft.com/office/drawing/2014/main" id="{8FE4EAC5-F626-0A84-42BF-314D87ED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39" y="3752693"/>
            <a:ext cx="376599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Tasa de incidencia acumulada distrital de Dengue a la S.E. 01-38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Distrito Región Tumbes – Periodo 2023-2024*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8683C6-52FF-110A-E7BB-B5AAB644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542"/>
            <a:ext cx="6141593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 dirty="0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8339DCD-6421-2C26-F327-6EF2A419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652886"/>
              </p:ext>
            </p:extLst>
          </p:nvPr>
        </p:nvGraphicFramePr>
        <p:xfrm>
          <a:off x="301625" y="541338"/>
          <a:ext cx="369252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Worksheet" r:id="rId4" imgW="4600755" imgH="5295886" progId="Excel.Sheet.12">
                  <p:link updateAutomatic="1"/>
                </p:oleObj>
              </mc:Choice>
              <mc:Fallback>
                <p:oleObj name="Worksheet" r:id="rId4" imgW="4600755" imgH="529588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8339DCD-6421-2C26-F327-6EF2A419E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625" y="541338"/>
                        <a:ext cx="3692525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677">
            <a:extLst>
              <a:ext uri="{FF2B5EF4-FFF2-40B4-BE49-F238E27FC236}">
                <a16:creationId xmlns:a16="http://schemas.microsoft.com/office/drawing/2014/main" id="{4C508EDE-0E4A-0C13-C262-7AF9020F6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5" y="5342433"/>
            <a:ext cx="301755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Dengue – Tasa de Incidencia acumulada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Curso de vida Tumbes 2024. (SE01-38)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A5C1E98-6C59-B224-5734-5CD6C5B24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57049"/>
              </p:ext>
            </p:extLst>
          </p:nvPr>
        </p:nvGraphicFramePr>
        <p:xfrm>
          <a:off x="7078663" y="4217988"/>
          <a:ext cx="44767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Macro-Enabled Worksheet" r:id="rId6" imgW="7572459" imgH="4105204" progId="Excel.SheetMacroEnabled.12">
                  <p:link updateAutomatic="1"/>
                </p:oleObj>
              </mc:Choice>
              <mc:Fallback>
                <p:oleObj name="Macro-Enabled Worksheet" r:id="rId6" imgW="7572459" imgH="4105204" progId="Excel.SheetMacroEnabled.12">
                  <p:link updateAutomatic="1"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DA5C1E98-6C59-B224-5734-5CD6C5B24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8663" y="4217988"/>
                        <a:ext cx="4476750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EED8C29-C24B-4234-BB46-7834CFFE8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92078"/>
              </p:ext>
            </p:extLst>
          </p:nvPr>
        </p:nvGraphicFramePr>
        <p:xfrm>
          <a:off x="396765" y="5692402"/>
          <a:ext cx="2953280" cy="71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Macro-Enabled Worksheet" r:id="rId8" imgW="5724489" imgH="1390664" progId="Excel.SheetMacroEnabled.12">
                  <p:link updateAutomatic="1"/>
                </p:oleObj>
              </mc:Choice>
              <mc:Fallback>
                <p:oleObj name="Macro-Enabled Worksheet" r:id="rId8" imgW="5724489" imgH="139066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765" y="5692402"/>
                        <a:ext cx="2953280" cy="71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11B90C9-B091-44AB-95F4-45AF13D447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7" y="95093"/>
            <a:ext cx="54684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38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2325F7E-34C0-DC2D-B045-16E472B04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5789"/>
              </p:ext>
            </p:extLst>
          </p:nvPr>
        </p:nvGraphicFramePr>
        <p:xfrm>
          <a:off x="107423" y="518951"/>
          <a:ext cx="6609806" cy="289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Worksheet" r:id="rId4" imgW="10058400" imgH="4409975" progId="Excel.Sheet.12">
                  <p:link updateAutomatic="1"/>
                </p:oleObj>
              </mc:Choice>
              <mc:Fallback>
                <p:oleObj name="Worksheet" r:id="rId4" imgW="10058400" imgH="440997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2325F7E-34C0-DC2D-B045-16E472B04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3" y="518951"/>
                        <a:ext cx="6609806" cy="2898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77AFFB1-8C88-2ADE-A9CD-97D18CBEA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16932"/>
              </p:ext>
            </p:extLst>
          </p:nvPr>
        </p:nvGraphicFramePr>
        <p:xfrm>
          <a:off x="6830808" y="528421"/>
          <a:ext cx="5098726" cy="27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Worksheet" r:id="rId6" imgW="6381630" imgH="3428872" progId="Excel.Sheet.12">
                  <p:link updateAutomatic="1"/>
                </p:oleObj>
              </mc:Choice>
              <mc:Fallback>
                <p:oleObj name="Worksheet" r:id="rId6" imgW="6381630" imgH="3428872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77AFFB1-8C88-2ADE-A9CD-97D18CBEA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0808" y="528421"/>
                        <a:ext cx="5098726" cy="27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1B2DD50-1AF4-3DA7-7054-2289C569A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24264"/>
              </p:ext>
            </p:extLst>
          </p:nvPr>
        </p:nvGraphicFramePr>
        <p:xfrm>
          <a:off x="144463" y="3459163"/>
          <a:ext cx="538162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Worksheet" r:id="rId8" imgW="6362844" imgH="3419660" progId="Excel.Sheet.12">
                  <p:link updateAutomatic="1"/>
                </p:oleObj>
              </mc:Choice>
              <mc:Fallback>
                <p:oleObj name="Worksheet" r:id="rId8" imgW="6362844" imgH="3419660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1B2DD50-1AF4-3DA7-7054-2289C569A8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463" y="3459163"/>
                        <a:ext cx="538162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B1E239E-A89E-E935-6956-185BE0A3D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50671"/>
              </p:ext>
            </p:extLst>
          </p:nvPr>
        </p:nvGraphicFramePr>
        <p:xfrm>
          <a:off x="6213475" y="3497263"/>
          <a:ext cx="5256213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Macro-Enabled Worksheet" r:id="rId10" imgW="11772948" imgH="6029410" progId="Excel.SheetMacroEnabled.12">
                  <p:link updateAutomatic="1"/>
                </p:oleObj>
              </mc:Choice>
              <mc:Fallback>
                <p:oleObj name="Macro-Enabled Worksheet" r:id="rId10" imgW="11772948" imgH="6029410" progId="Excel.SheetMacroEnabled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B1E239E-A89E-E935-6956-185BE0A3D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13475" y="3497263"/>
                        <a:ext cx="5256213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754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41080</TotalTime>
  <Words>383</Words>
  <Application>Microsoft Office PowerPoint</Application>
  <PresentationFormat>Panorámica</PresentationFormat>
  <Paragraphs>28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18</vt:i4>
      </vt:variant>
      <vt:variant>
        <vt:lpstr>Títulos de diapositiva</vt:lpstr>
      </vt:variant>
      <vt:variant>
        <vt:i4>11</vt:i4>
      </vt:variant>
    </vt:vector>
  </HeadingPairs>
  <TitlesOfParts>
    <vt:vector size="36" baseType="lpstr">
      <vt:lpstr>Adobe Gothic Std B</vt:lpstr>
      <vt:lpstr>Arial</vt:lpstr>
      <vt:lpstr>Arial Narrow</vt:lpstr>
      <vt:lpstr>Calibri</vt:lpstr>
      <vt:lpstr>Calibri Light</vt:lpstr>
      <vt:lpstr>Times New Roman</vt:lpstr>
      <vt:lpstr>Tema de Office</vt:lpstr>
      <vt:lpstr>file:///C:\BOLETINES_2020\HOJA%20DE%20TRABAJO\2020\HOJA_MALARIA.xlsm!MALARIA_G_ETAREO_DISTRITOS!%5bHOJA_MALARIA.xlsm%5dMALARIA_G_ETAREO_DISTRITOS%20Gráfico%201</vt:lpstr>
      <vt:lpstr>C:\BOLETIN_SALA_EPI\HOJA_TRABAJO\CANALES ENDÉMICOS_LIMA_NOTI.xlsx!CANAL_ENDEMICO_REG_TUMBES 2024![CANALES ENDÉMICOS_LIMA_NOTI.xlsx]CANAL_ENDEMICO_REG_TUMBES 2024 2 Gráfico</vt:lpstr>
      <vt:lpstr>C:\BOLETIN_SALA_EPI\HOJA_TRABAJO\HOJA_DENGUE.xlsm!DIAGNO!F13C32:F19C74</vt:lpstr>
      <vt:lpstr>C:\BOLETIN_SALA_EPI\HOJA_TRABAJO\HOJA_DENGUE.xlsm!DIAGNO!F16C7:F23C10</vt:lpstr>
      <vt:lpstr>C:\BOLETIN_SALA_EPI\HOJA_TRABAJO\HOJA_DENGUE.xlsm!DIAGNO!F46C7:F54C11</vt:lpstr>
      <vt:lpstr>C:\BOLETIN_SALA_EPI\HOJA_TRABAJO\HOJA_DENGUE.xlsm!DIAGNO!F89C1:F124C5</vt:lpstr>
      <vt:lpstr>D:\dashword_arbovirosis_tumbes\plot\tabla_casosxaños_misma_semana_para_sala.xlsx!Sheet1!F1C1:F16C15</vt:lpstr>
      <vt:lpstr>D:\dashword_arbovirosis_tumbes\plot\TABLA_NUMEROS_CASOS_INCIDENCIA_DEFUNCIONES_PARA SALA.xlsx!Sheet1!F1C1:F7C6</vt:lpstr>
      <vt:lpstr>D:\dashword_arbovirosis_tumbes\plot\tabla_sexo_evida_distrito_para_sala2023.xlsx!Sheet1!F1C6:F25C8</vt:lpstr>
      <vt:lpstr>C:\BOLETIN_SALA_EPI\HOJA_TRABAJO\HOJA_DENGUE.xlsm!F_INGRESO_ULT_6SE!F116C11:F131C18</vt:lpstr>
      <vt:lpstr>C:\BOLETIN_SALA_EPI\HOJA_TRABAJO\HOJA_DENGUE.xlsm!DIST_G_ETAREO!F260C2:F263C7</vt:lpstr>
      <vt:lpstr>D:\dashword_arbovirosis_tumbes\plot\CASOS_PROVINCIA_DISTRITO_2 ULTIMOS AÑOS.xlsx!Sheet1!F1C13:F20C21</vt:lpstr>
      <vt:lpstr>C:\BOLETIN_SALA_EPI\HOSPITALIZADOS_DENGUE\Hospitalizados.xlsx!TD![Hospitalizados.xlsx]TD Gráfico 1</vt:lpstr>
      <vt:lpstr>C:\BOLETIN_SALA_EPI\HOSPITALIZADOS_DENGUE\Hospitalizados.xlsx!TD![Hospitalizados.xlsx]TD Gráfico 2</vt:lpstr>
      <vt:lpstr>C:\BOLETIN_SALA_EPI\HOJA_TRABAJO\HOJA_DENGUE.xlsm!DIAGNO![HOJA_DENGUE.xlsm]DIAGNO Gráfico 4</vt:lpstr>
      <vt:lpstr>D:\dashword_arbovirosis_tumbes\plot\FORMAS CLINICAS Y TIPO DE DX.xlsx!Sheet1!F25C1:F42C18</vt:lpstr>
      <vt:lpstr>C:\BOLETIN_SALA_EPI\HOJA_TRABAJO\HOJA_DENGUE.xlsm!MAPDENGUE!F16C1:F20C4</vt:lpstr>
      <vt:lpstr>C:\BOLETIN_SALA_EPI\HOJA_TRABAJO\HOJA_DENGUE.xlsm!MAPRIESGO_DENGUE_6SEMNAS!F16C1:F20C4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01-38/2024</vt:lpstr>
    </vt:vector>
  </TitlesOfParts>
  <Company>Edith Solis Castro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DE SALUD DE TUMBES</dc:title>
  <dc:creator>Edward Hernández</dc:creator>
  <cp:lastModifiedBy>Epidemiologia</cp:lastModifiedBy>
  <cp:revision>2436</cp:revision>
  <cp:lastPrinted>2019-12-20T14:15:45Z</cp:lastPrinted>
  <dcterms:created xsi:type="dcterms:W3CDTF">2017-09-26T13:16:33Z</dcterms:created>
  <dcterms:modified xsi:type="dcterms:W3CDTF">2024-09-24T21:44:47Z</dcterms:modified>
</cp:coreProperties>
</file>