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62" r:id="rId5"/>
    <p:sldId id="263" r:id="rId6"/>
    <p:sldId id="261" r:id="rId7"/>
    <p:sldId id="260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9" r:id="rId16"/>
    <p:sldId id="281" r:id="rId17"/>
    <p:sldId id="264" r:id="rId18"/>
    <p:sldId id="283" r:id="rId19"/>
    <p:sldId id="285" r:id="rId20"/>
    <p:sldId id="287" r:id="rId21"/>
    <p:sldId id="289" r:id="rId22"/>
    <p:sldId id="291" r:id="rId23"/>
    <p:sldId id="293" r:id="rId24"/>
    <p:sldId id="295" r:id="rId25"/>
    <p:sldId id="297" r:id="rId26"/>
    <p:sldId id="299" r:id="rId27"/>
    <p:sldId id="301" r:id="rId28"/>
  </p:sldIdLst>
  <p:sldSz cx="12192000" cy="6858000"/>
  <p:notesSz cx="6888163" cy="100203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8FBC"/>
    <a:srgbClr val="004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692" autoAdjust="0"/>
  </p:normalViewPr>
  <p:slideViewPr>
    <p:cSldViewPr snapToGrid="0">
      <p:cViewPr varScale="1">
        <p:scale>
          <a:sx n="106" d="100"/>
          <a:sy n="106" d="100"/>
        </p:scale>
        <p:origin x="732" y="120"/>
      </p:cViewPr>
      <p:guideLst/>
    </p:cSldViewPr>
  </p:slideViewPr>
  <p:notesTextViewPr>
    <p:cViewPr>
      <p:scale>
        <a:sx n="300" d="100"/>
        <a:sy n="3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1E35B-930C-4A34-9FDA-0E5200BB3536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507F9-531A-41F5-8455-89D1879F50A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910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1507F9-531A-41F5-8455-89D1879F50A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9139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7037B-F360-426A-AC61-4A7DF0B71839}" type="slidenum">
              <a:rPr lang="es-PE" smtClean="0"/>
              <a:t>27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87246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EB0BC6-6E8C-67FC-379E-DE6B9F2A9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317D77-C8CB-36D3-64B2-71B6DFA26B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4AEF0-DFC6-D75C-1EBB-E40212E5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6F6A7-52EB-4A2C-FA7C-094EE0C4F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9511C6-8E68-050F-0708-BFFAE64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7304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96C8C8-CFD5-AF2E-6E0B-EBB2FC7D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CAEA4EC-EBBA-7529-5428-95C77FA05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A8509-289D-46BD-69BD-275DFC9FD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BC0F38-618F-BE07-1CBA-28064AAD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F0217D-0173-D3AE-0495-42885B2E5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29589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AE9BE-618A-F425-7358-450A615A5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D427555-43B6-B089-D4AC-607F65E71F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55D8F88-978F-B013-B835-B7D71B8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20ECD7-442C-D443-7D9C-6620E13D5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6F3CDC-D445-3A20-03F2-A54C1346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1467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DFDF2C-A3B0-AE7A-F297-45D35E772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A84E50-C95D-37B3-1127-BF1324CEF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9B7E3E-BB19-6105-358A-FA4FA2DFE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B41842-5C02-44DA-8A67-B9CFF23E9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A4646A8-89C9-2BED-057B-399E3805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338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F59367-15BA-C4A8-E258-83DF9563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90A0EC-B5B6-B27A-D1C7-1A7E95AF6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9B2617C-DB1E-60FB-E6BA-D37C06045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D9F5AB-693E-3D22-BBE2-341653219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48A4-8437-E018-EB23-55C2AD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65247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50D48E-DE6C-2F1A-00D8-10602A19E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2A4461-E03E-05DF-F13C-A2F7962C63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A223AE-66D3-9C30-3DD5-44FF1B0CA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E6EA4-413B-9407-911B-949E46ABC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024001-147D-5E87-6A36-16A10C1D5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21F7946-C721-7EBB-5A6F-583AAEFA3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77104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A42F5F-1CB1-BCA9-5F16-B7EA14D9F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C07B89-E12A-885B-582C-D50E6A6DBE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DF0B03-8F02-F6E1-EE29-B136C58E29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860EE80-3B59-9EFA-F442-7F633B81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F823E40-8111-08FC-5593-C420826AF4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0880C9-AC3E-33D8-5EF3-0B8E37714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36E013A-7163-3054-439F-EE64F23D0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6D7B2E6-8541-9296-68F3-857A3999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3844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433FA1-781F-0689-722F-1112AA479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8529E0E-39ED-5468-4C98-2CEB043B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9D401E4-94D6-157F-3B2B-F7DA1DDDA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2EB015F-5D49-8B67-E560-4320970F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1893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7106B1B-6ADA-13F5-0E0B-34F1D7CE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A0A0CB-CA0C-0923-FEFF-52FC338BC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78B702A-5C8A-B7D4-ECCF-F3013EF6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9838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3338C4-F818-6FFD-E049-9D958B449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3944BB-EE87-2363-5D7F-57A6CAFAE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7A6AAE8-1972-6089-09BD-856994E5B6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586C77F-F167-6C94-4FD5-625FEDAA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57864A-CB76-C72B-318D-D06D76FAB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410E915-8C9E-7C14-DCB6-A2CB1DC0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194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A722-6155-027C-00EE-DF98AEAD5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E6AC90-8ACF-CBCD-DDC0-944408713C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A00EDD-A200-812E-9306-F385CC0C34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03B2826-5464-0F93-F9D9-DEA0442A7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0C6B00-ADE4-8FF8-7D25-1CC87CF4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E88650-5054-47EF-1DC7-CA836AAC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1719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7325AB8-E8CF-7136-CD50-5CD7189F1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78BE93-88BE-EC26-C1AD-23E0711B9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22A251-ED56-F7D0-8F88-FFC1E26EE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5CE71-01F9-420F-A774-2759C184E46E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A4E93C-9E1D-7E5E-032F-60869AE08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60D448-FD38-0729-F711-427761A69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E1584-769D-4A72-99D3-B4574981A435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45087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6.emf"/><Relationship Id="rId2" Type="http://schemas.openxmlformats.org/officeDocument/2006/relationships/oleObject" Target="file:///C:\SALA_PAMPA_GRANDE\sala_situacional.xlsx!TRABAJO!F116C1:F129C1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!F15C1:F21C7" TargetMode="External"/><Relationship Id="rId5" Type="http://schemas.openxmlformats.org/officeDocument/2006/relationships/image" Target="../media/image25.emf"/><Relationship Id="rId4" Type="http://schemas.openxmlformats.org/officeDocument/2006/relationships/oleObject" Target="file:///C:\SALA_PAMPA_GRANDE\sala_situacional.xlsx!TRABAJO!F61C1:F90C19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file:///C:\SALA_PAMPA_GRANDE\sala_situacional.xlsx!TRABAJO2!F42C1:F67C50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file:///C:\SALA_PAMPA_GRANDE\sala_situacional.xlsx!TRABAJO2!F99C1:F113C47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file:///C:\SALA_PAMPA_GRANDE\sala_situacional.xlsx!TRABAJO!F15C9:F19C14" TargetMode="External"/><Relationship Id="rId3" Type="http://schemas.openxmlformats.org/officeDocument/2006/relationships/image" Target="../media/image29.emf"/><Relationship Id="rId7" Type="http://schemas.openxmlformats.org/officeDocument/2006/relationships/image" Target="../media/image31.emf"/><Relationship Id="rId2" Type="http://schemas.openxmlformats.org/officeDocument/2006/relationships/oleObject" Target="file:///C:\SALA_PAMPA_GRANDE\sala_situacional.xlsx!TRABAJO!%5bsala_situacional.xlsx%5dTRABAJO%20Gr&#225;fico%202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SALA_PAMPA_GRANDE\sala_situacional.xlsx!TRABAJO3!%5bsala_situacional.xlsx%5dTRABAJO3%20Gr&#225;fico%201" TargetMode="External"/><Relationship Id="rId5" Type="http://schemas.openxmlformats.org/officeDocument/2006/relationships/image" Target="../media/image30.emf"/><Relationship Id="rId4" Type="http://schemas.openxmlformats.org/officeDocument/2006/relationships/oleObject" Target="file:///C:\SALA_PAMPA_GRANDE\sala_situacional.xlsx!TRABAJO3!%5bsala_situacional.xlsx%5dTRABAJO3%20Gr&#225;fico%202" TargetMode="External"/><Relationship Id="rId9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8.jpeg"/><Relationship Id="rId9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file:///E:\SALA_%20CORRALES\sala_situacional%20-%20SE...xlsx!TRABAJO!F14C1:F20C7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F94C1:F108C23" TargetMode="External"/><Relationship Id="rId5" Type="http://schemas.openxmlformats.org/officeDocument/2006/relationships/image" Target="../media/image40.emf"/><Relationship Id="rId4" Type="http://schemas.openxmlformats.org/officeDocument/2006/relationships/oleObject" Target="file:///E:\SALA_%20CORRALES\sala_situacional%20-%20SE...xlsx!TRABAJO!F49C1:F71C23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oleObject" Target="file:///E:\SALA_%20CORRALES\sala_situacional%20-%20SE...xlsx!TRABAJO2!F35C1:F55C54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oleObject" Target="file:///E:\SALA_%20CORRALES\sala_situacional%20-%20SE...xlsx!TRABAJO2!F87C1:F100C54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file:///E:\SALA_%20CORRALES\sala_situacional%20-%20SE...xlsx!TRABAJO!F12C9:F16C14" TargetMode="External"/><Relationship Id="rId3" Type="http://schemas.openxmlformats.org/officeDocument/2006/relationships/image" Target="../media/image44.emf"/><Relationship Id="rId7" Type="http://schemas.openxmlformats.org/officeDocument/2006/relationships/image" Target="../media/image46.emf"/><Relationship Id="rId2" Type="http://schemas.openxmlformats.org/officeDocument/2006/relationships/oleObject" Target="file:///E:\SALA_%20CORRALES\sala_situacional%20-%20SE...xlsx!TRABAJO3!%5bsala_situacional%20-%20SE..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E:\SALA_%20CORRALES\sala_situacional%20-%20SE...xlsx!TRABAJO!%5bsala_situacional%20-%20SE...xlsx%5dTRABAJO%20Gr&#225;fico%202" TargetMode="External"/><Relationship Id="rId5" Type="http://schemas.openxmlformats.org/officeDocument/2006/relationships/image" Target="../media/image45.emf"/><Relationship Id="rId4" Type="http://schemas.openxmlformats.org/officeDocument/2006/relationships/oleObject" Target="file:///E:\SALA_%20CORRALES\sala_situacional%20-%20SE...xlsx!TRABAJO3!%5bsala_situacional%20-%20SE...xlsx%5dTRABAJO3%20Gr&#225;fico%202" TargetMode="External"/><Relationship Id="rId9" Type="http://schemas.openxmlformats.org/officeDocument/2006/relationships/image" Target="../media/image4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7.jpeg"/><Relationship Id="rId7" Type="http://schemas.openxmlformats.org/officeDocument/2006/relationships/image" Target="../media/image5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7" Type="http://schemas.openxmlformats.org/officeDocument/2006/relationships/image" Target="../media/image54.emf"/><Relationship Id="rId2" Type="http://schemas.openxmlformats.org/officeDocument/2006/relationships/oleObject" Target="file:///C:\Users\Usuario\Desktop\EPI%20-%202024,%20D.U%20N007\SALA%20ZORRITOS\sala_situacional.-19%20-ZO.xlsx!TRABAJO!F12C1:F17C5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19%20-ZO.xlsx!TRABAJO!F92C1:F103C10" TargetMode="External"/><Relationship Id="rId5" Type="http://schemas.openxmlformats.org/officeDocument/2006/relationships/image" Target="../media/image53.emf"/><Relationship Id="rId4" Type="http://schemas.openxmlformats.org/officeDocument/2006/relationships/oleObject" Target="file:///C:\Users\Usuario\Desktop\EPI%20-%202024,%20D.U%20N007\SALA%20ZORRITOS\sala_situacional.-19%20-ZO.xlsx!TRABAJO!F48C1:F69C10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oleObject" Target="file:///C:\Users\Usuario\Desktop\EPI%20-%202024,%20D.U%20N007\SALA%20ZORRITOS\sala_situacional.-19%20-ZO.xlsx!TRABAJO2!F35C1:F51C27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emf"/><Relationship Id="rId4" Type="http://schemas.openxmlformats.org/officeDocument/2006/relationships/oleObject" Target="file:///C:\Users\Usuario\Desktop\EPI%20-%202024,%20D.U%20N007\SALA%20ZORRITOS\sala_situacional.-19%20-ZO.xlsx!TRABAJO2!F87C1:F97C28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uario\Desktop\EPI%20-%202024,%20D.U%20N007\SALA%20ZORRITOS\sala_situacional.-19%20-ZO.xlsx!TRABAJO3!%5bsala_situacional.-19%20-ZO.xlsx%5dTRABAJO3%20Gr&#225;fico%202" TargetMode="External"/><Relationship Id="rId3" Type="http://schemas.openxmlformats.org/officeDocument/2006/relationships/image" Target="../media/image57.emf"/><Relationship Id="rId7" Type="http://schemas.openxmlformats.org/officeDocument/2006/relationships/image" Target="../media/image59.emf"/><Relationship Id="rId2" Type="http://schemas.openxmlformats.org/officeDocument/2006/relationships/oleObject" Target="file:///C:\Users\Usuario\Desktop\EPI%20-%202024,%20D.U%20N007\SALA%20ZORRITOS\sala_situacional.-19%20-ZO.xlsx!TRABAJO3!%5bsala_situacional.-19%20-ZO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uario\Desktop\EPI%20-%202024,%20D.U%20N007\SALA%20ZORRITOS\sala_situacional.-19%20-ZO.xlsx!TRABAJO!%5bsala_situacional.-19%20-ZO.xlsx%5dTRABAJO%20Gr&#225;fico%202" TargetMode="External"/><Relationship Id="rId5" Type="http://schemas.openxmlformats.org/officeDocument/2006/relationships/image" Target="../media/image58.emf"/><Relationship Id="rId4" Type="http://schemas.openxmlformats.org/officeDocument/2006/relationships/oleObject" Target="file:///C:\Users\Usuario\Desktop\EPI%20-%202024,%20D.U%20N007\SALA%20ZORRITOS\sala_situacional.-19%20-ZO.xlsx!TRABAJO!F12C9:F16C14" TargetMode="External"/><Relationship Id="rId9" Type="http://schemas.openxmlformats.org/officeDocument/2006/relationships/image" Target="../media/image6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2" Type="http://schemas.openxmlformats.org/officeDocument/2006/relationships/oleObject" Target="file:///C:\Users\user\Desktop\Nueva%20carpeta\SALA_ZARUMILLA\sala_situacional%20ZA-20.xlsx!TRABAJO!F12C1:F18C6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0.xlsx!TRABAJO!F118C1:F133C17" TargetMode="External"/><Relationship Id="rId5" Type="http://schemas.openxmlformats.org/officeDocument/2006/relationships/image" Target="../media/image10.emf"/><Relationship Id="rId4" Type="http://schemas.openxmlformats.org/officeDocument/2006/relationships/oleObject" Target="file:///C:\Users\user\Desktop\Nueva%20carpeta\SALA_ZARUMILLA\sala_situacional%20ZA-20.xlsx!TRABAJO!F60C1:F89C1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file:///C:\Users\user\Desktop\Nueva%20carpeta\SALA_ZARUMILLA\sala_situacional%20ZA-20.xlsx!TRABAJO2!F37C1:F62C48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file:///C:\Users\user\Desktop\Nueva%20carpeta\SALA_ZARUMILLA\sala_situacional%20ZA-20.xlsx!TRABAJO2!F93C1:F106C4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file:///C:\Users\user\Desktop\Nueva%20carpeta\SALA_ZARUMILLA\sala_situacional%20ZA-20.xlsx!TRABAJO3!%5bsala_situacional%20ZA-20.xlsx%5dTRABAJO3%20Gr&#225;fico%202" TargetMode="Externa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oleObject" Target="file:///C:\Users\user\Desktop\Nueva%20carpeta\SALA_ZARUMILLA\sala_situacional%20ZA-20.xlsx!TRABAJO3!%5bsala_situacional%20ZA-20.xlsx%5dTRABAJO3%20Gr&#225;fico%201" TargetMode="External"/><Relationship Id="rId1" Type="http://schemas.openxmlformats.org/officeDocument/2006/relationships/slideLayout" Target="../slideLayouts/slideLayout7.xml"/><Relationship Id="rId6" Type="http://schemas.openxmlformats.org/officeDocument/2006/relationships/oleObject" Target="file:///C:\Users\user\Desktop\Nueva%20carpeta\SALA_ZARUMILLA\sala_situacional%20ZA-20.xlsx!TRABAJO!%5bsala_situacional%20ZA-20.xlsx%5dTRABAJO%20Gr&#225;fico%202" TargetMode="External"/><Relationship Id="rId5" Type="http://schemas.openxmlformats.org/officeDocument/2006/relationships/image" Target="../media/image15.emf"/><Relationship Id="rId4" Type="http://schemas.openxmlformats.org/officeDocument/2006/relationships/oleObject" Target="file:///C:\Users\user\Desktop\Nueva%20carpeta\SALA_ZARUMILLA\sala_situacional%20ZA-20.xlsx!TRABAJO!F12C9:F16C14" TargetMode="External"/><Relationship Id="rId9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ZARUMILLA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3F91321-9052-4EA5-86B5-8C99AC435F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99" y="60536"/>
            <a:ext cx="988331" cy="1317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185B37F3-0091-A4D0-73F2-0BCA9843E3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6" r="2987"/>
          <a:stretch/>
        </p:blipFill>
        <p:spPr>
          <a:xfrm>
            <a:off x="-54171" y="1455905"/>
            <a:ext cx="1302791" cy="1589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1A3B8C1-EBEF-C8AF-FF30-F48D4FEC9F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22" b="12699"/>
          <a:stretch/>
        </p:blipFill>
        <p:spPr>
          <a:xfrm>
            <a:off x="50083" y="2925452"/>
            <a:ext cx="1166567" cy="1455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548DAAF-9E3D-4623-5535-1BA1755AFA7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7"/>
          <a:stretch/>
        </p:blipFill>
        <p:spPr>
          <a:xfrm>
            <a:off x="54234" y="4259245"/>
            <a:ext cx="1158263" cy="138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25816AAF-EE50-4335-925C-517FA2CF52A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5" r="6218"/>
          <a:stretch/>
        </p:blipFill>
        <p:spPr>
          <a:xfrm>
            <a:off x="119476" y="5595098"/>
            <a:ext cx="958455" cy="1196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1303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87363" y="3963988"/>
          <a:ext cx="9801225" cy="197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3763542" imgH="2781313" progId="Excel.Sheet.12">
                  <p:link updateAutomatic="1"/>
                </p:oleObj>
              </mc:Choice>
              <mc:Fallback>
                <p:oleObj name="Hoja de cálculo" r:id="rId2" imgW="13763542" imgH="2781313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7363" y="3963988"/>
                        <a:ext cx="9801225" cy="1978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7113953" y="1455982"/>
          <a:ext cx="13520299" cy="439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6811773" imgH="5467401" progId="Excel.Sheet.12">
                  <p:link updateAutomatic="1"/>
                </p:oleObj>
              </mc:Choice>
              <mc:Fallback>
                <p:oleObj name="Hoja de cálculo" r:id="rId4" imgW="16811773" imgH="5467401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13953" y="1455982"/>
                        <a:ext cx="13520299" cy="4396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/>
        </p:nvGraphicFramePr>
        <p:xfrm>
          <a:off x="347297" y="1657594"/>
          <a:ext cx="5860073" cy="158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6591314" imgH="1781111" progId="Excel.Sheet.12">
                  <p:link updateAutomatic="1"/>
                </p:oleObj>
              </mc:Choice>
              <mc:Fallback>
                <p:oleObj name="Hoja de cálculo" r:id="rId6" imgW="6591314" imgH="1781111" progId="Excel.Sheet.12">
                  <p:link updateAutomatic="1"/>
                  <p:pic>
                    <p:nvPicPr>
                      <p:cNvPr id="9" name="Objeto 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47297" y="1657594"/>
                        <a:ext cx="5860073" cy="158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993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71463" y="1435100"/>
          <a:ext cx="21002625" cy="430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7365372" imgH="5219610" progId="Excel.Sheet.12">
                  <p:link updateAutomatic="1"/>
                </p:oleObj>
              </mc:Choice>
              <mc:Fallback>
                <p:oleObj name="Hoja de cálculo" r:id="rId2" imgW="27365372" imgH="5219610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71463" y="1435100"/>
                        <a:ext cx="21002625" cy="430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221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49263" y="2136775"/>
          <a:ext cx="18156237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25079198" imgH="2867154" progId="Excel.Sheet.12">
                  <p:link updateAutomatic="1"/>
                </p:oleObj>
              </mc:Choice>
              <mc:Fallback>
                <p:oleObj name="Hoja de cálculo" r:id="rId2" imgW="25079198" imgH="286715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263" y="2136775"/>
                        <a:ext cx="18156237" cy="2249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1008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PAMPA GRANDE –  SE (01-20)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CC232D72-93A7-8A53-E9B0-011FCCDCDEF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69729" y="1250422"/>
          <a:ext cx="3724275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286516" imgH="3495842" progId="Excel.Sheet.12">
                  <p:link updateAutomatic="1"/>
                </p:oleObj>
              </mc:Choice>
              <mc:Fallback>
                <p:oleObj name="Hoja de cálculo" r:id="rId2" imgW="5286516" imgH="3495842" progId="Excel.Sheet.12">
                  <p:link updateAutomatic="1"/>
                  <p:pic>
                    <p:nvPicPr>
                      <p:cNvPr id="12" name="Objeto 11">
                        <a:extLst>
                          <a:ext uri="{FF2B5EF4-FFF2-40B4-BE49-F238E27FC236}">
                            <a16:creationId xmlns:a16="http://schemas.microsoft.com/office/drawing/2014/main" id="{CC232D72-93A7-8A53-E9B0-011FCCDCDE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9729" y="1250422"/>
                        <a:ext cx="3724275" cy="246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FD74DC6C-4A9A-ECFB-A6B8-F01F764095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507164" y="3401483"/>
          <a:ext cx="5481637" cy="317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6886629" imgH="3991078" progId="Excel.Sheet.12">
                  <p:link updateAutomatic="1"/>
                </p:oleObj>
              </mc:Choice>
              <mc:Fallback>
                <p:oleObj name="Hoja de cálculo" r:id="rId4" imgW="6886629" imgH="3991078" progId="Excel.Sheet.12">
                  <p:link updateAutomatic="1"/>
                  <p:pic>
                    <p:nvPicPr>
                      <p:cNvPr id="13" name="Objeto 12">
                        <a:extLst>
                          <a:ext uri="{FF2B5EF4-FFF2-40B4-BE49-F238E27FC236}">
                            <a16:creationId xmlns:a16="http://schemas.microsoft.com/office/drawing/2014/main" id="{FD74DC6C-4A9A-ECFB-A6B8-F01F764095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07164" y="3401483"/>
                        <a:ext cx="5481637" cy="317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481013" y="1354138"/>
          <a:ext cx="5480050" cy="3268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0201373" imgH="5972021" progId="Excel.Sheet.12">
                  <p:link updateAutomatic="1"/>
                </p:oleObj>
              </mc:Choice>
              <mc:Fallback>
                <p:oleObj name="Hoja de cálculo" r:id="rId6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1013" y="1354138"/>
                        <a:ext cx="5480050" cy="3268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585788" y="4930775"/>
          <a:ext cx="5219700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5657828" imgH="1400214" progId="Excel.Sheet.12">
                  <p:link updateAutomatic="1"/>
                </p:oleObj>
              </mc:Choice>
              <mc:Fallback>
                <p:oleObj name="Hoja de cálculo" r:id="rId8" imgW="5657828" imgH="140021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85788" y="4930775"/>
                        <a:ext cx="5219700" cy="1289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762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979"/>
            <a:ext cx="12192000" cy="608302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PAMPA GRANDE – SE 01-20/2024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06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8" y="-69285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CORRALES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A52F506-BAF7-4C45-AB6B-0D3376DE7DA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19" t="21229" r="32825" b="24032"/>
          <a:stretch/>
        </p:blipFill>
        <p:spPr>
          <a:xfrm>
            <a:off x="53299" y="27282"/>
            <a:ext cx="1178582" cy="1142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FF650B8-9403-4B60-B13A-3C6A66BC1D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8" t="25545" r="19907" b="19492"/>
          <a:stretch/>
        </p:blipFill>
        <p:spPr>
          <a:xfrm>
            <a:off x="94360" y="1030403"/>
            <a:ext cx="1071907" cy="1142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72D4B36-0739-4E9B-82B2-60B9CAC285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7" t="21280" r="3619" b="6629"/>
          <a:stretch/>
        </p:blipFill>
        <p:spPr>
          <a:xfrm>
            <a:off x="141166" y="3447364"/>
            <a:ext cx="1125571" cy="84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802B3C9-0EA7-4798-8929-C02C3626810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8514" r="18220" b="26015"/>
          <a:stretch/>
        </p:blipFill>
        <p:spPr>
          <a:xfrm>
            <a:off x="160798" y="5675729"/>
            <a:ext cx="1005469" cy="12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F36C9C-6B1A-43B7-B2B0-CB7C444E132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44" y="4431816"/>
            <a:ext cx="657938" cy="1170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0643501-2BAB-48A1-99D9-317F58B9E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6" y="2222649"/>
            <a:ext cx="1266738" cy="95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4338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319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699797" y="1533688"/>
          <a:ext cx="5570375" cy="148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6705484" imgH="1790842" progId="Excel.Sheet.12">
                  <p:link updateAutomatic="1"/>
                </p:oleObj>
              </mc:Choice>
              <mc:Fallback>
                <p:oleObj name="Hoja de cálculo" r:id="rId2" imgW="6705484" imgH="1790842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9797" y="1533688"/>
                        <a:ext cx="5570375" cy="148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7248891" y="1467352"/>
          <a:ext cx="14855745" cy="400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9240572" imgH="5181729" progId="Excel.Sheet.12">
                  <p:link updateAutomatic="1"/>
                </p:oleObj>
              </mc:Choice>
              <mc:Fallback>
                <p:oleObj name="Hoja de cálculo" r:id="rId4" imgW="19240572" imgH="5181729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8891" y="1467352"/>
                        <a:ext cx="14855745" cy="4001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771090" y="3671487"/>
          <a:ext cx="14769374" cy="2296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19240572" imgH="2990876" progId="Excel.Sheet.12">
                  <p:link updateAutomatic="1"/>
                </p:oleObj>
              </mc:Choice>
              <mc:Fallback>
                <p:oleObj name="Hoja de cálculo" r:id="rId6" imgW="19240572" imgH="2990876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1090" y="3671487"/>
                        <a:ext cx="14769374" cy="2296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5757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417513" y="1522413"/>
          <a:ext cx="23247350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0718288" imgH="4695876" progId="Excel.Sheet.12">
                  <p:link updateAutomatic="1"/>
                </p:oleObj>
              </mc:Choice>
              <mc:Fallback>
                <p:oleObj name="Hoja de cálculo" r:id="rId2" imgW="30718288" imgH="4695876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7513" y="1522413"/>
                        <a:ext cx="23247350" cy="355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925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CORRALES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366713" y="2138363"/>
          <a:ext cx="23496587" cy="225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30718288" imgH="2943264" progId="Excel.Sheet.12">
                  <p:link updateAutomatic="1"/>
                </p:oleObj>
              </mc:Choice>
              <mc:Fallback>
                <p:oleObj name="Hoja de cálculo" r:id="rId2" imgW="30718288" imgH="2943264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6713" y="2138363"/>
                        <a:ext cx="23496587" cy="2251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96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907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CORRALES –  SE (01-20)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263525" y="1373188"/>
          <a:ext cx="5522913" cy="323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01373" imgH="5972021" progId="Excel.Sheet.12">
                  <p:link updateAutomatic="1"/>
                </p:oleObj>
              </mc:Choice>
              <mc:Fallback>
                <p:oleObj name="Hoja de cálculo" r:id="rId2" imgW="10201373" imgH="5972021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3525" y="1373188"/>
                        <a:ext cx="5522913" cy="3233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o 2"/>
          <p:cNvGraphicFramePr>
            <a:graphicFrameLocks noChangeAspect="1"/>
          </p:cNvGraphicFramePr>
          <p:nvPr/>
        </p:nvGraphicFramePr>
        <p:xfrm>
          <a:off x="6988273" y="3877460"/>
          <a:ext cx="4840288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7572342" imgH="4267367" progId="Excel.Sheet.12">
                  <p:link updateAutomatic="1"/>
                </p:oleObj>
              </mc:Choice>
              <mc:Fallback>
                <p:oleObj name="Hoja de cálculo" r:id="rId4" imgW="7572342" imgH="4267367" progId="Excel.Sheet.12">
                  <p:link updateAutomatic="1"/>
                  <p:pic>
                    <p:nvPicPr>
                      <p:cNvPr id="3" name="Objeto 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88273" y="3877460"/>
                        <a:ext cx="4840288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578725" y="1210460"/>
          <a:ext cx="375602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286516" imgH="3514609" progId="Excel.Sheet.12">
                  <p:link updateAutomatic="1"/>
                </p:oleObj>
              </mc:Choice>
              <mc:Fallback>
                <p:oleObj name="Hoja de cálculo" r:id="rId6" imgW="5286516" imgH="3514609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8725" y="1210460"/>
                        <a:ext cx="3756025" cy="249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/>
        </p:nvGraphicFramePr>
        <p:xfrm>
          <a:off x="561975" y="4613275"/>
          <a:ext cx="4924425" cy="176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4924573" imgH="1761996" progId="Excel.Sheet.12">
                  <p:link updateAutomatic="1"/>
                </p:oleObj>
              </mc:Choice>
              <mc:Fallback>
                <p:oleObj name="Hoja de cálculo" r:id="rId8" imgW="4924573" imgH="1761996" progId="Excel.Sheet.12">
                  <p:link updateAutomatic="1"/>
                  <p:pic>
                    <p:nvPicPr>
                      <p:cNvPr id="11" name="Objeto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61975" y="4613275"/>
                        <a:ext cx="4924425" cy="176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0886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29"/>
            <a:ext cx="12192000" cy="608302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CORRALES – SE 01-20/2024</a:t>
            </a:r>
            <a:endParaRPr lang="es-P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042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843867" y="-63002"/>
            <a:ext cx="9348133" cy="69840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410757" y="5209863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ZORRITOS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0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89" y="583873"/>
            <a:ext cx="2136154" cy="15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6D06C-0E35-4260-8648-97A212F02F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9" t="13710" r="1342" b="15883"/>
          <a:stretch/>
        </p:blipFill>
        <p:spPr>
          <a:xfrm>
            <a:off x="37995" y="21219"/>
            <a:ext cx="1143608" cy="158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32E61CC-A09E-488B-8A1B-E399D276E0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2063" r="10349"/>
          <a:stretch/>
        </p:blipFill>
        <p:spPr>
          <a:xfrm>
            <a:off x="103633" y="4840631"/>
            <a:ext cx="1140151" cy="183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B9C29E09-976F-42F1-831A-A39B9A2B59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r="23943" b="37059"/>
          <a:stretch/>
        </p:blipFill>
        <p:spPr>
          <a:xfrm>
            <a:off x="89512" y="3089133"/>
            <a:ext cx="1040574" cy="1485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B705F42-DD05-4EF8-98B7-8AF3F4874E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2" y="1697352"/>
            <a:ext cx="1040574" cy="139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1726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00B0F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63781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SE (01- 20)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/>
        </p:nvGraphicFramePr>
        <p:xfrm>
          <a:off x="496368" y="1446923"/>
          <a:ext cx="4599820" cy="1541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5057927" imgH="1695604" progId="Excel.Sheet.12">
                  <p:link updateAutomatic="1"/>
                </p:oleObj>
              </mc:Choice>
              <mc:Fallback>
                <p:oleObj name="Hoja de cálculo" r:id="rId2" imgW="5057927" imgH="1695604" progId="Excel.Sheet.12">
                  <p:link updateAutomatic="1"/>
                  <p:pic>
                    <p:nvPicPr>
                      <p:cNvPr id="4" name="Objeto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6368" y="1446923"/>
                        <a:ext cx="4599820" cy="15419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6377449" y="1338972"/>
          <a:ext cx="9906498" cy="4840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9220231" imgH="4200532" progId="Excel.Sheet.12">
                  <p:link updateAutomatic="1"/>
                </p:oleObj>
              </mc:Choice>
              <mc:Fallback>
                <p:oleObj name="Hoja de cálculo" r:id="rId4" imgW="9220231" imgH="4200532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7449" y="1338972"/>
                        <a:ext cx="9906498" cy="48409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269292" y="3776407"/>
          <a:ext cx="9653791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9220231" imgH="2295620" progId="Excel.Sheet.12">
                  <p:link updateAutomatic="1"/>
                </p:oleObj>
              </mc:Choice>
              <mc:Fallback>
                <p:oleObj name="Hoja de cálculo" r:id="rId6" imgW="9220231" imgH="2295620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9292" y="3776407"/>
                        <a:ext cx="9653791" cy="2403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923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ZORRITOS –  SE (01- 20)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2" name="Objeto 1"/>
          <p:cNvGraphicFramePr>
            <a:graphicFrameLocks noChangeAspect="1"/>
          </p:cNvGraphicFramePr>
          <p:nvPr/>
        </p:nvGraphicFramePr>
        <p:xfrm>
          <a:off x="585337" y="1190168"/>
          <a:ext cx="11920685" cy="2685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5963713" imgH="3457595" progId="Excel.Sheet.12">
                  <p:link updateAutomatic="1"/>
                </p:oleObj>
              </mc:Choice>
              <mc:Fallback>
                <p:oleObj name="Hoja de cálculo" r:id="rId2" imgW="15963713" imgH="3457595" progId="Excel.Sheet.12">
                  <p:link updateAutomatic="1"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85337" y="1190168"/>
                        <a:ext cx="11920685" cy="2685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344775" y="4034088"/>
          <a:ext cx="12627502" cy="190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16163722" imgH="2190754" progId="Excel.Sheet.12">
                  <p:link updateAutomatic="1"/>
                </p:oleObj>
              </mc:Choice>
              <mc:Fallback>
                <p:oleObj name="Hoja de cálculo" r:id="rId4" imgW="16163722" imgH="2190754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775" y="4034088"/>
                        <a:ext cx="12627502" cy="190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0538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ZORRITOS –  SE (01- 20)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 20</a:t>
            </a:r>
            <a:endParaRPr lang="es-PE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/>
        </p:nvGraphicFramePr>
        <p:xfrm>
          <a:off x="504967" y="1309688"/>
          <a:ext cx="5500048" cy="2962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2" imgW="10285476" imgH="5785202" progId="Excel.Sheet.12">
                  <p:link updateAutomatic="1"/>
                </p:oleObj>
              </mc:Choice>
              <mc:Fallback>
                <p:oleObj name="Hoja de cálculo" r:id="rId2" imgW="10285476" imgH="5785202" progId="Excel.Sheet.12">
                  <p:link updateAutomatic="1"/>
                  <p:pic>
                    <p:nvPicPr>
                      <p:cNvPr id="5" name="Objeto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4967" y="1309688"/>
                        <a:ext cx="5500048" cy="29629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683241" y="4659625"/>
          <a:ext cx="5143500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4" imgW="5143404" imgH="1504902" progId="Excel.Sheet.12">
                  <p:link updateAutomatic="1"/>
                </p:oleObj>
              </mc:Choice>
              <mc:Fallback>
                <p:oleObj name="Hoja de cálculo" r:id="rId4" imgW="5143404" imgH="1504902" progId="Excel.Sheet.12">
                  <p:link updateAutomatic="1"/>
                  <p:pic>
                    <p:nvPicPr>
                      <p:cNvPr id="7" name="Objeto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241" y="4659625"/>
                        <a:ext cx="5143500" cy="1504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7702432" y="1252797"/>
          <a:ext cx="3694430" cy="2459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6" imgW="5393542" imgH="3590380" progId="Excel.Sheet.12">
                  <p:link updateAutomatic="1"/>
                </p:oleObj>
              </mc:Choice>
              <mc:Fallback>
                <p:oleObj name="Hoja de cálculo" r:id="rId6" imgW="5393542" imgH="3590380" progId="Excel.Sheet.12">
                  <p:link updateAutomatic="1"/>
                  <p:pic>
                    <p:nvPicPr>
                      <p:cNvPr id="8" name="Objeto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02432" y="1252797"/>
                        <a:ext cx="3694430" cy="24593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/>
        </p:nvGraphicFramePr>
        <p:xfrm>
          <a:off x="7028597" y="3774755"/>
          <a:ext cx="4722125" cy="2776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Hoja de cálculo" r:id="rId8" imgW="8266091" imgH="5187827" progId="Excel.Sheet.12">
                  <p:link updateAutomatic="1"/>
                </p:oleObj>
              </mc:Choice>
              <mc:Fallback>
                <p:oleObj name="Hoja de cálculo" r:id="rId8" imgW="8266091" imgH="5187827" progId="Excel.Sheet.12">
                  <p:link updateAutomatic="1"/>
                  <p:pic>
                    <p:nvPicPr>
                      <p:cNvPr id="10" name="Objeto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28597" y="3774755"/>
                        <a:ext cx="4722125" cy="2776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12595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4979"/>
            <a:ext cx="12192000" cy="608302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ZORRITOS – SE 01-20/2024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3" name="AutoShape 4" descr="blob:https://web.whatsapp.com/32c25f58-7a54-47f9-8048-74ff4c32e13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6233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38CE2E11-819C-C1E1-20E2-D0A95A78F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2997663"/>
              </p:ext>
            </p:extLst>
          </p:nvPr>
        </p:nvGraphicFramePr>
        <p:xfrm>
          <a:off x="266700" y="745455"/>
          <a:ext cx="5829300" cy="221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829298" imgH="2219197" progId="Excel.Sheet.12">
                  <p:link updateAutomatic="1"/>
                </p:oleObj>
              </mc:Choice>
              <mc:Fallback>
                <p:oleObj name="Worksheet" r:id="rId2" imgW="5829298" imgH="2219197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66700" y="745455"/>
                        <a:ext cx="5829300" cy="2219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65E620BD-5C1E-6243-A49E-775E936E84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164636"/>
              </p:ext>
            </p:extLst>
          </p:nvPr>
        </p:nvGraphicFramePr>
        <p:xfrm>
          <a:off x="7318680" y="1259077"/>
          <a:ext cx="8822813" cy="54832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2201357" imgH="7582034" progId="Excel.Sheet.12">
                  <p:link updateAutomatic="1"/>
                </p:oleObj>
              </mc:Choice>
              <mc:Fallback>
                <p:oleObj name="Worksheet" r:id="rId4" imgW="12201357" imgH="7582034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18680" y="1259077"/>
                        <a:ext cx="8822813" cy="54832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51A5104B-CE34-2589-0D9F-10FA4F5F1C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097011"/>
              </p:ext>
            </p:extLst>
          </p:nvPr>
        </p:nvGraphicFramePr>
        <p:xfrm>
          <a:off x="266699" y="3429000"/>
          <a:ext cx="10838835" cy="3147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4487386" imgH="3724309" progId="Excel.Sheet.12">
                  <p:link updateAutomatic="1"/>
                </p:oleObj>
              </mc:Choice>
              <mc:Fallback>
                <p:oleObj name="Worksheet" r:id="rId6" imgW="14487386" imgH="372430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66699" y="3429000"/>
                        <a:ext cx="10838835" cy="31477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8596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76348723-463D-7D39-14B5-B81222D7C4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110860"/>
              </p:ext>
            </p:extLst>
          </p:nvPr>
        </p:nvGraphicFramePr>
        <p:xfrm>
          <a:off x="217948" y="919604"/>
          <a:ext cx="19174109" cy="560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6479581" imgH="7743878" progId="Excel.Sheet.12">
                  <p:link updateAutomatic="1"/>
                </p:oleObj>
              </mc:Choice>
              <mc:Fallback>
                <p:oleObj name="Worksheet" r:id="rId2" imgW="26479581" imgH="7743878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948" y="919604"/>
                        <a:ext cx="19174109" cy="560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6046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86862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COMPORTAMIENTO DEL DENGUE</a:t>
            </a:r>
            <a:b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ZARUMILLA –  SE</a:t>
            </a:r>
            <a:r>
              <a:rPr lang="es-PE" sz="30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Marcador de pie de página 3">
            <a:extLst>
              <a:ext uri="{FF2B5EF4-FFF2-40B4-BE49-F238E27FC236}">
                <a16:creationId xmlns:a16="http://schemas.microsoft.com/office/drawing/2014/main" id="{2AF56DFF-2AF7-5DD8-2676-DD0B6569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50334" y="6576765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A0CBDC8B-3251-BCD9-5096-7AEE0C41C58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25606"/>
              </p:ext>
            </p:extLst>
          </p:nvPr>
        </p:nvGraphicFramePr>
        <p:xfrm>
          <a:off x="511993" y="1550041"/>
          <a:ext cx="16258446" cy="37579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23431417" imgH="3410096" progId="Excel.Sheet.12">
                  <p:link updateAutomatic="1"/>
                </p:oleObj>
              </mc:Choice>
              <mc:Fallback>
                <p:oleObj name="Worksheet" r:id="rId2" imgW="23431417" imgH="341009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1993" y="1550041"/>
                        <a:ext cx="16258446" cy="37579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77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DEL DENGUE</a:t>
            </a:r>
            <a:br>
              <a:rPr lang="es-PE" sz="4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s-PE" sz="36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MICRORED DE ZARUMILLA –  </a:t>
            </a:r>
            <a:r>
              <a:rPr lang="es-PE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 (01-20)</a:t>
            </a:r>
          </a:p>
          <a:p>
            <a:pPr algn="ctr"/>
            <a:endParaRPr lang="es-PE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Marcador de pie de página 3">
            <a:extLst>
              <a:ext uri="{FF2B5EF4-FFF2-40B4-BE49-F238E27FC236}">
                <a16:creationId xmlns:a16="http://schemas.microsoft.com/office/drawing/2014/main" id="{25DEDA24-BA4E-1869-F13E-728BFDCBB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551598"/>
            <a:ext cx="3733102" cy="365125"/>
          </a:xfrm>
        </p:spPr>
        <p:txBody>
          <a:bodyPr/>
          <a:lstStyle/>
          <a:p>
            <a:pPr algn="l"/>
            <a:r>
              <a:rPr lang="es-ES" dirty="0"/>
              <a:t>Fuente: Tumbes/Notiweb-CDC/MINSA (*) Hasta la SE20</a:t>
            </a:r>
            <a:endParaRPr lang="es-PE" dirty="0"/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BA7BEACC-D48A-1269-2604-A475AC9DB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577285"/>
              </p:ext>
            </p:extLst>
          </p:nvPr>
        </p:nvGraphicFramePr>
        <p:xfrm>
          <a:off x="608807" y="1379282"/>
          <a:ext cx="4630738" cy="283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113514" imgH="6201223" progId="Excel.Sheet.12">
                  <p:link updateAutomatic="1"/>
                </p:oleObj>
              </mc:Choice>
              <mc:Fallback>
                <p:oleObj name="Worksheet" r:id="rId2" imgW="10113514" imgH="6201223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8807" y="1379282"/>
                        <a:ext cx="4630738" cy="2839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22114397-E26E-2E8E-B56A-FDD37B8CE4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077465"/>
              </p:ext>
            </p:extLst>
          </p:nvPr>
        </p:nvGraphicFramePr>
        <p:xfrm>
          <a:off x="630238" y="4274272"/>
          <a:ext cx="4857750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4857622" imgH="1838276" progId="Excel.Sheet.12">
                  <p:link updateAutomatic="1"/>
                </p:oleObj>
              </mc:Choice>
              <mc:Fallback>
                <p:oleObj name="Worksheet" r:id="rId4" imgW="4857622" imgH="1838276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0238" y="4274272"/>
                        <a:ext cx="4857750" cy="1838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0B5FC49D-EF88-11ED-DB3F-1EEA9D4950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6682078"/>
              </p:ext>
            </p:extLst>
          </p:nvPr>
        </p:nvGraphicFramePr>
        <p:xfrm>
          <a:off x="6961188" y="1125538"/>
          <a:ext cx="4613275" cy="275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267246" imgH="3505232" progId="Excel.Sheet.12">
                  <p:link updateAutomatic="1"/>
                </p:oleObj>
              </mc:Choice>
              <mc:Fallback>
                <p:oleObj name="Worksheet" r:id="rId6" imgW="5267246" imgH="3505232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1188" y="1125538"/>
                        <a:ext cx="4613275" cy="275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6E42E0B-4BE1-FA05-01E1-AE962A0DC0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32122"/>
              </p:ext>
            </p:extLst>
          </p:nvPr>
        </p:nvGraphicFramePr>
        <p:xfrm>
          <a:off x="7011194" y="3883025"/>
          <a:ext cx="4646115" cy="2745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8" imgW="7944713" imgH="4695649" progId="Excel.Sheet.12">
                  <p:link updateAutomatic="1"/>
                </p:oleObj>
              </mc:Choice>
              <mc:Fallback>
                <p:oleObj name="Worksheet" r:id="rId8" imgW="7944713" imgH="4695649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011194" y="3883025"/>
                        <a:ext cx="4646115" cy="2745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464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04A92F64-5378-8101-0F28-EED79264E9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</a:rPr>
              <a:t>MAPAS DE RIESGO DE FIEBRE POR VIRUS DENGUE EN LA MICRORED DE ZARUMILLA – </a:t>
            </a:r>
            <a:r>
              <a:rPr lang="es-PE" sz="4000" b="1">
                <a:solidFill>
                  <a:schemeClr val="bg1"/>
                </a:solidFill>
              </a:rPr>
              <a:t>SE 01-20/2024</a:t>
            </a:r>
            <a:endParaRPr lang="es-PE" sz="3600" b="1" dirty="0">
              <a:solidFill>
                <a:schemeClr val="bg1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F453B96-4730-5DD7-44D1-A4BD0F1EE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0169"/>
            <a:ext cx="12192000" cy="56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96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55E8BC6-E2CC-04B3-083E-651A79D9DC0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35"/>
          <a:stretch/>
        </p:blipFill>
        <p:spPr>
          <a:xfrm>
            <a:off x="2624667" y="0"/>
            <a:ext cx="9567333" cy="695013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614AE4-32A9-90A5-172E-C41B4BBFB6A0}"/>
              </a:ext>
            </a:extLst>
          </p:cNvPr>
          <p:cNvSpPr txBox="1"/>
          <p:nvPr/>
        </p:nvSpPr>
        <p:spPr>
          <a:xfrm>
            <a:off x="3343024" y="5269130"/>
            <a:ext cx="5439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SALA SITUACIONAL DENGUE</a:t>
            </a:r>
          </a:p>
          <a:p>
            <a:pPr algn="ctr"/>
            <a:r>
              <a:rPr lang="es-ES" sz="2000" b="1" dirty="0">
                <a:solidFill>
                  <a:srgbClr val="0044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MICRORED DE PAMPA GRANDE</a:t>
            </a:r>
            <a:endParaRPr lang="es-PE" sz="2000" b="1" dirty="0">
              <a:solidFill>
                <a:srgbClr val="0044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A5A7CD-EFA1-4DE2-CE5F-D9D8D21AE8D8}"/>
              </a:ext>
            </a:extLst>
          </p:cNvPr>
          <p:cNvSpPr txBox="1"/>
          <p:nvPr/>
        </p:nvSpPr>
        <p:spPr>
          <a:xfrm>
            <a:off x="3544981" y="5987124"/>
            <a:ext cx="5221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108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Semana Epidemiológica 20</a:t>
            </a:r>
            <a:endParaRPr lang="es-PE" sz="2400" b="1" dirty="0">
              <a:solidFill>
                <a:srgbClr val="108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Ciclos de la vida de los mosquitos de la especie Aedes | Mosquitos | CDC">
            <a:extLst>
              <a:ext uri="{FF2B5EF4-FFF2-40B4-BE49-F238E27FC236}">
                <a16:creationId xmlns:a16="http://schemas.microsoft.com/office/drawing/2014/main" id="{55F2ACF7-30F3-9773-FE0F-20109D70E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591" y="600728"/>
            <a:ext cx="2050377" cy="152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71856DF7-7471-6E8E-AC93-71407EBCEFA4}"/>
              </a:ext>
            </a:extLst>
          </p:cNvPr>
          <p:cNvSpPr txBox="1"/>
          <p:nvPr/>
        </p:nvSpPr>
        <p:spPr>
          <a:xfrm>
            <a:off x="3803078" y="1225073"/>
            <a:ext cx="7761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>
                <a:latin typeface="Arial Narrow" panose="020B0606020202030204" pitchFamily="34" charset="0"/>
              </a:rPr>
              <a:t>Ciclos de vida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pic>
        <p:nvPicPr>
          <p:cNvPr id="1034" name="Picture 10" descr="Cómo prevenir el dengue – CDC MINSA">
            <a:extLst>
              <a:ext uri="{FF2B5EF4-FFF2-40B4-BE49-F238E27FC236}">
                <a16:creationId xmlns:a16="http://schemas.microsoft.com/office/drawing/2014/main" id="{CBAEEB16-3510-7765-EEA1-BBB2C029E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132" y="3269570"/>
            <a:ext cx="2607316" cy="180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032C823-09B1-BAB5-2E18-A8A50E982F91}"/>
              </a:ext>
            </a:extLst>
          </p:cNvPr>
          <p:cNvSpPr txBox="1"/>
          <p:nvPr/>
        </p:nvSpPr>
        <p:spPr>
          <a:xfrm>
            <a:off x="10175845" y="3045504"/>
            <a:ext cx="16022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900" dirty="0">
                <a:latin typeface="Arial Narrow" panose="020B0606020202030204" pitchFamily="34" charset="0"/>
              </a:rPr>
              <a:t>¿Cómo se transmite el Dengue?</a:t>
            </a:r>
            <a:endParaRPr lang="es-PE" sz="900" dirty="0">
              <a:latin typeface="Arial Narrow" panose="020B0606020202030204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CE3FAC5-3267-D760-1824-1B8A65F144A0}"/>
              </a:ext>
            </a:extLst>
          </p:cNvPr>
          <p:cNvSpPr/>
          <p:nvPr/>
        </p:nvSpPr>
        <p:spPr>
          <a:xfrm>
            <a:off x="279399" y="0"/>
            <a:ext cx="1266737" cy="6858000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25" y="94795"/>
            <a:ext cx="1140863" cy="1521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0" y="1685738"/>
            <a:ext cx="1095999" cy="146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3" y="3257215"/>
            <a:ext cx="1307507" cy="1743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653" y="5068685"/>
            <a:ext cx="1128044" cy="150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uadroTexto 1"/>
          <p:cNvSpPr txBox="1"/>
          <p:nvPr/>
        </p:nvSpPr>
        <p:spPr>
          <a:xfrm>
            <a:off x="9287933" y="6550223"/>
            <a:ext cx="3496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LIC. OBST. ERICA ALONZO ESPINOZA</a:t>
            </a:r>
            <a:endParaRPr lang="es-PE" sz="1400" dirty="0"/>
          </a:p>
        </p:txBody>
      </p:sp>
    </p:spTree>
    <p:extLst>
      <p:ext uri="{BB962C8B-B14F-4D97-AF65-F5344CB8AC3E}">
        <p14:creationId xmlns:p14="http://schemas.microsoft.com/office/powerpoint/2010/main" val="989715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411458F6-9939-D852-34BA-E9641873BFC7}"/>
              </a:ext>
            </a:extLst>
          </p:cNvPr>
          <p:cNvSpPr txBox="1">
            <a:spLocks/>
          </p:cNvSpPr>
          <p:nvPr/>
        </p:nvSpPr>
        <p:spPr>
          <a:xfrm>
            <a:off x="82266" y="3067254"/>
            <a:ext cx="12027467" cy="119016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DENGUE - 2024</a:t>
            </a:r>
            <a:br>
              <a:rPr lang="es-PE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PE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MICRORED DE PAMPA GRANDE –  SE (01-20)</a:t>
            </a:r>
          </a:p>
          <a:p>
            <a:pPr algn="ctr"/>
            <a:endParaRPr lang="es-P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23719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560</Words>
  <Application>Microsoft Office PowerPoint</Application>
  <PresentationFormat>Panorámica</PresentationFormat>
  <Paragraphs>61</Paragraphs>
  <Slides>27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Vínculos</vt:lpstr>
      </vt:variant>
      <vt:variant>
        <vt:i4>36</vt:i4>
      </vt:variant>
      <vt:variant>
        <vt:lpstr>Títulos de diapositiva</vt:lpstr>
      </vt:variant>
      <vt:variant>
        <vt:i4>27</vt:i4>
      </vt:variant>
    </vt:vector>
  </HeadingPairs>
  <TitlesOfParts>
    <vt:vector size="70" baseType="lpstr">
      <vt:lpstr>Arial</vt:lpstr>
      <vt:lpstr>Arial Narrow</vt:lpstr>
      <vt:lpstr>Arial Rounded MT Bold</vt:lpstr>
      <vt:lpstr>Calibri</vt:lpstr>
      <vt:lpstr>Calibri Light</vt:lpstr>
      <vt:lpstr>Cambria</vt:lpstr>
      <vt:lpstr>Tema de Office</vt:lpstr>
      <vt:lpstr>file:///C:\Users\user\Desktop\Nueva%20carpeta\SALA_ZARUMILLA\sala_situacional%20ZA-20.xlsx!TRABAJO!F12C1:F18C6</vt:lpstr>
      <vt:lpstr>file:///C:\Users\user\Desktop\Nueva%20carpeta\SALA_ZARUMILLA\sala_situacional%20ZA-20.xlsx!TRABAJO!F60C1:F89C14</vt:lpstr>
      <vt:lpstr>file:///C:\Users\user\Desktop\Nueva%20carpeta\SALA_ZARUMILLA\sala_situacional%20ZA-20.xlsx!TRABAJO!F118C1:F133C17</vt:lpstr>
      <vt:lpstr>file:///C:\Users\user\Desktop\Nueva%20carpeta\SALA_ZARUMILLA\sala_situacional%20ZA-20.xlsx!TRABAJO2!F37C1:F62C48</vt:lpstr>
      <vt:lpstr>file:///C:\Users\user\Desktop\Nueva%20carpeta\SALA_ZARUMILLA\sala_situacional%20ZA-20.xlsx!TRABAJO2!F93C1:F106C44</vt:lpstr>
      <vt:lpstr>file:///C:\Users\user\Desktop\Nueva%20carpeta\SALA_ZARUMILLA\sala_situacional%20ZA-20.xlsx!TRABAJO3!%5bsala_situacional%20ZA-20.xlsx%5dTRABAJO3%20Gráfico%201</vt:lpstr>
      <vt:lpstr>file:///C:\Users\user\Desktop\Nueva%20carpeta\SALA_ZARUMILLA\sala_situacional%20ZA-20.xlsx!TRABAJO!F12C9:F16C14</vt:lpstr>
      <vt:lpstr>file:///C:\Users\user\Desktop\Nueva%20carpeta\SALA_ZARUMILLA\sala_situacional%20ZA-20.xlsx!TRABAJO!%5bsala_situacional%20ZA-20.xlsx%5dTRABAJO%20Gráfico%202</vt:lpstr>
      <vt:lpstr>file:///C:\Users\user\Desktop\Nueva%20carpeta\SALA_ZARUMILLA\sala_situacional%20ZA-20.xlsx!TRABAJO3!%5bsala_situacional%20ZA-20.xlsx%5dTRABAJO3%20Gráfico%202</vt:lpstr>
      <vt:lpstr>file:///C:\SALA_PAMPA_GRANDE\sala_situacional.xlsx!TRABAJO!F116C1:F129C15</vt:lpstr>
      <vt:lpstr>file:///C:\SALA_PAMPA_GRANDE\sala_situacional.xlsx!TRABAJO!F61C1:F90C19</vt:lpstr>
      <vt:lpstr>file:///C:\SALA_PAMPA_GRANDE\sala_situacional.xlsx!TRABAJO!F15C1:F21C7</vt:lpstr>
      <vt:lpstr>file:///C:\SALA_PAMPA_GRANDE\sala_situacional.xlsx!TRABAJO2!F42C1:F67C50</vt:lpstr>
      <vt:lpstr>file:///C:\SALA_PAMPA_GRANDE\sala_situacional.xlsx!TRABAJO2!F99C1:F113C47</vt:lpstr>
      <vt:lpstr>file:///C:\SALA_PAMPA_GRANDE\sala_situacional.xlsx!TRABAJO!%5bsala_situacional.xlsx%5dTRABAJO%20Gráfico%202</vt:lpstr>
      <vt:lpstr>file:///C:\SALA_PAMPA_GRANDE\sala_situacional.xlsx!TRABAJO3!%5bsala_situacional.xlsx%5dTRABAJO3%20Gráfico%202</vt:lpstr>
      <vt:lpstr>file:///C:\SALA_PAMPA_GRANDE\sala_situacional.xlsx!TRABAJO3!%5bsala_situacional.xlsx%5dTRABAJO3%20Gráfico%201</vt:lpstr>
      <vt:lpstr>file:///C:\SALA_PAMPA_GRANDE\sala_situacional.xlsx!TRABAJO!F15C9:F19C14</vt:lpstr>
      <vt:lpstr>file:///E:\SALA_%20CORRALES\sala_situacional%20-%20SE...xlsx!TRABAJO!F14C1:F20C7</vt:lpstr>
      <vt:lpstr>file:///E:\SALA_%20CORRALES\sala_situacional%20-%20SE...xlsx!TRABAJO!F49C1:F71C23</vt:lpstr>
      <vt:lpstr>file:///E:\SALA_%20CORRALES\sala_situacional%20-%20SE...xlsx!TRABAJO!F94C1:F108C23</vt:lpstr>
      <vt:lpstr>file:///E:\SALA_%20CORRALES\sala_situacional%20-%20SE...xlsx!TRABAJO2!F35C1:F55C54</vt:lpstr>
      <vt:lpstr>file:///E:\SALA_%20CORRALES\sala_situacional%20-%20SE...xlsx!TRABAJO2!F87C1:F100C54</vt:lpstr>
      <vt:lpstr>file:///E:\SALA_%20CORRALES\sala_situacional%20-%20SE...xlsx!TRABAJO3!%5bsala_situacional%20-%20SE...xlsx%5dTRABAJO3%20Gráfico%201</vt:lpstr>
      <vt:lpstr>file:///E:\SALA_%20CORRALES\sala_situacional%20-%20SE...xlsx!TRABAJO3!%5bsala_situacional%20-%20SE...xlsx%5dTRABAJO3%20Gráfico%202</vt:lpstr>
      <vt:lpstr>file:///E:\SALA_%20CORRALES\sala_situacional%20-%20SE...xlsx!TRABAJO!%5bsala_situacional%20-%20SE...xlsx%5dTRABAJO%20Gráfico%202</vt:lpstr>
      <vt:lpstr>file:///E:\SALA_%20CORRALES\sala_situacional%20-%20SE...xlsx!TRABAJO!F12C9:F16C14</vt:lpstr>
      <vt:lpstr>file:///C:\Users\Usuario\Desktop\EPI%20-%202024,%20D.U%20N007\SALA%20ZORRITOS\sala_situacional.-19%20-ZO.xlsx!TRABAJO!F12C1:F17C5</vt:lpstr>
      <vt:lpstr>file:///C:\Users\Usuario\Desktop\EPI%20-%202024,%20D.U%20N007\SALA%20ZORRITOS\sala_situacional.-19%20-ZO.xlsx!TRABAJO!F48C1:F69C10</vt:lpstr>
      <vt:lpstr>file:///C:\Users\Usuario\Desktop\EPI%20-%202024,%20D.U%20N007\SALA%20ZORRITOS\sala_situacional.-19%20-ZO.xlsx!TRABAJO!F92C1:F103C10</vt:lpstr>
      <vt:lpstr>file:///C:\Users\Usuario\Desktop\EPI%20-%202024,%20D.U%20N007\SALA%20ZORRITOS\sala_situacional.-19%20-ZO.xlsx!TRABAJO2!F35C1:F51C27</vt:lpstr>
      <vt:lpstr>file:///C:\Users\Usuario\Desktop\EPI%20-%202024,%20D.U%20N007\SALA%20ZORRITOS\sala_situacional.-19%20-ZO.xlsx!TRABAJO2!F87C1:F97C28</vt:lpstr>
      <vt:lpstr>file:///C:\Users\Usuario\Desktop\EPI%20-%202024,%20D.U%20N007\SALA%20ZORRITOS\sala_situacional.-19%20-ZO.xlsx!TRABAJO3!%5bsala_situacional.-19%20-ZO.xlsx%5dTRABAJO3%20Gráfico%201</vt:lpstr>
      <vt:lpstr>file:///C:\Users\Usuario\Desktop\EPI%20-%202024,%20D.U%20N007\SALA%20ZORRITOS\sala_situacional.-19%20-ZO.xlsx!TRABAJO!F12C9:F16C14</vt:lpstr>
      <vt:lpstr>file:///C:\Users\Usuario\Desktop\EPI%20-%202024,%20D.U%20N007\SALA%20ZORRITOS\sala_situacional.-19%20-ZO.xlsx!TRABAJO!%5bsala_situacional.-19%20-ZO.xlsx%5dTRABAJO%20Gráfico%202</vt:lpstr>
      <vt:lpstr>file:///C:\Users\Usuario\Desktop\EPI%20-%202024,%20D.U%20N007\SALA%20ZORRITOS\sala_situacional.-19%20-ZO.xlsx!TRABAJO3!%5bsala_situacional.-19%20-ZO.xlsx%5dTRABAJO3%20Gráfico%202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115</cp:revision>
  <cp:lastPrinted>2024-03-20T23:17:57Z</cp:lastPrinted>
  <dcterms:created xsi:type="dcterms:W3CDTF">2023-06-21T15:50:33Z</dcterms:created>
  <dcterms:modified xsi:type="dcterms:W3CDTF">2024-06-11T12:59:15Z</dcterms:modified>
</cp:coreProperties>
</file>