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EPI%20-%202024,%20D.U%20N007\SALA%20ZORRITOS\sala_situacional.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EPI%20-%202024,%20D.U%20N007\SALA%20ZORRITOS\sala_situacional.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>
                <a:solidFill>
                  <a:sysClr val="windowText" lastClr="000000"/>
                </a:solidFill>
              </a:rPr>
              <a:t>Casos de Dengue por Tipo de diagnóstico, Microred</a:t>
            </a:r>
            <a:r>
              <a:rPr lang="es-PE" b="1" baseline="0">
                <a:solidFill>
                  <a:sysClr val="windowText" lastClr="000000"/>
                </a:solidFill>
              </a:rPr>
              <a:t> de ZORRITOS (SE01-22)</a:t>
            </a:r>
            <a:endParaRPr lang="es-PE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8.583216604995314E-2"/>
          <c:y val="0.12799615993150493"/>
          <c:w val="0.9120537796761109"/>
          <c:h val="0.76130191653016266"/>
        </c:manualLayout>
      </c:layout>
      <c:lineChart>
        <c:grouping val="standard"/>
        <c:varyColors val="0"/>
        <c:ser>
          <c:idx val="0"/>
          <c:order val="0"/>
          <c:tx>
            <c:strRef>
              <c:f>TRABAJO3!$A$95</c:f>
              <c:strCache>
                <c:ptCount val="1"/>
                <c:pt idx="0">
                  <c:v>DENGUE CON SIGNOS DE ALARMA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TRABAJO3!$C$94:$W$94</c:f>
              <c:numCache>
                <c:formatCode>General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numCache>
            </c:numRef>
          </c:cat>
          <c:val>
            <c:numRef>
              <c:f>TRABAJO3!$C$95:$W$95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06-455B-9F70-6B792698A7C7}"/>
            </c:ext>
          </c:extLst>
        </c:ser>
        <c:ser>
          <c:idx val="1"/>
          <c:order val="1"/>
          <c:tx>
            <c:strRef>
              <c:f>TRABAJO3!$A$96</c:f>
              <c:strCache>
                <c:ptCount val="1"/>
                <c:pt idx="0">
                  <c:v>DENGUE GRAVE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TRABAJO3!$C$94:$W$94</c:f>
              <c:numCache>
                <c:formatCode>General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numCache>
            </c:numRef>
          </c:cat>
          <c:val>
            <c:numRef>
              <c:f>TRABAJO3!$C$96:$W$96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06-455B-9F70-6B792698A7C7}"/>
            </c:ext>
          </c:extLst>
        </c:ser>
        <c:ser>
          <c:idx val="2"/>
          <c:order val="2"/>
          <c:tx>
            <c:strRef>
              <c:f>TRABAJO3!$A$97</c:f>
              <c:strCache>
                <c:ptCount val="1"/>
                <c:pt idx="0">
                  <c:v>DENGUE SIN SIGNOS DE ALARMA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TRABAJO3!$C$94:$W$94</c:f>
              <c:numCache>
                <c:formatCode>General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</c:numCache>
            </c:numRef>
          </c:cat>
          <c:val>
            <c:numRef>
              <c:f>TRABAJO3!$C$97:$W$97</c:f>
              <c:numCache>
                <c:formatCode>General</c:formatCode>
                <c:ptCount val="21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8</c:v>
                </c:pt>
                <c:pt idx="18">
                  <c:v>3</c:v>
                </c:pt>
                <c:pt idx="19">
                  <c:v>8</c:v>
                </c:pt>
                <c:pt idx="2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06-455B-9F70-6B792698A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407456"/>
        <c:axId val="218841160"/>
      </c:lineChart>
      <c:catAx>
        <c:axId val="21940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Semanas</a:t>
                </a:r>
                <a:r>
                  <a:rPr lang="es-PE" baseline="0"/>
                  <a:t> Epidemiológicas</a:t>
                </a:r>
                <a:endParaRPr lang="es-P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8841160"/>
        <c:crosses val="autoZero"/>
        <c:auto val="1"/>
        <c:lblAlgn val="ctr"/>
        <c:lblOffset val="100"/>
        <c:noMultiLvlLbl val="0"/>
      </c:catAx>
      <c:valAx>
        <c:axId val="21884116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9407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Casos de dengue por sexo - Microred de Zorritos</a:t>
            </a:r>
            <a:r>
              <a:rPr lang="es-PE" baseline="0"/>
              <a:t> </a:t>
            </a:r>
            <a:r>
              <a:rPr lang="es-PE"/>
              <a:t>(SE01-22)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98963118492777E-2"/>
          <c:y val="0.24304293199315655"/>
          <c:w val="0.94864597409433848"/>
          <c:h val="0.6271406376191215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596-4DE1-811C-1F36B316F3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C596-4DE1-811C-1F36B316F303}"/>
              </c:ext>
            </c:extLst>
          </c:dPt>
          <c:dLbls>
            <c:dLbl>
              <c:idx val="0"/>
              <c:layout>
                <c:manualLayout>
                  <c:x val="-0.20660428818781207"/>
                  <c:y val="-0.130021229726182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96-4DE1-811C-1F36B316F303}"/>
                </c:ext>
              </c:extLst>
            </c:dLbl>
            <c:dLbl>
              <c:idx val="1"/>
              <c:layout>
                <c:manualLayout>
                  <c:x val="0.19523152450949646"/>
                  <c:y val="6.9964502984716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96-4DE1-811C-1F36B316F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TRABAJO!$A$127:$A$128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TRABAJO!$B$127:$B$128</c:f>
              <c:numCache>
                <c:formatCode>General</c:formatCode>
                <c:ptCount val="2"/>
                <c:pt idx="0">
                  <c:v>216</c:v>
                </c:pt>
                <c:pt idx="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6-4DE1-811C-1F36B316F3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55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68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1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7C1:F130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61C1:F91C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70C3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101C1:F116C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4C1:F108C23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E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C:\Users\Usuario\Desktop\EPI%20-%202024,%20D.U%20N007\SALA%20ZORRITOS\sala_situacional.-22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22.xlsx!TRABAJO!F48C1:F70C5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C:\Users\Usuario\Desktop\EPI%20-%202024,%20D.U%20N007\SALA%20ZORRITOS\sala_situacional.-22.xlsx!TRABAJO!F92C1:F104C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file:///C:\Users\Usuario\Desktop\EPI%20-%202024,%20D.U%20N007\SALA%20ZORRITOS\sala_situacional.-22.xlsx!TRABAJO2!F28C1:F46C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oleObject" Target="file:///C:\Users\Usuario\Desktop\EPI%20-%202024,%20D.U%20N007\SALA%20ZORRITOS\sala_situacional.-22.xlsx!TRABAJO2!F77C1:F87C2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4.emf"/><Relationship Id="rId2" Type="http://schemas.openxmlformats.org/officeDocument/2006/relationships/oleObject" Target="file:///C:\Users\Usuario\Desktop\EPI%20-%202024,%20D.U%20N007\SALA%20ZORRITOS\sala_situacional.-22.xlsx!TRABAJO3!%5bsala_situacional.-22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22.xlsx!TRABAJO!F12C9:F16C14" TargetMode="Externa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BOLETIN_SALA_EPI\HOJA_TRABAJO\HOJA_DENGUE.xlsm!MAPRIESGO_DENGUE_6SEMNAS!F16C1:F20C4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er\Desktop\Nueva%20carpeta\SALA_ZARUMILLA\sala_situacional%20ZA-22.xlsx!TRABAJO!F12C1:F18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2.xlsx!TRABAJO!F117C1:F133C8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er\Desktop\Nueva%20carpeta\SALA_ZARUMILLA\sala_situacional%20ZA-22.xlsx!TRABAJO!F60C1:F89C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er\Desktop\Nueva%20carpeta\SALA_ZARUMILLA\SOLO%20ZARUMILLA\sala_situacional%20ZA-22-1.xlsx!TRABAJO2!F37C1:F60C3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er\Desktop\Nueva%20carpeta\SALA_ZARUMILLA\SOLO%20ZARUMILLA\sala_situacional%20ZA-22-1.xlsx!TRABAJO2!F91C1:F104C3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er\Desktop\Nueva%20carpeta\SALA_ZARUMILLA\SOLO%20ZARUMILLA\sala_situacional%20-%20SOLO%20C.S%20ZA%20SE%2022.xlsx!TRABAJO3!%5bsala_situacional%20-%20SOLO%20C.S%20ZA%20SE%2022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user\Desktop\Nueva%20carpeta\SALA_ZARUMILLA\sala_situacional%20ZA-22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2.xlsx!TRABAJO3!%5bsala_situacional%20ZA-22.xlsx%5dTRABAJO3%20Gr&#225;fico%201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user\Desktop\Nueva%20carpeta\SALA_ZARUMILLA\sala_situacional%20ZA-22.xlsx!TRABAJO!%5bsala_situacional%20ZA-22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22</a:t>
            </a:r>
            <a:endParaRPr lang="es-PE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47297" y="1657594"/>
          <a:ext cx="6060982" cy="163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781111" progId="Excel.Sheet.12">
                  <p:link updateAutomatic="1"/>
                </p:oleObj>
              </mc:Choice>
              <mc:Fallback>
                <p:oleObj name="Hoja de cálculo" r:id="rId2" imgW="6591314" imgH="1781111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97" y="1657594"/>
                        <a:ext cx="6060982" cy="163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528682" y="1265901"/>
          <a:ext cx="6968554" cy="469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391659" imgH="5657850" progId="Excel.Sheet.12">
                  <p:link updateAutomatic="1"/>
                </p:oleObj>
              </mc:Choice>
              <mc:Fallback>
                <p:oleObj name="Hoja de cálculo" r:id="rId4" imgW="8391659" imgH="565785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8682" y="1265901"/>
                        <a:ext cx="6968554" cy="469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46861" y="3775027"/>
          <a:ext cx="6029624" cy="254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2781313" progId="Excel.Sheet.12">
                  <p:link updateAutomatic="1"/>
                </p:oleObj>
              </mc:Choice>
              <mc:Fallback>
                <p:oleObj name="Hoja de cálculo" r:id="rId6" imgW="6591314" imgH="278131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861" y="3775027"/>
                        <a:ext cx="6029624" cy="254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03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22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66688" y="1274763"/>
          <a:ext cx="13198475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8621487" imgH="5791303" progId="Excel.Sheet.12">
                  <p:link updateAutomatic="1"/>
                </p:oleObj>
              </mc:Choice>
              <mc:Fallback>
                <p:oleObj name="Hoja de cálculo" r:id="rId2" imgW="18621487" imgH="579130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688" y="1274763"/>
                        <a:ext cx="13198475" cy="445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11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22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09563" y="1951038"/>
          <a:ext cx="14054137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0659888" imgH="3057602" progId="Excel.Sheet.12">
                  <p:link updateAutomatic="1"/>
                </p:oleObj>
              </mc:Choice>
              <mc:Fallback>
                <p:oleObj name="Hoja de cálculo" r:id="rId2" imgW="20659888" imgH="305760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563" y="1951038"/>
                        <a:ext cx="14054137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22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930775"/>
          <a:ext cx="52197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400214" progId="Excel.Sheet.12">
                  <p:link updateAutomatic="1"/>
                </p:oleObj>
              </mc:Choice>
              <mc:Fallback>
                <p:oleObj name="Hoja de cálculo" r:id="rId8" imgW="5657828" imgH="140021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930775"/>
                        <a:ext cx="521970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6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304" t="16854" r="4641" b="7503"/>
          <a:stretch/>
        </p:blipFill>
        <p:spPr>
          <a:xfrm>
            <a:off x="0" y="-66783"/>
            <a:ext cx="12192000" cy="692478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4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00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14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05473" imgH="1790729" progId="Excel.Sheet.12">
                  <p:link updateAutomatic="1"/>
                </p:oleObj>
              </mc:Choice>
              <mc:Fallback>
                <p:oleObj name="Worksheet" r:id="rId2" imgW="6705473" imgH="1790729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248891" y="1467352"/>
          <a:ext cx="14855745" cy="400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9240580" imgH="5181483" progId="Excel.Sheet.12">
                  <p:link updateAutomatic="1"/>
                </p:oleObj>
              </mc:Choice>
              <mc:Fallback>
                <p:oleObj name="Worksheet" r:id="rId4" imgW="19240580" imgH="518148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8891" y="1467352"/>
                        <a:ext cx="14855745" cy="400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71090" y="3671487"/>
          <a:ext cx="14769374" cy="229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40580" imgH="2990747" progId="Excel.Sheet.12">
                  <p:link updateAutomatic="1"/>
                </p:oleObj>
              </mc:Choice>
              <mc:Fallback>
                <p:oleObj name="Worksheet" r:id="rId6" imgW="19240580" imgH="2990747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090" y="3671487"/>
                        <a:ext cx="14769374" cy="2296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04775" y="1624013"/>
          <a:ext cx="22772688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518356" imgH="4696016" progId="Excel.Sheet.12">
                  <p:link updateAutomatic="1"/>
                </p:oleObj>
              </mc:Choice>
              <mc:Fallback>
                <p:oleObj name="Worksheet" r:id="rId2" imgW="31518356" imgH="469601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75" y="1624013"/>
                        <a:ext cx="22772688" cy="358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71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61925" y="2191111"/>
          <a:ext cx="22740937" cy="2321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518356" imgH="2943269" progId="Excel.Sheet.12">
                  <p:link updateAutomatic="1"/>
                </p:oleObj>
              </mc:Choice>
              <mc:Fallback>
                <p:oleObj name="Worksheet" r:id="rId2" imgW="31518356" imgH="2943269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25" y="2191111"/>
                        <a:ext cx="22740937" cy="2321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63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1938" y="1370013"/>
          <a:ext cx="55276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36" imgH="5981890" progId="Excel.Sheet.12">
                  <p:link updateAutomatic="1"/>
                </p:oleObj>
              </mc:Choice>
              <mc:Fallback>
                <p:oleObj name="Worksheet" r:id="rId2" imgW="10210736" imgH="598189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38" y="1370013"/>
                        <a:ext cx="5527675" cy="324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6588" y="3873500"/>
          <a:ext cx="484505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75" imgH="4277018" progId="Excel.Sheet.12">
                  <p:link updateAutomatic="1"/>
                </p:oleObj>
              </mc:Choice>
              <mc:Fallback>
                <p:oleObj name="Worksheet" r:id="rId4" imgW="7582075" imgH="4277018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6588" y="3873500"/>
                        <a:ext cx="484505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575550" y="1206500"/>
          <a:ext cx="3762375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95884" imgH="3524484" progId="Excel.Sheet.12">
                  <p:link updateAutomatic="1"/>
                </p:oleObj>
              </mc:Choice>
              <mc:Fallback>
                <p:oleObj name="Worksheet" r:id="rId6" imgW="5295884" imgH="3524484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5550" y="1206500"/>
                        <a:ext cx="3762375" cy="250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561975" y="4613275"/>
          <a:ext cx="49244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924397" imgH="1762242" progId="Excel.Sheet.12">
                  <p:link updateAutomatic="1"/>
                </p:oleObj>
              </mc:Choice>
              <mc:Fallback>
                <p:oleObj name="Worksheet" r:id="rId8" imgW="4924397" imgH="1762242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975" y="4613275"/>
                        <a:ext cx="49244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6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F5377E-01D5-0B67-3E96-59466C3E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01-22/2024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6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7" name="Objeto 6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cro-Enabled Worksheet" r:id="rId4" imgW="4086237" imgH="2666943" progId="Excel.SheetMacroEnabled.12">
                    <p:link updateAutomatic="1"/>
                  </p:oleObj>
                </mc:Choice>
                <mc:Fallback>
                  <p:oleObj name="Macro-Enabled Worksheet" r:id="rId4" imgW="4086237" imgH="2666943" progId="Excel.SheetMacroEnabled.12">
                    <p:link updateAutomatic="1"/>
                    <p:pic>
                      <p:nvPicPr>
                        <p:cNvPr id="7" name="Objeto 6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26 mayo - 01 junio 2024</a:t>
              </a: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S.E.22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94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49354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57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42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47650" y="1487868"/>
          <a:ext cx="58483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848280" imgH="1695604" progId="Excel.Sheet.12">
                  <p:link updateAutomatic="1"/>
                </p:oleObj>
              </mc:Choice>
              <mc:Fallback>
                <p:oleObj name="Hoja de cálculo" r:id="rId2" imgW="5848280" imgH="169560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650" y="1487868"/>
                        <a:ext cx="58483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47650" y="3477132"/>
          <a:ext cx="584835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848280" imgH="2485899" progId="Excel.Sheet.12">
                  <p:link updateAutomatic="1"/>
                </p:oleObj>
              </mc:Choice>
              <mc:Fallback>
                <p:oleObj name="Hoja de cálculo" r:id="rId4" imgW="5848280" imgH="2485899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" y="3477132"/>
                        <a:ext cx="584835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6215276" y="1487868"/>
          <a:ext cx="5848350" cy="447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848280" imgH="4371783" progId="Excel.Sheet.12">
                  <p:link updateAutomatic="1"/>
                </p:oleObj>
              </mc:Choice>
              <mc:Fallback>
                <p:oleObj name="Hoja de cálculo" r:id="rId6" imgW="5848280" imgH="4371783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5276" y="1487868"/>
                        <a:ext cx="5848350" cy="447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34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44488" y="1344613"/>
          <a:ext cx="115570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6106877" imgH="3790796" progId="Excel.Sheet.12">
                  <p:link updateAutomatic="1"/>
                </p:oleObj>
              </mc:Choice>
              <mc:Fallback>
                <p:oleObj name="Hoja de cálculo" r:id="rId2" imgW="16106877" imgH="379079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44613"/>
                        <a:ext cx="11557000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44771" y="3932633"/>
          <a:ext cx="11556073" cy="264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6106877" imgH="2190754" progId="Excel.Sheet.12">
                  <p:link updateAutomatic="1"/>
                </p:oleObj>
              </mc:Choice>
              <mc:Fallback>
                <p:oleObj name="Hoja de cálculo" r:id="rId4" imgW="16106877" imgH="219075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71" y="3932633"/>
                        <a:ext cx="11556073" cy="264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694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96863" y="1304925"/>
          <a:ext cx="6380162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31" imgH="5972248" progId="Excel.Sheet.12">
                  <p:link updateAutomatic="1"/>
                </p:oleObj>
              </mc:Choice>
              <mc:Fallback>
                <p:oleObj name="Hoja de cálculo" r:id="rId2" imgW="10201331" imgH="597224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863" y="1304925"/>
                        <a:ext cx="6380162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CCFDBE2-5D1E-EB0C-F01E-9189B1839783}"/>
              </a:ext>
            </a:extLst>
          </p:cNvPr>
          <p:cNvGraphicFramePr>
            <a:graphicFrameLocks/>
          </p:cNvGraphicFramePr>
          <p:nvPr/>
        </p:nvGraphicFramePr>
        <p:xfrm>
          <a:off x="7077545" y="4107976"/>
          <a:ext cx="4944120" cy="244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CB6A933-1B08-F135-89D8-5FD12FB2B068}"/>
              </a:ext>
            </a:extLst>
          </p:cNvPr>
          <p:cNvGraphicFramePr>
            <a:graphicFrameLocks/>
          </p:cNvGraphicFramePr>
          <p:nvPr/>
        </p:nvGraphicFramePr>
        <p:xfrm>
          <a:off x="7096836" y="1304925"/>
          <a:ext cx="4913194" cy="254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296863" y="4610556"/>
          <a:ext cx="6380162" cy="194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143404" imgH="1504902" progId="Excel.Sheet.12">
                  <p:link updateAutomatic="1"/>
                </p:oleObj>
              </mc:Choice>
              <mc:Fallback>
                <p:oleObj name="Hoja de cálculo" r:id="rId6" imgW="5143404" imgH="150490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863" y="4610556"/>
                        <a:ext cx="6380162" cy="194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43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" y="1414323"/>
            <a:ext cx="21900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01-22/2024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CD1A315-2E67-5D2B-7CFC-4596601F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5" y="2101308"/>
            <a:ext cx="4257611" cy="3441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E856EC-F10F-F2ED-D334-4C5040D0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97" y="5164667"/>
            <a:ext cx="2650578" cy="857250"/>
          </a:xfrm>
          <a:prstGeom prst="rect">
            <a:avLst/>
          </a:prstGeom>
        </p:spPr>
      </p:pic>
      <p:sp>
        <p:nvSpPr>
          <p:cNvPr id="18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 dirty="0"/>
              <a:t>Fuente: Dirección Ejecutiva de Epidemiología – Tumbes/</a:t>
            </a:r>
            <a:r>
              <a:rPr lang="es-ES" dirty="0" err="1"/>
              <a:t>Notiweb</a:t>
            </a:r>
            <a:r>
              <a:rPr lang="es-ES" dirty="0"/>
              <a:t>-CDC/MINSA (*) Hasta la SE22</a:t>
            </a:r>
            <a:endParaRPr lang="es-PE" dirty="0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83" y="1406483"/>
            <a:ext cx="2190037" cy="7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04 últimas semanas epidemiológicas (19-22/2024)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E562949-1CFE-2B8E-7156-8CDFCD3EF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028" y="2114650"/>
            <a:ext cx="4233505" cy="3441600"/>
          </a:xfrm>
          <a:prstGeom prst="rect">
            <a:avLst/>
          </a:prstGeom>
        </p:spPr>
      </p:pic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80192E9-0D4F-8EBA-A0D7-F51D18955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4130" y="5164667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695659" imgH="857122" progId="Excel.SheetMacroEnabled.12">
                  <p:link updateAutomatic="1"/>
                </p:oleObj>
              </mc:Choice>
              <mc:Fallback>
                <p:oleObj name="Macro-Enabled Worksheet" r:id="rId6" imgW="2695659" imgH="857122" progId="Excel.SheetMacroEnabled.12">
                  <p:link updateAutomatic="1"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80192E9-0D4F-8EBA-A0D7-F51D18955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84130" y="5164667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76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55E7B79-6974-854D-A680-20CC660C4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852227"/>
              </p:ext>
            </p:extLst>
          </p:nvPr>
        </p:nvGraphicFramePr>
        <p:xfrm>
          <a:off x="200521" y="864834"/>
          <a:ext cx="65151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15031" imgH="2219197" progId="Excel.Sheet.12">
                  <p:link updateAutomatic="1"/>
                </p:oleObj>
              </mc:Choice>
              <mc:Fallback>
                <p:oleObj name="Worksheet" r:id="rId2" imgW="6515031" imgH="22191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521" y="864834"/>
                        <a:ext cx="65151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4B28DAA-9C81-15CE-B17B-D91D56BDA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30718"/>
              </p:ext>
            </p:extLst>
          </p:nvPr>
        </p:nvGraphicFramePr>
        <p:xfrm>
          <a:off x="6715621" y="1341879"/>
          <a:ext cx="8578456" cy="523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125333" imgH="7582034" progId="Excel.Sheet.12">
                  <p:link updateAutomatic="1"/>
                </p:oleObj>
              </mc:Choice>
              <mc:Fallback>
                <p:oleObj name="Worksheet" r:id="rId4" imgW="12125333" imgH="7582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621" y="1341879"/>
                        <a:ext cx="8578456" cy="523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DC9C450-ABAD-8A7C-9309-19E63F994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3116"/>
              </p:ext>
            </p:extLst>
          </p:nvPr>
        </p:nvGraphicFramePr>
        <p:xfrm>
          <a:off x="205626" y="3127920"/>
          <a:ext cx="7082298" cy="344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38924" imgH="3914959" progId="Excel.Sheet.12">
                  <p:link updateAutomatic="1"/>
                </p:oleObj>
              </mc:Choice>
              <mc:Fallback>
                <p:oleObj name="Worksheet" r:id="rId6" imgW="8038924" imgH="39149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626" y="3127920"/>
                        <a:ext cx="7082298" cy="344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92B6298-3715-53CC-1B8A-D413F518A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71034"/>
              </p:ext>
            </p:extLst>
          </p:nvPr>
        </p:nvGraphicFramePr>
        <p:xfrm>
          <a:off x="301674" y="1129592"/>
          <a:ext cx="13625342" cy="510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935891" imgH="7162832" progId="Excel.Sheet.12">
                  <p:link updateAutomatic="1"/>
                </p:oleObj>
              </mc:Choice>
              <mc:Fallback>
                <p:oleObj name="Worksheet" r:id="rId2" imgW="21935891" imgH="71628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674" y="1129592"/>
                        <a:ext cx="13625342" cy="510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3995AD4-A2CA-D237-52C6-6C5A15B9B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2327"/>
              </p:ext>
            </p:extLst>
          </p:nvPr>
        </p:nvGraphicFramePr>
        <p:xfrm>
          <a:off x="239151" y="1280745"/>
          <a:ext cx="12534314" cy="347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507312" imgH="3838395" progId="Excel.Sheet.12">
                  <p:link updateAutomatic="1"/>
                </p:oleObj>
              </mc:Choice>
              <mc:Fallback>
                <p:oleObj name="Worksheet" r:id="rId2" imgW="20507312" imgH="38383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151" y="1280745"/>
                        <a:ext cx="12534314" cy="347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CF446A5-5D9D-0074-82D4-1F313DA50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55669"/>
              </p:ext>
            </p:extLst>
          </p:nvPr>
        </p:nvGraphicFramePr>
        <p:xfrm>
          <a:off x="649001" y="4339249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7622" imgH="1838276" progId="Excel.Sheet.12">
                  <p:link updateAutomatic="1"/>
                </p:oleObj>
              </mc:Choice>
              <mc:Fallback>
                <p:oleObj name="Worksheet" r:id="rId2" imgW="4857622" imgH="18382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9001" y="4339249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0F68063-CE9F-709E-B35E-591ADA194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50832"/>
              </p:ext>
            </p:extLst>
          </p:nvPr>
        </p:nvGraphicFramePr>
        <p:xfrm>
          <a:off x="7553325" y="1239838"/>
          <a:ext cx="4122738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46" imgH="3505232" progId="Excel.Sheet.12">
                  <p:link updateAutomatic="1"/>
                </p:oleObj>
              </mc:Choice>
              <mc:Fallback>
                <p:oleObj name="Worksheet" r:id="rId4" imgW="5267246" imgH="3505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3325" y="1239838"/>
                        <a:ext cx="4122738" cy="225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604FB81-358F-7516-17BC-F0B893ECC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8954"/>
              </p:ext>
            </p:extLst>
          </p:nvPr>
        </p:nvGraphicFramePr>
        <p:xfrm>
          <a:off x="283082" y="1239838"/>
          <a:ext cx="5589588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210727" imgH="5972311" progId="Excel.Sheet.12">
                  <p:link updateAutomatic="1"/>
                </p:oleObj>
              </mc:Choice>
              <mc:Fallback>
                <p:oleObj name="Worksheet" r:id="rId6" imgW="10210727" imgH="59723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082" y="1239838"/>
                        <a:ext cx="5589588" cy="326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97C8A19-45E1-D55D-A9AC-C4EFF549F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17417"/>
              </p:ext>
            </p:extLst>
          </p:nvPr>
        </p:nvGraphicFramePr>
        <p:xfrm>
          <a:off x="6685251" y="3559376"/>
          <a:ext cx="5352996" cy="299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725456" imgH="4317635" progId="Excel.Sheet.12">
                  <p:link updateAutomatic="1"/>
                </p:oleObj>
              </mc:Choice>
              <mc:Fallback>
                <p:oleObj name="Worksheet" r:id="rId8" imgW="7725456" imgH="43176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5251" y="3559376"/>
                        <a:ext cx="5352996" cy="299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F0EAEC-52FA-135A-5251-846719441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30" t="31581" r="10231" b="15265"/>
          <a:stretch/>
        </p:blipFill>
        <p:spPr>
          <a:xfrm>
            <a:off x="0" y="1190169"/>
            <a:ext cx="12191999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02443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381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716</Words>
  <Application>Microsoft Office PowerPoint</Application>
  <PresentationFormat>Panorámica</PresentationFormat>
  <Paragraphs>77</Paragraphs>
  <Slides>28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28</vt:i4>
      </vt:variant>
    </vt:vector>
  </HeadingPairs>
  <TitlesOfParts>
    <vt:vector size="72" baseType="lpstr">
      <vt:lpstr>Adobe Gothic Std B</vt:lpstr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file:///C:\Users\user\Desktop\Nueva%20carpeta\SALA_ZARUMILLA\sala_situacional%20ZA-22.xlsx!TRABAJO!F12C1:F18C6</vt:lpstr>
      <vt:lpstr>file:///C:\Users\user\Desktop\Nueva%20carpeta\SALA_ZARUMILLA\sala_situacional%20ZA-22.xlsx!TRABAJO!F60C1:F89C13</vt:lpstr>
      <vt:lpstr>file:///C:\Users\user\Desktop\Nueva%20carpeta\SALA_ZARUMILLA\sala_situacional%20ZA-22.xlsx!TRABAJO!F117C1:F133C8</vt:lpstr>
      <vt:lpstr>file:///C:\Users\user\Desktop\Nueva%20carpeta\SALA_ZARUMILLA\SOLO%20ZARUMILLA\sala_situacional%20ZA-22-1.xlsx!TRABAJO2!F37C1:F60C37</vt:lpstr>
      <vt:lpstr>file:///C:\Users\user\Desktop\Nueva%20carpeta\SALA_ZARUMILLA\SOLO%20ZARUMILLA\sala_situacional%20ZA-22-1.xlsx!TRABAJO2!F91C1:F104C31</vt:lpstr>
      <vt:lpstr>file:///C:\Users\user\Desktop\Nueva%20carpeta\SALA_ZARUMILLA\sala_situacional%20ZA-22.xlsx!TRABAJO!F12C9:F16C14</vt:lpstr>
      <vt:lpstr>file:///C:\Users\user\Desktop\Nueva%20carpeta\SALA_ZARUMILLA\sala_situacional%20ZA-22.xlsx!TRABAJO!%5bsala_situacional%20ZA-22.xlsx%5dTRABAJO%20Gráfico%202</vt:lpstr>
      <vt:lpstr>file:///C:\Users\user\Desktop\Nueva%20carpeta\SALA_ZARUMILLA\sala_situacional%20ZA-22.xlsx!TRABAJO3!%5bsala_situacional%20ZA-22.xlsx%5dTRABAJO3%20Gráfico%201</vt:lpstr>
      <vt:lpstr>file:///C:\Users\user\Desktop\Nueva%20carpeta\SALA_ZARUMILLA\SOLO%20ZARUMILLA\sala_situacional%20-%20SOLO%20C.S%20ZA%20SE%2022.xlsx!TRABAJO3!%5bsala_situacional%20-%20SOLO%20C.S%20ZA%20SE%2022.xlsx%5dTRABAJO3%20Gráfico%202</vt:lpstr>
      <vt:lpstr>file:///C:\SALA_PAMPA_GRANDE\sala_situacional.xlsx!TRABAJO!F15C1:F21C7</vt:lpstr>
      <vt:lpstr>file:///C:\SALA_PAMPA_GRANDE\sala_situacional.xlsx!TRABAJO!F61C1:F91C9</vt:lpstr>
      <vt:lpstr>file:///C:\SALA_PAMPA_GRANDE\sala_situacional.xlsx!TRABAJO!F117C1:F130C7</vt:lpstr>
      <vt:lpstr>file:///C:\SALA_PAMPA_GRANDE\sala_situacional.xlsx!TRABAJO2!F42C1:F70C31</vt:lpstr>
      <vt:lpstr>file:///C:\SALA_PAMPA_GRANDE\sala_situacional.xlsx!TRABAJO2!F101C1:F116C39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file:///E:\SALA_%20CORRALES\sala_situacional%20-%20SE...xlsx!TRABAJO!F49C1:F71C23</vt:lpstr>
      <vt:lpstr>file:///E:\SALA_%20CORRALES\sala_situacional%20-%20SE...xlsx!TRABAJO!F94C1:F108C23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file:///C:\BOLETINES_2020\HOJA%20DE%20TRABAJO\2020\HOJA_MALARIA.xlsm!MALARIA_G_ETAREO_DISTRITOS!%5bHOJA_MALARIA.xlsm%5dMALARIA_G_ETAREO_DISTRITOS%20Gráfico%201</vt:lpstr>
      <vt:lpstr>file:///C:\Users\Usuario\Desktop\EPI%20-%202024,%20D.U%20N007\SALA%20ZORRITOS\sala_situacional.-22.xlsx!TRABAJO!F12C1:F17C5</vt:lpstr>
      <vt:lpstr>file:///C:\Users\Usuario\Desktop\EPI%20-%202024,%20D.U%20N007\SALA%20ZORRITOS\sala_situacional.-22.xlsx!TRABAJO!F92C1:F104C5</vt:lpstr>
      <vt:lpstr>file:///C:\Users\Usuario\Desktop\EPI%20-%202024,%20D.U%20N007\SALA%20ZORRITOS\sala_situacional.-22.xlsx!TRABAJO!F48C1:F70C5</vt:lpstr>
      <vt:lpstr>file:///C:\Users\Usuario\Desktop\EPI%20-%202024,%20D.U%20N007\SALA%20ZORRITOS\sala_situacional.-22.xlsx!TRABAJO2!F28C1:F46C24</vt:lpstr>
      <vt:lpstr>file:///C:\Users\Usuario\Desktop\EPI%20-%202024,%20D.U%20N007\SALA%20ZORRITOS\sala_situacional.-22.xlsx!TRABAJO2!F77C1:F87C24</vt:lpstr>
      <vt:lpstr>file:///C:\Users\Usuario\Desktop\EPI%20-%202024,%20D.U%20N007\SALA%20ZORRITOS\sala_situacional.-22.xlsx!TRABAJO3!%5bsala_situacional.-22.xlsx%5dTRABAJO3%20Gráfico%201</vt:lpstr>
      <vt:lpstr>file:///C:\Users\Usuario\Desktop\EPI%20-%202024,%20D.U%20N007\SALA%20ZORRITOS\sala_situacional.-22.xlsx!TRABAJO!F12C9:F16C14</vt:lpstr>
      <vt:lpstr>file:///C:\BOLETIN_SALA_EPI\HOJA_TRABAJO\HOJA_DENGUE.xlsm!MAPRIESGO_DENGUE_6SEMNAS!F16C1:F20C4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125</cp:revision>
  <cp:lastPrinted>2024-03-20T23:17:57Z</cp:lastPrinted>
  <dcterms:created xsi:type="dcterms:W3CDTF">2023-06-21T15:50:33Z</dcterms:created>
  <dcterms:modified xsi:type="dcterms:W3CDTF">2024-06-25T15:35:18Z</dcterms:modified>
</cp:coreProperties>
</file>