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09" autoAdjust="0"/>
  </p:normalViewPr>
  <p:slideViewPr>
    <p:cSldViewPr snapToGrid="0">
      <p:cViewPr varScale="1">
        <p:scale>
          <a:sx n="98" d="100"/>
          <a:sy n="98" d="100"/>
        </p:scale>
        <p:origin x="1014" y="10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2000" b="1">
                <a:solidFill>
                  <a:sysClr val="windowText" lastClr="000000"/>
                </a:solidFill>
              </a:rPr>
              <a:t>Tendencia de episodios de Dengue, Microred</a:t>
            </a:r>
            <a:r>
              <a:rPr lang="es-PE" sz="2000" b="1" baseline="0">
                <a:solidFill>
                  <a:sysClr val="windowText" lastClr="000000"/>
                </a:solidFill>
              </a:rPr>
              <a:t> de ZORRITOS</a:t>
            </a:r>
            <a:r>
              <a:rPr lang="es-PE" sz="2000" b="1">
                <a:solidFill>
                  <a:sysClr val="windowText" lastClr="000000"/>
                </a:solidFill>
              </a:rPr>
              <a:t> años 2022 - 2024 (SE01-44)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5.0426901733190525E-2"/>
          <c:y val="0.14944382564167877"/>
          <c:w val="0.92385934723045393"/>
          <c:h val="0.71947408201591323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TRABAJO3!$A$30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TRABAJO3!$B$27:$AS$27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</c:numCache>
            </c:numRef>
          </c:cat>
          <c:val>
            <c:numRef>
              <c:f>TRABAJO3!$B$30:$AS$30</c:f>
              <c:numCache>
                <c:formatCode>General</c:formatCode>
                <c:ptCount val="44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1</c:v>
                </c:pt>
                <c:pt idx="13">
                  <c:v>5</c:v>
                </c:pt>
                <c:pt idx="14">
                  <c:v>2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6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7-4E1D-B547-A1E1A0572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102960"/>
        <c:axId val="237251816"/>
      </c:barChart>
      <c:lineChart>
        <c:grouping val="standard"/>
        <c:varyColors val="0"/>
        <c:ser>
          <c:idx val="0"/>
          <c:order val="0"/>
          <c:tx>
            <c:strRef>
              <c:f>TRABAJO3!$A$28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TRABAJO3!$B$27:$AS$27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</c:numCache>
            </c:numRef>
          </c:cat>
          <c:val>
            <c:numRef>
              <c:f>TRABAJO3!$B$28:$AS$28</c:f>
              <c:numCache>
                <c:formatCode>General</c:formatCode>
                <c:ptCount val="44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  <c:pt idx="4">
                  <c:v>2</c:v>
                </c:pt>
                <c:pt idx="5">
                  <c:v>9</c:v>
                </c:pt>
                <c:pt idx="6">
                  <c:v>7</c:v>
                </c:pt>
                <c:pt idx="7">
                  <c:v>6</c:v>
                </c:pt>
                <c:pt idx="8">
                  <c:v>10</c:v>
                </c:pt>
                <c:pt idx="9">
                  <c:v>20</c:v>
                </c:pt>
                <c:pt idx="10">
                  <c:v>33</c:v>
                </c:pt>
                <c:pt idx="11">
                  <c:v>25</c:v>
                </c:pt>
                <c:pt idx="12">
                  <c:v>31</c:v>
                </c:pt>
                <c:pt idx="13">
                  <c:v>23</c:v>
                </c:pt>
                <c:pt idx="14">
                  <c:v>18</c:v>
                </c:pt>
                <c:pt idx="15">
                  <c:v>6</c:v>
                </c:pt>
                <c:pt idx="16">
                  <c:v>6</c:v>
                </c:pt>
                <c:pt idx="17">
                  <c:v>8</c:v>
                </c:pt>
                <c:pt idx="18">
                  <c:v>3</c:v>
                </c:pt>
                <c:pt idx="19">
                  <c:v>4</c:v>
                </c:pt>
                <c:pt idx="20">
                  <c:v>1</c:v>
                </c:pt>
                <c:pt idx="21">
                  <c:v>6</c:v>
                </c:pt>
                <c:pt idx="22">
                  <c:v>1</c:v>
                </c:pt>
                <c:pt idx="23">
                  <c:v>5</c:v>
                </c:pt>
                <c:pt idx="24">
                  <c:v>2</c:v>
                </c:pt>
                <c:pt idx="25">
                  <c:v>2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0</c:v>
                </c:pt>
                <c:pt idx="34">
                  <c:v>3</c:v>
                </c:pt>
                <c:pt idx="35">
                  <c:v>1</c:v>
                </c:pt>
                <c:pt idx="36">
                  <c:v>3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47-4E1D-B547-A1E1A0572892}"/>
            </c:ext>
          </c:extLst>
        </c:ser>
        <c:ser>
          <c:idx val="1"/>
          <c:order val="1"/>
          <c:tx>
            <c:strRef>
              <c:f>TRABAJO3!$A$29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TRABAJO3!$B$27:$AS$27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</c:numCache>
            </c:numRef>
          </c:cat>
          <c:val>
            <c:numRef>
              <c:f>TRABAJO3!$B$29:$AS$29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9</c:v>
                </c:pt>
                <c:pt idx="8">
                  <c:v>1</c:v>
                </c:pt>
                <c:pt idx="9">
                  <c:v>4</c:v>
                </c:pt>
                <c:pt idx="10">
                  <c:v>12</c:v>
                </c:pt>
                <c:pt idx="11">
                  <c:v>18</c:v>
                </c:pt>
                <c:pt idx="12">
                  <c:v>14</c:v>
                </c:pt>
                <c:pt idx="13">
                  <c:v>9</c:v>
                </c:pt>
                <c:pt idx="14">
                  <c:v>13</c:v>
                </c:pt>
                <c:pt idx="15">
                  <c:v>23</c:v>
                </c:pt>
                <c:pt idx="16">
                  <c:v>12</c:v>
                </c:pt>
                <c:pt idx="17">
                  <c:v>13</c:v>
                </c:pt>
                <c:pt idx="18">
                  <c:v>30</c:v>
                </c:pt>
                <c:pt idx="19">
                  <c:v>40</c:v>
                </c:pt>
                <c:pt idx="20">
                  <c:v>59</c:v>
                </c:pt>
                <c:pt idx="21">
                  <c:v>62</c:v>
                </c:pt>
                <c:pt idx="22">
                  <c:v>71</c:v>
                </c:pt>
                <c:pt idx="23">
                  <c:v>37</c:v>
                </c:pt>
                <c:pt idx="24">
                  <c:v>32</c:v>
                </c:pt>
                <c:pt idx="25">
                  <c:v>52</c:v>
                </c:pt>
                <c:pt idx="26">
                  <c:v>46</c:v>
                </c:pt>
                <c:pt idx="27">
                  <c:v>51</c:v>
                </c:pt>
                <c:pt idx="28">
                  <c:v>60</c:v>
                </c:pt>
                <c:pt idx="29">
                  <c:v>29</c:v>
                </c:pt>
                <c:pt idx="30">
                  <c:v>74</c:v>
                </c:pt>
                <c:pt idx="31">
                  <c:v>113</c:v>
                </c:pt>
                <c:pt idx="32">
                  <c:v>103</c:v>
                </c:pt>
                <c:pt idx="33">
                  <c:v>66</c:v>
                </c:pt>
                <c:pt idx="34">
                  <c:v>88</c:v>
                </c:pt>
                <c:pt idx="35">
                  <c:v>103</c:v>
                </c:pt>
                <c:pt idx="36">
                  <c:v>83</c:v>
                </c:pt>
                <c:pt idx="37">
                  <c:v>60</c:v>
                </c:pt>
                <c:pt idx="38">
                  <c:v>33</c:v>
                </c:pt>
                <c:pt idx="39">
                  <c:v>18</c:v>
                </c:pt>
                <c:pt idx="40">
                  <c:v>15</c:v>
                </c:pt>
                <c:pt idx="41">
                  <c:v>17</c:v>
                </c:pt>
                <c:pt idx="42">
                  <c:v>11</c:v>
                </c:pt>
                <c:pt idx="4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E47-4E1D-B547-A1E1A0572892}"/>
            </c:ext>
          </c:extLst>
        </c:ser>
        <c:ser>
          <c:idx val="3"/>
          <c:order val="3"/>
          <c:tx>
            <c:strRef>
              <c:f>TRABAJO3!$A$31</c:f>
              <c:strCache>
                <c:ptCount val="1"/>
                <c:pt idx="0">
                  <c:v>Probables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TRABAJO3!$B$27:$AS$27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</c:numCache>
            </c:numRef>
          </c:cat>
          <c:val>
            <c:numRef>
              <c:f>TRABAJO3!$B$31:$AS$31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2</c:v>
                </c:pt>
                <c:pt idx="4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E47-4E1D-B547-A1E1A0572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102960"/>
        <c:axId val="237251816"/>
      </c:lineChart>
      <c:catAx>
        <c:axId val="238102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Semana Epidemilógica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7251816"/>
        <c:crosses val="autoZero"/>
        <c:auto val="1"/>
        <c:lblAlgn val="ctr"/>
        <c:lblOffset val="100"/>
        <c:noMultiLvlLbl val="0"/>
      </c:catAx>
      <c:valAx>
        <c:axId val="2372518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810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Casos de dengue por sexo - Microred de Zorritos</a:t>
            </a:r>
            <a:r>
              <a:rPr lang="es-PE" baseline="0"/>
              <a:t> </a:t>
            </a:r>
            <a:r>
              <a:rPr lang="es-PE"/>
              <a:t>(44)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3EA0-4514-89D7-3CED982123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3EA0-4514-89D7-3CED982123AF}"/>
              </c:ext>
            </c:extLst>
          </c:dPt>
          <c:dLbls>
            <c:dLbl>
              <c:idx val="0"/>
              <c:layout>
                <c:manualLayout>
                  <c:x val="-0.20660428818781207"/>
                  <c:y val="-0.1300212297261821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A0-4514-89D7-3CED982123AF}"/>
                </c:ext>
              </c:extLst>
            </c:dLbl>
            <c:dLbl>
              <c:idx val="1"/>
              <c:layout>
                <c:manualLayout>
                  <c:x val="0.19523152450949646"/>
                  <c:y val="6.9964502984716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A0-4514-89D7-3CED982123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TRABAJO!$A$127:$A$128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TRABAJO!$B$127:$B$128</c:f>
              <c:numCache>
                <c:formatCode>General</c:formatCode>
                <c:ptCount val="2"/>
                <c:pt idx="0">
                  <c:v>291</c:v>
                </c:pt>
                <c:pt idx="1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0-4514-89D7-3CED982123A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7037B-F360-426A-AC61-4A7DF0B71839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724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8/11/2024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file:///C:\SALA_PAMPA_GRANDE\sala_situacional%20-%2043.xlsx!TRABAJO!F15C1:F21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_situacional%20-%2043.xlsx!TRABAJO!F133C1:F146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SALA_PAMPA_GRANDE\sala_situacional%20-%2043.xlsx!TRABAJO!F77C1:F107C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_situacional%20-%2043.xlsx!TRABAJO2!F42C1:F69C46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SALA_PAMPA_GRANDE\sala_situacional%20-%2043.xlsx!TRABAJO2!F100C1:F115C46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PAMPA_GRANDE\sala_situacional%20-%2043.xlsx!TRABAJO!F15C9:F19C14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file:///C:\SALA_PAMPA_GRANDE\sala_situacional%20-%2043.xlsx!TRABAJO3!%5bsala_situacional%20-%2043.xlsx%5dTRABAJO3%20Gr&#225;fico%202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_situacional%20-%2043.xlsx!TRABAJO!%5bsala_situacional%20-%2043.xlsx%5dTRABAJO%20Gr&#225;fico%202" TargetMode="External"/><Relationship Id="rId5" Type="http://schemas.openxmlformats.org/officeDocument/2006/relationships/image" Target="../media/image31.emf"/><Relationship Id="rId4" Type="http://schemas.openxmlformats.org/officeDocument/2006/relationships/oleObject" Target="file:///C:\SALA_PAMPA_GRANDE\sala_situacional%20-%2043.xlsx!TRABAJO3!%5bsala_situacional%20-%2043.xlsx%5dTRABAJO3%20Gr&#225;fico%201" TargetMode="External"/><Relationship Id="rId9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SALA_PAMPA_GRANDE\sala_situacional%20-%2044.xlsx!CE-PG!%5bsala_situacional%20-%2044.xlsx%5dCE-PG%202%20Gr&#225;fico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8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file:///C:\SALA_%20CORRALES\sala_situacional%20-%20SE%2044%20C.xlsx!canal!%5bsala_situacional%20-%20SE%2044%20C.xlsx%5dcanal%202%20Gr&#225;fic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file:///C:\SALA_%20CORRALES\sala_situacional%20-%20SE%2044%20C.xlsx!TRABAJO!F14C1:F21C5" TargetMode="External"/><Relationship Id="rId7" Type="http://schemas.openxmlformats.org/officeDocument/2006/relationships/oleObject" Target="file:///C:\SALA_%20CORRALES\sala_situacional%20-%20SE%2044%20C.xlsx!TRABAJO!F50C1:F73C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oleObject" Target="file:///C:\SALA_%20CORRALES\sala_situacional%20-%20SE%2044%20C.xlsx!TRABAJO!F94C1:F110C5" TargetMode="Externa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file:///C:\SALA_%20CORRALES\sala_situacional%20-%20SE%2044%20C.xlsx!TRABAJO2!F35C1:F56C46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file:///C:\SALA_%20CORRALES\sala_situacional%20-%20SE%2044%20C.xlsx!TRABAJO2!F88C1:F101C46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%20CORRALES\sala_situacional%20-%20SE%2044%20C.xlsx!TRABAJO!F12C9:F16C14" TargetMode="External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file:///C:\SALA_%20CORRALES\sala_situacional%20-%20SE%2028%20C.xlsx!TRABAJO!F6C18:F10C23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44%20C.xlsx!TRABAJO3!%5bsala_situacional%20-%20SE%2044%20C.xlsx%5dTRABAJO3%20Gr&#225;fico%202" TargetMode="External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file:///C:\SALA_%20CORRALES\sala_situacional%20-%20SE%2044%20C.xlsx!TRABAJO!%5bsala_situacional%20-%20SE%2044%20C.xlsx%5dTRABAJO%20Gr&#225;fico%202" TargetMode="External"/><Relationship Id="rId4" Type="http://schemas.openxmlformats.org/officeDocument/2006/relationships/oleObject" Target="file:///C:\SALA_%20CORRALES\sala_situacional%20-%20SE%2044%20C.xlsx!TRABAJO3!%5bsala_situacional%20-%20SE%2044%20C.xlsx%5dTRABAJO3%20Gr&#225;fico%201" TargetMode="External"/><Relationship Id="rId9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file:///C:\SALA_ZARUMILLA\Sala_situacional_ZA-43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43.xlsx!TRABAJO!F120C1:F135C5" TargetMode="External"/><Relationship Id="rId5" Type="http://schemas.openxmlformats.org/officeDocument/2006/relationships/image" Target="../media/image10.emf"/><Relationship Id="rId4" Type="http://schemas.openxmlformats.org/officeDocument/2006/relationships/oleObject" Target="file:///C:\SALA_ZARUMILLA\Sala_situacional_ZA-43.xlsx!TRABAJO!F58C1:F86C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file:///C:\SALA_ZARUMILLA\Sala_situacional_ZA-43.xlsx!TRABAJO2!F35C1:F59C46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C:\SALA_ZARUMILLA\Sala_situacional_ZA-43.xlsx!TRABAJO2!F88C1:F101C46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ZARUMILLA\Sala_situacional_ZA-43.xlsx!TRABAJO!%5bSala_situacional_ZA-43.xlsx%5dTRABAJO%20Gr&#225;fico%202" TargetMode="External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file:///C:\SALA_ZARUMILLA\Sala_situacional_ZA-43.xlsx!TRABAJO3!%5bSala_situacional_ZA-43.xlsx%5dTRABAJO3%20Gr&#225;fico%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43.xlsx!TRABAJO!F13C9:F17C14" TargetMode="External"/><Relationship Id="rId5" Type="http://schemas.openxmlformats.org/officeDocument/2006/relationships/image" Target="../media/image15.emf"/><Relationship Id="rId4" Type="http://schemas.openxmlformats.org/officeDocument/2006/relationships/oleObject" Target="file:///C:\SALA_ZARUMILLA\Sala_situacional_ZA-43.xlsx!TRABAJO3!%5bSala_situacional_ZA-43.xlsx%5dTRABAJO3%20Gr&#225;fico%202" TargetMode="External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44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(01-44)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EB45C89-B969-5DC0-9554-77CF3B53F0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178" y="1434403"/>
          <a:ext cx="5772854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1775547" progId="Excel.Sheet.12">
                  <p:link updateAutomatic="1"/>
                </p:oleObj>
              </mc:Choice>
              <mc:Fallback>
                <p:oleObj name="Worksheet" r:id="rId2" imgW="5120640" imgH="177554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9EB45C89-B969-5DC0-9554-77CF3B53F0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178" y="1434403"/>
                        <a:ext cx="5772854" cy="177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073EF77-850E-FF96-FC36-DE2BBFAB64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8547" y="1325314"/>
          <a:ext cx="5121275" cy="54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5433242" progId="Excel.Sheet.12">
                  <p:link updateAutomatic="1"/>
                </p:oleObj>
              </mc:Choice>
              <mc:Fallback>
                <p:oleObj name="Worksheet" r:id="rId4" imgW="5120640" imgH="5433242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1073EF77-850E-FF96-FC36-DE2BBFAB6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8547" y="1325314"/>
                        <a:ext cx="5121275" cy="543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A0F69AA-9279-F62E-B021-B917766E14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6971" y="3429000"/>
          <a:ext cx="5121275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2720458" progId="Excel.Sheet.12">
                  <p:link updateAutomatic="1"/>
                </p:oleObj>
              </mc:Choice>
              <mc:Fallback>
                <p:oleObj name="Worksheet" r:id="rId6" imgW="5120640" imgH="2720458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4A0F69AA-9279-F62E-B021-B917766E1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6971" y="3429000"/>
                        <a:ext cx="5121275" cy="272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10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(01-44)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6E10E9D-1105-80A9-371D-8BEAFF6369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287" y="1391886"/>
          <a:ext cx="11909425" cy="498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3505317" imgH="11147910" progId="Excel.Sheet.12">
                  <p:link updateAutomatic="1"/>
                </p:oleObj>
              </mc:Choice>
              <mc:Fallback>
                <p:oleObj name="Worksheet" r:id="rId2" imgW="33505317" imgH="1114791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6E10E9D-1105-80A9-371D-8BEAFF636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287" y="1391886"/>
                        <a:ext cx="11909425" cy="4983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15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(01-44)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2F270AA-A8CF-268D-7E76-96D59F3D09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94" y="1318176"/>
          <a:ext cx="11460163" cy="316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3505317" imgH="4617530" progId="Excel.Sheet.12">
                  <p:link updateAutomatic="1"/>
                </p:oleObj>
              </mc:Choice>
              <mc:Fallback>
                <p:oleObj name="Worksheet" r:id="rId2" imgW="33505317" imgH="461753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2F270AA-A8CF-268D-7E76-96D59F3D09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9594" y="1318176"/>
                        <a:ext cx="11460163" cy="3169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00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(01-44)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</a:p>
          <a:p>
            <a:pPr algn="l"/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D6A83A2-6EA4-6292-7418-B130225E50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6514" y="4152122"/>
          <a:ext cx="5054884" cy="251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572286" imgH="4765663" progId="Excel.Sheet.12">
                  <p:link updateAutomatic="1"/>
                </p:oleObj>
              </mc:Choice>
              <mc:Fallback>
                <p:oleObj name="Worksheet" r:id="rId2" imgW="9572286" imgH="476566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3D6A83A2-6EA4-6292-7418-B130225E5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76514" y="4152122"/>
                        <a:ext cx="5054884" cy="251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AF15F70-F46C-21E7-EC03-47B33C9661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071" y="1611779"/>
          <a:ext cx="5886087" cy="2785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328946" imgH="6309393" progId="Excel.Sheet.12">
                  <p:link updateAutomatic="1"/>
                </p:oleObj>
              </mc:Choice>
              <mc:Fallback>
                <p:oleObj name="Worksheet" r:id="rId4" imgW="13328946" imgH="6309393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AF15F70-F46C-21E7-EC03-47B33C9661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9071" y="1611779"/>
                        <a:ext cx="5886087" cy="2785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4AA813B-07DA-9153-9000-F56C30DCAC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9288" y="1354138"/>
          <a:ext cx="4083050" cy="251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63434" imgH="3367740" progId="Excel.Sheet.12">
                  <p:link updateAutomatic="1"/>
                </p:oleObj>
              </mc:Choice>
              <mc:Fallback>
                <p:oleObj name="Worksheet" r:id="rId6" imgW="5463434" imgH="336774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4AA813B-07DA-9153-9000-F56C30DCAC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99288" y="1354138"/>
                        <a:ext cx="4083050" cy="251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55AB26EB-3E8F-55CC-62D5-1622CD9EC0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071" y="4679121"/>
          <a:ext cx="5796929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6576025" imgH="1409692" progId="Excel.Sheet.12">
                  <p:link updateAutomatic="1"/>
                </p:oleObj>
              </mc:Choice>
              <mc:Fallback>
                <p:oleObj name="Worksheet" r:id="rId8" imgW="6576025" imgH="1409692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55AB26EB-3E8F-55CC-62D5-1622CD9EC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9071" y="4679121"/>
                        <a:ext cx="5796929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2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E17B-99E9-67B5-7A13-CFD470EC26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(01-44)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A3F1F108-FC42-9E63-06BD-756B42CC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2B8D557-B3DE-95DB-D030-679FF5C435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6217" y="1367067"/>
          <a:ext cx="8202483" cy="539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33786" imgH="4163601" progId="Excel.Sheet.12">
                  <p:link updateAutomatic="1"/>
                </p:oleObj>
              </mc:Choice>
              <mc:Fallback>
                <p:oleObj name="Worksheet" r:id="rId2" imgW="6333786" imgH="4163601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2B8D557-B3DE-95DB-D030-679FF5C43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6217" y="1367067"/>
                        <a:ext cx="8202483" cy="5392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72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F66491-68DD-AB40-9A13-92C61944C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/>
          <a:stretch/>
        </p:blipFill>
        <p:spPr>
          <a:xfrm>
            <a:off x="158619" y="0"/>
            <a:ext cx="1202385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MAPAS DE RIESGO DE FIEBRE POR VIRUS DENGUE EN LA MICRORED DE PAMPA GRANDE – SE 01-44/2024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8C1F75-2958-10A5-C78D-20897B0C7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381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1231881" y="0"/>
            <a:ext cx="934813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1948841" y="536605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232569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44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2291975" y="137074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3308519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8293922" y="311366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9" y="27282"/>
            <a:ext cx="1178582" cy="11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650B8-9403-4B60-B13A-3C6A66BC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545" r="19907" b="19492"/>
          <a:stretch/>
        </p:blipFill>
        <p:spPr>
          <a:xfrm>
            <a:off x="94360" y="1030403"/>
            <a:ext cx="1071907" cy="11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141166" y="3447364"/>
            <a:ext cx="1125571" cy="8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160798" y="5675729"/>
            <a:ext cx="1005469" cy="12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F36C9C-6B1A-43B7-B2B0-CB7C444E1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" y="4431816"/>
            <a:ext cx="657938" cy="1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43501-2BAB-48A1-99D9-317F58B9E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2222649"/>
            <a:ext cx="1266738" cy="9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554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9292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0551BDA-B6AB-5F65-9AE4-A1ED06C1B2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1478" y="127825"/>
          <a:ext cx="9790043" cy="653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47212" imgH="4236325" progId="Excel.Sheet.12">
                  <p:link updateAutomatic="1"/>
                </p:oleObj>
              </mc:Choice>
              <mc:Fallback>
                <p:oleObj name="Worksheet" r:id="rId2" imgW="6347212" imgH="4236325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90551BDA-B6AB-5F65-9AE4-A1ED06C1B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1478" y="127825"/>
                        <a:ext cx="9790043" cy="6535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77BEBDD-70A7-14ED-7375-4483B21D5F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139" y="1324514"/>
          <a:ext cx="544036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40893" imgH="1905174" progId="Excel.Sheet.12">
                  <p:link updateAutomatic="1"/>
                </p:oleObj>
              </mc:Choice>
              <mc:Fallback>
                <p:oleObj name="Worksheet" r:id="rId3" imgW="5440893" imgH="1905174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877BEBDD-70A7-14ED-7375-4483B21D5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139" y="1324514"/>
                        <a:ext cx="5440363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CADBAC3-78CC-23E1-CD12-4F3127185F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138" y="3087618"/>
          <a:ext cx="5440363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440893" imgH="3345141" progId="Excel.Sheet.12">
                  <p:link updateAutomatic="1"/>
                </p:oleObj>
              </mc:Choice>
              <mc:Fallback>
                <p:oleObj name="Worksheet" r:id="rId5" imgW="5440893" imgH="3345141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CADBAC3-78CC-23E1-CD12-4F3127185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138" y="3087618"/>
                        <a:ext cx="5440363" cy="334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CE6E574-52E3-1001-96ED-E92A5057C0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4161" y="1335495"/>
          <a:ext cx="5094073" cy="5430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40893" imgH="5798670" progId="Excel.Sheet.12">
                  <p:link updateAutomatic="1"/>
                </p:oleObj>
              </mc:Choice>
              <mc:Fallback>
                <p:oleObj name="Worksheet" r:id="rId7" imgW="5440893" imgH="579867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7CE6E574-52E3-1001-96ED-E92A5057C0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24161" y="1335495"/>
                        <a:ext cx="5094073" cy="5430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(01-44)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DDDAD3F-B387-CC8E-5C29-A91627B240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472" y="1641475"/>
          <a:ext cx="11795056" cy="391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87569" imgH="15209409" progId="Excel.Sheet.12">
                  <p:link updateAutomatic="1"/>
                </p:oleObj>
              </mc:Choice>
              <mc:Fallback>
                <p:oleObj name="Worksheet" r:id="rId2" imgW="45887569" imgH="15209409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8DDDAD3F-B387-CC8E-5C29-A91627B240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472" y="1641475"/>
                        <a:ext cx="11795056" cy="391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118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C614935-17B5-0939-3A8D-F4F030BE5F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590" y="2336799"/>
          <a:ext cx="11784339" cy="2105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87569" imgH="8191650" progId="Excel.Sheet.12">
                  <p:link updateAutomatic="1"/>
                </p:oleObj>
              </mc:Choice>
              <mc:Fallback>
                <p:oleObj name="Worksheet" r:id="rId2" imgW="45887569" imgH="819165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C614935-17B5-0939-3A8D-F4F030BE5F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2590" y="2336799"/>
                        <a:ext cx="11784339" cy="2105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01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(01-44)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879475" y="5319713"/>
          <a:ext cx="41925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62535" imgH="921886" progId="Excel.Sheet.12">
                  <p:link updateAutomatic="1"/>
                </p:oleObj>
              </mc:Choice>
              <mc:Fallback>
                <p:oleObj name="Worksheet" r:id="rId2" imgW="4762535" imgH="921886" progId="Excel.Sheet.12">
                  <p:link updateAutomatic="1"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75" y="5319713"/>
                        <a:ext cx="419258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1A25546-2604-081D-2D80-AA9A36E161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650" y="1562100"/>
          <a:ext cx="5600700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144394" imgH="6682606" progId="Excel.Sheet.12">
                  <p:link updateAutomatic="1"/>
                </p:oleObj>
              </mc:Choice>
              <mc:Fallback>
                <p:oleObj name="Worksheet" r:id="rId4" imgW="13144394" imgH="668260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71A25546-2604-081D-2D80-AA9A36E161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650" y="1562100"/>
                        <a:ext cx="5600700" cy="285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AFF12E1-547F-B1D2-9AB9-323AC24748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8200" y="3333750"/>
          <a:ext cx="6227763" cy="342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824141" imgH="7040785" progId="Excel.Sheet.12">
                  <p:link updateAutomatic="1"/>
                </p:oleObj>
              </mc:Choice>
              <mc:Fallback>
                <p:oleObj name="Worksheet" r:id="rId6" imgW="12824141" imgH="7040785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FAFF12E1-547F-B1D2-9AB9-323AC2474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18200" y="3333750"/>
                        <a:ext cx="6227763" cy="342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562FE05-5021-377B-7011-1875B5572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959" y="4390888"/>
          <a:ext cx="5334000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334142" imgH="1722246" progId="Excel.Sheet.12">
                  <p:link updateAutomatic="1"/>
                </p:oleObj>
              </mc:Choice>
              <mc:Fallback>
                <p:oleObj name="Worksheet" r:id="rId8" imgW="5334142" imgH="1722246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B562FE05-5021-377B-7011-1875B5572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959" y="4390888"/>
                        <a:ext cx="5334000" cy="172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93F8DF14-6F92-9F48-EC17-2356A1769B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67588" y="1314450"/>
          <a:ext cx="3327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5767950" imgH="3367740" progId="Excel.Sheet.12">
                  <p:link updateAutomatic="1"/>
                </p:oleObj>
              </mc:Choice>
              <mc:Fallback>
                <p:oleObj name="Worksheet" r:id="rId10" imgW="5767950" imgH="3367740" progId="Excel.Sheet.12">
                  <p:link updateAutomatic="1"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93F8DF14-6F92-9F48-EC17-2356A1769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7588" y="1314450"/>
                        <a:ext cx="3327400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252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01-43/2024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651A3D-AE84-42AA-3493-B48DB2462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"/>
          <a:stretch/>
        </p:blipFill>
        <p:spPr>
          <a:xfrm>
            <a:off x="-9525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9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44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692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97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(01- 44)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  <a:endParaRPr lang="es-PE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5EEECC9-3B74-A6F1-C722-F1980563A2B7}"/>
              </a:ext>
            </a:extLst>
          </p:cNvPr>
          <p:cNvGraphicFramePr>
            <a:graphicFrameLocks noGrp="1"/>
          </p:cNvGraphicFramePr>
          <p:nvPr/>
        </p:nvGraphicFramePr>
        <p:xfrm>
          <a:off x="339998" y="1927899"/>
          <a:ext cx="5613400" cy="1295400"/>
        </p:xfrm>
        <a:graphic>
          <a:graphicData uri="http://schemas.openxmlformats.org/drawingml/2006/table">
            <a:tbl>
              <a:tblPr/>
              <a:tblGrid>
                <a:gridCol w="2844886">
                  <a:extLst>
                    <a:ext uri="{9D8B030D-6E8A-4147-A177-3AD203B41FA5}">
                      <a16:colId xmlns:a16="http://schemas.microsoft.com/office/drawing/2014/main" val="3612943618"/>
                    </a:ext>
                  </a:extLst>
                </a:gridCol>
                <a:gridCol w="668262">
                  <a:extLst>
                    <a:ext uri="{9D8B030D-6E8A-4147-A177-3AD203B41FA5}">
                      <a16:colId xmlns:a16="http://schemas.microsoft.com/office/drawing/2014/main" val="1790345592"/>
                    </a:ext>
                  </a:extLst>
                </a:gridCol>
                <a:gridCol w="553703">
                  <a:extLst>
                    <a:ext uri="{9D8B030D-6E8A-4147-A177-3AD203B41FA5}">
                      <a16:colId xmlns:a16="http://schemas.microsoft.com/office/drawing/2014/main" val="3576090919"/>
                    </a:ext>
                  </a:extLst>
                </a:gridCol>
                <a:gridCol w="954660">
                  <a:extLst>
                    <a:ext uri="{9D8B030D-6E8A-4147-A177-3AD203B41FA5}">
                      <a16:colId xmlns:a16="http://schemas.microsoft.com/office/drawing/2014/main" val="3825685701"/>
                    </a:ext>
                  </a:extLst>
                </a:gridCol>
                <a:gridCol w="591889">
                  <a:extLst>
                    <a:ext uri="{9D8B030D-6E8A-4147-A177-3AD203B41FA5}">
                      <a16:colId xmlns:a16="http://schemas.microsoft.com/office/drawing/2014/main" val="330824839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CONFIRMADOS, DESCARTADOS Y PROBABLES DE LA SE 01-44/2024 - /MICRORED DE ZORRITOS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332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Conf.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Prob.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574254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79850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7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6584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79693D1-62E9-29D5-D3CD-38A2D89D4E90}"/>
              </a:ext>
            </a:extLst>
          </p:cNvPr>
          <p:cNvGraphicFramePr>
            <a:graphicFrameLocks noGrp="1"/>
          </p:cNvGraphicFramePr>
          <p:nvPr/>
        </p:nvGraphicFramePr>
        <p:xfrm>
          <a:off x="339998" y="3541605"/>
          <a:ext cx="5613400" cy="2004060"/>
        </p:xfrm>
        <a:graphic>
          <a:graphicData uri="http://schemas.openxmlformats.org/drawingml/2006/table">
            <a:tbl>
              <a:tblPr/>
              <a:tblGrid>
                <a:gridCol w="2844886">
                  <a:extLst>
                    <a:ext uri="{9D8B030D-6E8A-4147-A177-3AD203B41FA5}">
                      <a16:colId xmlns:a16="http://schemas.microsoft.com/office/drawing/2014/main" val="3174722388"/>
                    </a:ext>
                  </a:extLst>
                </a:gridCol>
                <a:gridCol w="668262">
                  <a:extLst>
                    <a:ext uri="{9D8B030D-6E8A-4147-A177-3AD203B41FA5}">
                      <a16:colId xmlns:a16="http://schemas.microsoft.com/office/drawing/2014/main" val="2735051577"/>
                    </a:ext>
                  </a:extLst>
                </a:gridCol>
                <a:gridCol w="553703">
                  <a:extLst>
                    <a:ext uri="{9D8B030D-6E8A-4147-A177-3AD203B41FA5}">
                      <a16:colId xmlns:a16="http://schemas.microsoft.com/office/drawing/2014/main" val="832754252"/>
                    </a:ext>
                  </a:extLst>
                </a:gridCol>
                <a:gridCol w="954660">
                  <a:extLst>
                    <a:ext uri="{9D8B030D-6E8A-4147-A177-3AD203B41FA5}">
                      <a16:colId xmlns:a16="http://schemas.microsoft.com/office/drawing/2014/main" val="3366491579"/>
                    </a:ext>
                  </a:extLst>
                </a:gridCol>
                <a:gridCol w="591889">
                  <a:extLst>
                    <a:ext uri="{9D8B030D-6E8A-4147-A177-3AD203B41FA5}">
                      <a16:colId xmlns:a16="http://schemas.microsoft.com/office/drawing/2014/main" val="1775879987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DISTRITOS Y TIPO DE DX DE LA SE 01-44 /2024 - MICRORED DE ZORRITOS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502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Conf.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3811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0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0667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6235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1122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5734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5057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074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5913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665271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0FD697A-F288-401F-7021-9FDF1F2AC60F}"/>
              </a:ext>
            </a:extLst>
          </p:cNvPr>
          <p:cNvGraphicFramePr>
            <a:graphicFrameLocks noGrp="1"/>
          </p:cNvGraphicFramePr>
          <p:nvPr/>
        </p:nvGraphicFramePr>
        <p:xfrm>
          <a:off x="6238602" y="1779297"/>
          <a:ext cx="5613400" cy="4145280"/>
        </p:xfrm>
        <a:graphic>
          <a:graphicData uri="http://schemas.openxmlformats.org/drawingml/2006/table">
            <a:tbl>
              <a:tblPr/>
              <a:tblGrid>
                <a:gridCol w="2844886">
                  <a:extLst>
                    <a:ext uri="{9D8B030D-6E8A-4147-A177-3AD203B41FA5}">
                      <a16:colId xmlns:a16="http://schemas.microsoft.com/office/drawing/2014/main" val="1135166426"/>
                    </a:ext>
                  </a:extLst>
                </a:gridCol>
                <a:gridCol w="668262">
                  <a:extLst>
                    <a:ext uri="{9D8B030D-6E8A-4147-A177-3AD203B41FA5}">
                      <a16:colId xmlns:a16="http://schemas.microsoft.com/office/drawing/2014/main" val="1513537394"/>
                    </a:ext>
                  </a:extLst>
                </a:gridCol>
                <a:gridCol w="553703">
                  <a:extLst>
                    <a:ext uri="{9D8B030D-6E8A-4147-A177-3AD203B41FA5}">
                      <a16:colId xmlns:a16="http://schemas.microsoft.com/office/drawing/2014/main" val="3524767740"/>
                    </a:ext>
                  </a:extLst>
                </a:gridCol>
                <a:gridCol w="954660">
                  <a:extLst>
                    <a:ext uri="{9D8B030D-6E8A-4147-A177-3AD203B41FA5}">
                      <a16:colId xmlns:a16="http://schemas.microsoft.com/office/drawing/2014/main" val="4188677070"/>
                    </a:ext>
                  </a:extLst>
                </a:gridCol>
                <a:gridCol w="591889">
                  <a:extLst>
                    <a:ext uri="{9D8B030D-6E8A-4147-A177-3AD203B41FA5}">
                      <a16:colId xmlns:a16="http://schemas.microsoft.com/office/drawing/2014/main" val="2408769095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ESTABLECIMIENTOS Y TIPO DE DX DE LA SE 01-44 /2024 - /MICRORED DE ZORRITOS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839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DIAGNOSTICO/EESS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Conf.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Prob.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859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8349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6328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6348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6696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525902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5020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3822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C.S.CANAVERAL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0099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0904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3155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P.S.ACAPULCO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28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P.S.BARRANCOS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937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8294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8622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P.S.LA CHOZA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8731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P.S.PAJARITOS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3222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P.S.TRIGAL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7027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451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40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05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BFD7151-8DC3-4F04-DDC5-896C2DAC58D6}"/>
              </a:ext>
            </a:extLst>
          </p:cNvPr>
          <p:cNvGraphicFramePr>
            <a:graphicFrameLocks noGrp="1"/>
          </p:cNvGraphicFramePr>
          <p:nvPr/>
        </p:nvGraphicFramePr>
        <p:xfrm>
          <a:off x="419879" y="2425959"/>
          <a:ext cx="10933920" cy="2595648"/>
        </p:xfrm>
        <a:graphic>
          <a:graphicData uri="http://schemas.openxmlformats.org/drawingml/2006/table">
            <a:tbl>
              <a:tblPr/>
              <a:tblGrid>
                <a:gridCol w="1182633">
                  <a:extLst>
                    <a:ext uri="{9D8B030D-6E8A-4147-A177-3AD203B41FA5}">
                      <a16:colId xmlns:a16="http://schemas.microsoft.com/office/drawing/2014/main" val="365274536"/>
                    </a:ext>
                  </a:extLst>
                </a:gridCol>
                <a:gridCol w="366788">
                  <a:extLst>
                    <a:ext uri="{9D8B030D-6E8A-4147-A177-3AD203B41FA5}">
                      <a16:colId xmlns:a16="http://schemas.microsoft.com/office/drawing/2014/main" val="2961088074"/>
                    </a:ext>
                  </a:extLst>
                </a:gridCol>
                <a:gridCol w="366788">
                  <a:extLst>
                    <a:ext uri="{9D8B030D-6E8A-4147-A177-3AD203B41FA5}">
                      <a16:colId xmlns:a16="http://schemas.microsoft.com/office/drawing/2014/main" val="213630384"/>
                    </a:ext>
                  </a:extLst>
                </a:gridCol>
                <a:gridCol w="181680">
                  <a:extLst>
                    <a:ext uri="{9D8B030D-6E8A-4147-A177-3AD203B41FA5}">
                      <a16:colId xmlns:a16="http://schemas.microsoft.com/office/drawing/2014/main" val="1526974113"/>
                    </a:ext>
                  </a:extLst>
                </a:gridCol>
                <a:gridCol w="181680">
                  <a:extLst>
                    <a:ext uri="{9D8B030D-6E8A-4147-A177-3AD203B41FA5}">
                      <a16:colId xmlns:a16="http://schemas.microsoft.com/office/drawing/2014/main" val="608544694"/>
                    </a:ext>
                  </a:extLst>
                </a:gridCol>
                <a:gridCol w="185107">
                  <a:extLst>
                    <a:ext uri="{9D8B030D-6E8A-4147-A177-3AD203B41FA5}">
                      <a16:colId xmlns:a16="http://schemas.microsoft.com/office/drawing/2014/main" val="1375285557"/>
                    </a:ext>
                  </a:extLst>
                </a:gridCol>
                <a:gridCol w="205675">
                  <a:extLst>
                    <a:ext uri="{9D8B030D-6E8A-4147-A177-3AD203B41FA5}">
                      <a16:colId xmlns:a16="http://schemas.microsoft.com/office/drawing/2014/main" val="582724233"/>
                    </a:ext>
                  </a:extLst>
                </a:gridCol>
                <a:gridCol w="209103">
                  <a:extLst>
                    <a:ext uri="{9D8B030D-6E8A-4147-A177-3AD203B41FA5}">
                      <a16:colId xmlns:a16="http://schemas.microsoft.com/office/drawing/2014/main" val="694018219"/>
                    </a:ext>
                  </a:extLst>
                </a:gridCol>
                <a:gridCol w="229670">
                  <a:extLst>
                    <a:ext uri="{9D8B030D-6E8A-4147-A177-3AD203B41FA5}">
                      <a16:colId xmlns:a16="http://schemas.microsoft.com/office/drawing/2014/main" val="2087451081"/>
                    </a:ext>
                  </a:extLst>
                </a:gridCol>
                <a:gridCol w="181680">
                  <a:extLst>
                    <a:ext uri="{9D8B030D-6E8A-4147-A177-3AD203B41FA5}">
                      <a16:colId xmlns:a16="http://schemas.microsoft.com/office/drawing/2014/main" val="1175225810"/>
                    </a:ext>
                  </a:extLst>
                </a:gridCol>
                <a:gridCol w="226243">
                  <a:extLst>
                    <a:ext uri="{9D8B030D-6E8A-4147-A177-3AD203B41FA5}">
                      <a16:colId xmlns:a16="http://schemas.microsoft.com/office/drawing/2014/main" val="730540338"/>
                    </a:ext>
                  </a:extLst>
                </a:gridCol>
                <a:gridCol w="171396">
                  <a:extLst>
                    <a:ext uri="{9D8B030D-6E8A-4147-A177-3AD203B41FA5}">
                      <a16:colId xmlns:a16="http://schemas.microsoft.com/office/drawing/2014/main" val="1693514736"/>
                    </a:ext>
                  </a:extLst>
                </a:gridCol>
                <a:gridCol w="185107">
                  <a:extLst>
                    <a:ext uri="{9D8B030D-6E8A-4147-A177-3AD203B41FA5}">
                      <a16:colId xmlns:a16="http://schemas.microsoft.com/office/drawing/2014/main" val="2942535572"/>
                    </a:ext>
                  </a:extLst>
                </a:gridCol>
                <a:gridCol w="222815">
                  <a:extLst>
                    <a:ext uri="{9D8B030D-6E8A-4147-A177-3AD203B41FA5}">
                      <a16:colId xmlns:a16="http://schemas.microsoft.com/office/drawing/2014/main" val="3803305951"/>
                    </a:ext>
                  </a:extLst>
                </a:gridCol>
                <a:gridCol w="181680">
                  <a:extLst>
                    <a:ext uri="{9D8B030D-6E8A-4147-A177-3AD203B41FA5}">
                      <a16:colId xmlns:a16="http://schemas.microsoft.com/office/drawing/2014/main" val="1334277997"/>
                    </a:ext>
                  </a:extLst>
                </a:gridCol>
                <a:gridCol w="253666">
                  <a:extLst>
                    <a:ext uri="{9D8B030D-6E8A-4147-A177-3AD203B41FA5}">
                      <a16:colId xmlns:a16="http://schemas.microsoft.com/office/drawing/2014/main" val="3022177024"/>
                    </a:ext>
                  </a:extLst>
                </a:gridCol>
                <a:gridCol w="212531">
                  <a:extLst>
                    <a:ext uri="{9D8B030D-6E8A-4147-A177-3AD203B41FA5}">
                      <a16:colId xmlns:a16="http://schemas.microsoft.com/office/drawing/2014/main" val="986552554"/>
                    </a:ext>
                  </a:extLst>
                </a:gridCol>
                <a:gridCol w="161112">
                  <a:extLst>
                    <a:ext uri="{9D8B030D-6E8A-4147-A177-3AD203B41FA5}">
                      <a16:colId xmlns:a16="http://schemas.microsoft.com/office/drawing/2014/main" val="4215513923"/>
                    </a:ext>
                  </a:extLst>
                </a:gridCol>
                <a:gridCol w="126834">
                  <a:extLst>
                    <a:ext uri="{9D8B030D-6E8A-4147-A177-3AD203B41FA5}">
                      <a16:colId xmlns:a16="http://schemas.microsoft.com/office/drawing/2014/main" val="3554177555"/>
                    </a:ext>
                  </a:extLst>
                </a:gridCol>
                <a:gridCol w="130261">
                  <a:extLst>
                    <a:ext uri="{9D8B030D-6E8A-4147-A177-3AD203B41FA5}">
                      <a16:colId xmlns:a16="http://schemas.microsoft.com/office/drawing/2014/main" val="739398213"/>
                    </a:ext>
                  </a:extLst>
                </a:gridCol>
                <a:gridCol w="130261">
                  <a:extLst>
                    <a:ext uri="{9D8B030D-6E8A-4147-A177-3AD203B41FA5}">
                      <a16:colId xmlns:a16="http://schemas.microsoft.com/office/drawing/2014/main" val="1113740394"/>
                    </a:ext>
                  </a:extLst>
                </a:gridCol>
                <a:gridCol w="130261">
                  <a:extLst>
                    <a:ext uri="{9D8B030D-6E8A-4147-A177-3AD203B41FA5}">
                      <a16:colId xmlns:a16="http://schemas.microsoft.com/office/drawing/2014/main" val="3283133439"/>
                    </a:ext>
                  </a:extLst>
                </a:gridCol>
                <a:gridCol w="140544">
                  <a:extLst>
                    <a:ext uri="{9D8B030D-6E8A-4147-A177-3AD203B41FA5}">
                      <a16:colId xmlns:a16="http://schemas.microsoft.com/office/drawing/2014/main" val="3431367273"/>
                    </a:ext>
                  </a:extLst>
                </a:gridCol>
                <a:gridCol w="171396">
                  <a:extLst>
                    <a:ext uri="{9D8B030D-6E8A-4147-A177-3AD203B41FA5}">
                      <a16:colId xmlns:a16="http://schemas.microsoft.com/office/drawing/2014/main" val="2091017189"/>
                    </a:ext>
                  </a:extLst>
                </a:gridCol>
                <a:gridCol w="174824">
                  <a:extLst>
                    <a:ext uri="{9D8B030D-6E8A-4147-A177-3AD203B41FA5}">
                      <a16:colId xmlns:a16="http://schemas.microsoft.com/office/drawing/2014/main" val="761329880"/>
                    </a:ext>
                  </a:extLst>
                </a:gridCol>
                <a:gridCol w="185107">
                  <a:extLst>
                    <a:ext uri="{9D8B030D-6E8A-4147-A177-3AD203B41FA5}">
                      <a16:colId xmlns:a16="http://schemas.microsoft.com/office/drawing/2014/main" val="569170527"/>
                    </a:ext>
                  </a:extLst>
                </a:gridCol>
                <a:gridCol w="212531">
                  <a:extLst>
                    <a:ext uri="{9D8B030D-6E8A-4147-A177-3AD203B41FA5}">
                      <a16:colId xmlns:a16="http://schemas.microsoft.com/office/drawing/2014/main" val="66877780"/>
                    </a:ext>
                  </a:extLst>
                </a:gridCol>
                <a:gridCol w="174824">
                  <a:extLst>
                    <a:ext uri="{9D8B030D-6E8A-4147-A177-3AD203B41FA5}">
                      <a16:colId xmlns:a16="http://schemas.microsoft.com/office/drawing/2014/main" val="3376338811"/>
                    </a:ext>
                  </a:extLst>
                </a:gridCol>
                <a:gridCol w="161112">
                  <a:extLst>
                    <a:ext uri="{9D8B030D-6E8A-4147-A177-3AD203B41FA5}">
                      <a16:colId xmlns:a16="http://schemas.microsoft.com/office/drawing/2014/main" val="4174693615"/>
                    </a:ext>
                  </a:extLst>
                </a:gridCol>
                <a:gridCol w="185107">
                  <a:extLst>
                    <a:ext uri="{9D8B030D-6E8A-4147-A177-3AD203B41FA5}">
                      <a16:colId xmlns:a16="http://schemas.microsoft.com/office/drawing/2014/main" val="2237665130"/>
                    </a:ext>
                  </a:extLst>
                </a:gridCol>
                <a:gridCol w="150829">
                  <a:extLst>
                    <a:ext uri="{9D8B030D-6E8A-4147-A177-3AD203B41FA5}">
                      <a16:colId xmlns:a16="http://schemas.microsoft.com/office/drawing/2014/main" val="2353488220"/>
                    </a:ext>
                  </a:extLst>
                </a:gridCol>
                <a:gridCol w="171396">
                  <a:extLst>
                    <a:ext uri="{9D8B030D-6E8A-4147-A177-3AD203B41FA5}">
                      <a16:colId xmlns:a16="http://schemas.microsoft.com/office/drawing/2014/main" val="3268959320"/>
                    </a:ext>
                  </a:extLst>
                </a:gridCol>
                <a:gridCol w="209103">
                  <a:extLst>
                    <a:ext uri="{9D8B030D-6E8A-4147-A177-3AD203B41FA5}">
                      <a16:colId xmlns:a16="http://schemas.microsoft.com/office/drawing/2014/main" val="1547586857"/>
                    </a:ext>
                  </a:extLst>
                </a:gridCol>
                <a:gridCol w="164540">
                  <a:extLst>
                    <a:ext uri="{9D8B030D-6E8A-4147-A177-3AD203B41FA5}">
                      <a16:colId xmlns:a16="http://schemas.microsoft.com/office/drawing/2014/main" val="2545244277"/>
                    </a:ext>
                  </a:extLst>
                </a:gridCol>
                <a:gridCol w="181680">
                  <a:extLst>
                    <a:ext uri="{9D8B030D-6E8A-4147-A177-3AD203B41FA5}">
                      <a16:colId xmlns:a16="http://schemas.microsoft.com/office/drawing/2014/main" val="3976086957"/>
                    </a:ext>
                  </a:extLst>
                </a:gridCol>
                <a:gridCol w="212531">
                  <a:extLst>
                    <a:ext uri="{9D8B030D-6E8A-4147-A177-3AD203B41FA5}">
                      <a16:colId xmlns:a16="http://schemas.microsoft.com/office/drawing/2014/main" val="2688365470"/>
                    </a:ext>
                  </a:extLst>
                </a:gridCol>
                <a:gridCol w="198820">
                  <a:extLst>
                    <a:ext uri="{9D8B030D-6E8A-4147-A177-3AD203B41FA5}">
                      <a16:colId xmlns:a16="http://schemas.microsoft.com/office/drawing/2014/main" val="3384642642"/>
                    </a:ext>
                  </a:extLst>
                </a:gridCol>
                <a:gridCol w="199961">
                  <a:extLst>
                    <a:ext uri="{9D8B030D-6E8A-4147-A177-3AD203B41FA5}">
                      <a16:colId xmlns:a16="http://schemas.microsoft.com/office/drawing/2014/main" val="2527441877"/>
                    </a:ext>
                  </a:extLst>
                </a:gridCol>
                <a:gridCol w="228528">
                  <a:extLst>
                    <a:ext uri="{9D8B030D-6E8A-4147-A177-3AD203B41FA5}">
                      <a16:colId xmlns:a16="http://schemas.microsoft.com/office/drawing/2014/main" val="54430771"/>
                    </a:ext>
                  </a:extLst>
                </a:gridCol>
                <a:gridCol w="262808">
                  <a:extLst>
                    <a:ext uri="{9D8B030D-6E8A-4147-A177-3AD203B41FA5}">
                      <a16:colId xmlns:a16="http://schemas.microsoft.com/office/drawing/2014/main" val="954992751"/>
                    </a:ext>
                  </a:extLst>
                </a:gridCol>
                <a:gridCol w="354218">
                  <a:extLst>
                    <a:ext uri="{9D8B030D-6E8A-4147-A177-3AD203B41FA5}">
                      <a16:colId xmlns:a16="http://schemas.microsoft.com/office/drawing/2014/main" val="2993844879"/>
                    </a:ext>
                  </a:extLst>
                </a:gridCol>
                <a:gridCol w="354218">
                  <a:extLst>
                    <a:ext uri="{9D8B030D-6E8A-4147-A177-3AD203B41FA5}">
                      <a16:colId xmlns:a16="http://schemas.microsoft.com/office/drawing/2014/main" val="2266581368"/>
                    </a:ext>
                  </a:extLst>
                </a:gridCol>
                <a:gridCol w="354218">
                  <a:extLst>
                    <a:ext uri="{9D8B030D-6E8A-4147-A177-3AD203B41FA5}">
                      <a16:colId xmlns:a16="http://schemas.microsoft.com/office/drawing/2014/main" val="3510821427"/>
                    </a:ext>
                  </a:extLst>
                </a:gridCol>
                <a:gridCol w="354218">
                  <a:extLst>
                    <a:ext uri="{9D8B030D-6E8A-4147-A177-3AD203B41FA5}">
                      <a16:colId xmlns:a16="http://schemas.microsoft.com/office/drawing/2014/main" val="2903484902"/>
                    </a:ext>
                  </a:extLst>
                </a:gridCol>
                <a:gridCol w="354218">
                  <a:extLst>
                    <a:ext uri="{9D8B030D-6E8A-4147-A177-3AD203B41FA5}">
                      <a16:colId xmlns:a16="http://schemas.microsoft.com/office/drawing/2014/main" val="606958780"/>
                    </a:ext>
                  </a:extLst>
                </a:gridCol>
                <a:gridCol w="354218">
                  <a:extLst>
                    <a:ext uri="{9D8B030D-6E8A-4147-A177-3AD203B41FA5}">
                      <a16:colId xmlns:a16="http://schemas.microsoft.com/office/drawing/2014/main" val="4126153120"/>
                    </a:ext>
                  </a:extLst>
                </a:gridCol>
              </a:tblGrid>
              <a:tr h="185529">
                <a:tc gridSpan="37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CONFIRMADOS Y PROBABLES POR SEMANA EPIDEMIOLOGICA DE LA SE 01-44/2024 - ESTABLECIMIENTOS DE SALUD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11919"/>
                  </a:ext>
                </a:extLst>
              </a:tr>
              <a:tr h="1060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DIAGNOSTICO/EESS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35"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91379"/>
                  </a:ext>
                </a:extLst>
              </a:tr>
              <a:tr h="10601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154641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32171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213729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730256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781163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289978"/>
                  </a:ext>
                </a:extLst>
              </a:tr>
              <a:tr h="197898"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520049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089991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C.S.CANAVERAL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172548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958127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009885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P.S.ACAPULCO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2360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P.S.BARRANCOS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885823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400685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42765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P.S.LA CHOZA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87423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P.S.PAJARITOS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928589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P.S.TRIGAL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723691"/>
                  </a:ext>
                </a:extLst>
              </a:tr>
              <a:tr h="197898"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33435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MICRORED DE ZORRITOS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046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728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(01- 44)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8B41B01-CA6E-24F6-F525-AFC08A03A3A4}"/>
              </a:ext>
            </a:extLst>
          </p:cNvPr>
          <p:cNvGraphicFramePr>
            <a:graphicFrameLocks noGrp="1"/>
          </p:cNvGraphicFramePr>
          <p:nvPr/>
        </p:nvGraphicFramePr>
        <p:xfrm>
          <a:off x="838201" y="2313991"/>
          <a:ext cx="10515597" cy="2817846"/>
        </p:xfrm>
        <a:graphic>
          <a:graphicData uri="http://schemas.openxmlformats.org/drawingml/2006/table">
            <a:tbl>
              <a:tblPr/>
              <a:tblGrid>
                <a:gridCol w="1137386">
                  <a:extLst>
                    <a:ext uri="{9D8B030D-6E8A-4147-A177-3AD203B41FA5}">
                      <a16:colId xmlns:a16="http://schemas.microsoft.com/office/drawing/2014/main" val="146883217"/>
                    </a:ext>
                  </a:extLst>
                </a:gridCol>
                <a:gridCol w="352755">
                  <a:extLst>
                    <a:ext uri="{9D8B030D-6E8A-4147-A177-3AD203B41FA5}">
                      <a16:colId xmlns:a16="http://schemas.microsoft.com/office/drawing/2014/main" val="2041959283"/>
                    </a:ext>
                  </a:extLst>
                </a:gridCol>
                <a:gridCol w="352755">
                  <a:extLst>
                    <a:ext uri="{9D8B030D-6E8A-4147-A177-3AD203B41FA5}">
                      <a16:colId xmlns:a16="http://schemas.microsoft.com/office/drawing/2014/main" val="2744717332"/>
                    </a:ext>
                  </a:extLst>
                </a:gridCol>
                <a:gridCol w="174729">
                  <a:extLst>
                    <a:ext uri="{9D8B030D-6E8A-4147-A177-3AD203B41FA5}">
                      <a16:colId xmlns:a16="http://schemas.microsoft.com/office/drawing/2014/main" val="2280087016"/>
                    </a:ext>
                  </a:extLst>
                </a:gridCol>
                <a:gridCol w="174729">
                  <a:extLst>
                    <a:ext uri="{9D8B030D-6E8A-4147-A177-3AD203B41FA5}">
                      <a16:colId xmlns:a16="http://schemas.microsoft.com/office/drawing/2014/main" val="1386580614"/>
                    </a:ext>
                  </a:extLst>
                </a:gridCol>
                <a:gridCol w="178025">
                  <a:extLst>
                    <a:ext uri="{9D8B030D-6E8A-4147-A177-3AD203B41FA5}">
                      <a16:colId xmlns:a16="http://schemas.microsoft.com/office/drawing/2014/main" val="1931930201"/>
                    </a:ext>
                  </a:extLst>
                </a:gridCol>
                <a:gridCol w="197806">
                  <a:extLst>
                    <a:ext uri="{9D8B030D-6E8A-4147-A177-3AD203B41FA5}">
                      <a16:colId xmlns:a16="http://schemas.microsoft.com/office/drawing/2014/main" val="1329358529"/>
                    </a:ext>
                  </a:extLst>
                </a:gridCol>
                <a:gridCol w="201103">
                  <a:extLst>
                    <a:ext uri="{9D8B030D-6E8A-4147-A177-3AD203B41FA5}">
                      <a16:colId xmlns:a16="http://schemas.microsoft.com/office/drawing/2014/main" val="3317577386"/>
                    </a:ext>
                  </a:extLst>
                </a:gridCol>
                <a:gridCol w="220883">
                  <a:extLst>
                    <a:ext uri="{9D8B030D-6E8A-4147-A177-3AD203B41FA5}">
                      <a16:colId xmlns:a16="http://schemas.microsoft.com/office/drawing/2014/main" val="188685075"/>
                    </a:ext>
                  </a:extLst>
                </a:gridCol>
                <a:gridCol w="174729">
                  <a:extLst>
                    <a:ext uri="{9D8B030D-6E8A-4147-A177-3AD203B41FA5}">
                      <a16:colId xmlns:a16="http://schemas.microsoft.com/office/drawing/2014/main" val="2037327456"/>
                    </a:ext>
                  </a:extLst>
                </a:gridCol>
                <a:gridCol w="217587">
                  <a:extLst>
                    <a:ext uri="{9D8B030D-6E8A-4147-A177-3AD203B41FA5}">
                      <a16:colId xmlns:a16="http://schemas.microsoft.com/office/drawing/2014/main" val="3774031411"/>
                    </a:ext>
                  </a:extLst>
                </a:gridCol>
                <a:gridCol w="164839">
                  <a:extLst>
                    <a:ext uri="{9D8B030D-6E8A-4147-A177-3AD203B41FA5}">
                      <a16:colId xmlns:a16="http://schemas.microsoft.com/office/drawing/2014/main" val="2736945741"/>
                    </a:ext>
                  </a:extLst>
                </a:gridCol>
                <a:gridCol w="178025">
                  <a:extLst>
                    <a:ext uri="{9D8B030D-6E8A-4147-A177-3AD203B41FA5}">
                      <a16:colId xmlns:a16="http://schemas.microsoft.com/office/drawing/2014/main" val="814714037"/>
                    </a:ext>
                  </a:extLst>
                </a:gridCol>
                <a:gridCol w="214290">
                  <a:extLst>
                    <a:ext uri="{9D8B030D-6E8A-4147-A177-3AD203B41FA5}">
                      <a16:colId xmlns:a16="http://schemas.microsoft.com/office/drawing/2014/main" val="2048473560"/>
                    </a:ext>
                  </a:extLst>
                </a:gridCol>
                <a:gridCol w="174729">
                  <a:extLst>
                    <a:ext uri="{9D8B030D-6E8A-4147-A177-3AD203B41FA5}">
                      <a16:colId xmlns:a16="http://schemas.microsoft.com/office/drawing/2014/main" val="3324657363"/>
                    </a:ext>
                  </a:extLst>
                </a:gridCol>
                <a:gridCol w="243961">
                  <a:extLst>
                    <a:ext uri="{9D8B030D-6E8A-4147-A177-3AD203B41FA5}">
                      <a16:colId xmlns:a16="http://schemas.microsoft.com/office/drawing/2014/main" val="3637362290"/>
                    </a:ext>
                  </a:extLst>
                </a:gridCol>
                <a:gridCol w="204400">
                  <a:extLst>
                    <a:ext uri="{9D8B030D-6E8A-4147-A177-3AD203B41FA5}">
                      <a16:colId xmlns:a16="http://schemas.microsoft.com/office/drawing/2014/main" val="3510444717"/>
                    </a:ext>
                  </a:extLst>
                </a:gridCol>
                <a:gridCol w="154948">
                  <a:extLst>
                    <a:ext uri="{9D8B030D-6E8A-4147-A177-3AD203B41FA5}">
                      <a16:colId xmlns:a16="http://schemas.microsoft.com/office/drawing/2014/main" val="3366618652"/>
                    </a:ext>
                  </a:extLst>
                </a:gridCol>
                <a:gridCol w="121981">
                  <a:extLst>
                    <a:ext uri="{9D8B030D-6E8A-4147-A177-3AD203B41FA5}">
                      <a16:colId xmlns:a16="http://schemas.microsoft.com/office/drawing/2014/main" val="4102797455"/>
                    </a:ext>
                  </a:extLst>
                </a:gridCol>
                <a:gridCol w="125277">
                  <a:extLst>
                    <a:ext uri="{9D8B030D-6E8A-4147-A177-3AD203B41FA5}">
                      <a16:colId xmlns:a16="http://schemas.microsoft.com/office/drawing/2014/main" val="2928538197"/>
                    </a:ext>
                  </a:extLst>
                </a:gridCol>
                <a:gridCol w="125277">
                  <a:extLst>
                    <a:ext uri="{9D8B030D-6E8A-4147-A177-3AD203B41FA5}">
                      <a16:colId xmlns:a16="http://schemas.microsoft.com/office/drawing/2014/main" val="3629939019"/>
                    </a:ext>
                  </a:extLst>
                </a:gridCol>
                <a:gridCol w="125277">
                  <a:extLst>
                    <a:ext uri="{9D8B030D-6E8A-4147-A177-3AD203B41FA5}">
                      <a16:colId xmlns:a16="http://schemas.microsoft.com/office/drawing/2014/main" val="1848691873"/>
                    </a:ext>
                  </a:extLst>
                </a:gridCol>
                <a:gridCol w="135167">
                  <a:extLst>
                    <a:ext uri="{9D8B030D-6E8A-4147-A177-3AD203B41FA5}">
                      <a16:colId xmlns:a16="http://schemas.microsoft.com/office/drawing/2014/main" val="711372677"/>
                    </a:ext>
                  </a:extLst>
                </a:gridCol>
                <a:gridCol w="164839">
                  <a:extLst>
                    <a:ext uri="{9D8B030D-6E8A-4147-A177-3AD203B41FA5}">
                      <a16:colId xmlns:a16="http://schemas.microsoft.com/office/drawing/2014/main" val="641881516"/>
                    </a:ext>
                  </a:extLst>
                </a:gridCol>
                <a:gridCol w="168135">
                  <a:extLst>
                    <a:ext uri="{9D8B030D-6E8A-4147-A177-3AD203B41FA5}">
                      <a16:colId xmlns:a16="http://schemas.microsoft.com/office/drawing/2014/main" val="2499751988"/>
                    </a:ext>
                  </a:extLst>
                </a:gridCol>
                <a:gridCol w="178025">
                  <a:extLst>
                    <a:ext uri="{9D8B030D-6E8A-4147-A177-3AD203B41FA5}">
                      <a16:colId xmlns:a16="http://schemas.microsoft.com/office/drawing/2014/main" val="3990187511"/>
                    </a:ext>
                  </a:extLst>
                </a:gridCol>
                <a:gridCol w="204400">
                  <a:extLst>
                    <a:ext uri="{9D8B030D-6E8A-4147-A177-3AD203B41FA5}">
                      <a16:colId xmlns:a16="http://schemas.microsoft.com/office/drawing/2014/main" val="26076422"/>
                    </a:ext>
                  </a:extLst>
                </a:gridCol>
                <a:gridCol w="168135">
                  <a:extLst>
                    <a:ext uri="{9D8B030D-6E8A-4147-A177-3AD203B41FA5}">
                      <a16:colId xmlns:a16="http://schemas.microsoft.com/office/drawing/2014/main" val="1354494723"/>
                    </a:ext>
                  </a:extLst>
                </a:gridCol>
                <a:gridCol w="154948">
                  <a:extLst>
                    <a:ext uri="{9D8B030D-6E8A-4147-A177-3AD203B41FA5}">
                      <a16:colId xmlns:a16="http://schemas.microsoft.com/office/drawing/2014/main" val="342264478"/>
                    </a:ext>
                  </a:extLst>
                </a:gridCol>
                <a:gridCol w="178025">
                  <a:extLst>
                    <a:ext uri="{9D8B030D-6E8A-4147-A177-3AD203B41FA5}">
                      <a16:colId xmlns:a16="http://schemas.microsoft.com/office/drawing/2014/main" val="4101778537"/>
                    </a:ext>
                  </a:extLst>
                </a:gridCol>
                <a:gridCol w="145058">
                  <a:extLst>
                    <a:ext uri="{9D8B030D-6E8A-4147-A177-3AD203B41FA5}">
                      <a16:colId xmlns:a16="http://schemas.microsoft.com/office/drawing/2014/main" val="2282878400"/>
                    </a:ext>
                  </a:extLst>
                </a:gridCol>
                <a:gridCol w="164839">
                  <a:extLst>
                    <a:ext uri="{9D8B030D-6E8A-4147-A177-3AD203B41FA5}">
                      <a16:colId xmlns:a16="http://schemas.microsoft.com/office/drawing/2014/main" val="2814978361"/>
                    </a:ext>
                  </a:extLst>
                </a:gridCol>
                <a:gridCol w="201103">
                  <a:extLst>
                    <a:ext uri="{9D8B030D-6E8A-4147-A177-3AD203B41FA5}">
                      <a16:colId xmlns:a16="http://schemas.microsoft.com/office/drawing/2014/main" val="1587426543"/>
                    </a:ext>
                  </a:extLst>
                </a:gridCol>
                <a:gridCol w="158245">
                  <a:extLst>
                    <a:ext uri="{9D8B030D-6E8A-4147-A177-3AD203B41FA5}">
                      <a16:colId xmlns:a16="http://schemas.microsoft.com/office/drawing/2014/main" val="2534178505"/>
                    </a:ext>
                  </a:extLst>
                </a:gridCol>
                <a:gridCol w="174729">
                  <a:extLst>
                    <a:ext uri="{9D8B030D-6E8A-4147-A177-3AD203B41FA5}">
                      <a16:colId xmlns:a16="http://schemas.microsoft.com/office/drawing/2014/main" val="2884761859"/>
                    </a:ext>
                  </a:extLst>
                </a:gridCol>
                <a:gridCol w="204400">
                  <a:extLst>
                    <a:ext uri="{9D8B030D-6E8A-4147-A177-3AD203B41FA5}">
                      <a16:colId xmlns:a16="http://schemas.microsoft.com/office/drawing/2014/main" val="477752248"/>
                    </a:ext>
                  </a:extLst>
                </a:gridCol>
                <a:gridCol w="191213">
                  <a:extLst>
                    <a:ext uri="{9D8B030D-6E8A-4147-A177-3AD203B41FA5}">
                      <a16:colId xmlns:a16="http://schemas.microsoft.com/office/drawing/2014/main" val="2135892138"/>
                    </a:ext>
                  </a:extLst>
                </a:gridCol>
                <a:gridCol w="192311">
                  <a:extLst>
                    <a:ext uri="{9D8B030D-6E8A-4147-A177-3AD203B41FA5}">
                      <a16:colId xmlns:a16="http://schemas.microsoft.com/office/drawing/2014/main" val="3583137993"/>
                    </a:ext>
                  </a:extLst>
                </a:gridCol>
                <a:gridCol w="219785">
                  <a:extLst>
                    <a:ext uri="{9D8B030D-6E8A-4147-A177-3AD203B41FA5}">
                      <a16:colId xmlns:a16="http://schemas.microsoft.com/office/drawing/2014/main" val="145608081"/>
                    </a:ext>
                  </a:extLst>
                </a:gridCol>
                <a:gridCol w="252753">
                  <a:extLst>
                    <a:ext uri="{9D8B030D-6E8A-4147-A177-3AD203B41FA5}">
                      <a16:colId xmlns:a16="http://schemas.microsoft.com/office/drawing/2014/main" val="1877809912"/>
                    </a:ext>
                  </a:extLst>
                </a:gridCol>
                <a:gridCol w="340666">
                  <a:extLst>
                    <a:ext uri="{9D8B030D-6E8A-4147-A177-3AD203B41FA5}">
                      <a16:colId xmlns:a16="http://schemas.microsoft.com/office/drawing/2014/main" val="473640888"/>
                    </a:ext>
                  </a:extLst>
                </a:gridCol>
                <a:gridCol w="340666">
                  <a:extLst>
                    <a:ext uri="{9D8B030D-6E8A-4147-A177-3AD203B41FA5}">
                      <a16:colId xmlns:a16="http://schemas.microsoft.com/office/drawing/2014/main" val="4165635408"/>
                    </a:ext>
                  </a:extLst>
                </a:gridCol>
                <a:gridCol w="340666">
                  <a:extLst>
                    <a:ext uri="{9D8B030D-6E8A-4147-A177-3AD203B41FA5}">
                      <a16:colId xmlns:a16="http://schemas.microsoft.com/office/drawing/2014/main" val="1115435833"/>
                    </a:ext>
                  </a:extLst>
                </a:gridCol>
                <a:gridCol w="340666">
                  <a:extLst>
                    <a:ext uri="{9D8B030D-6E8A-4147-A177-3AD203B41FA5}">
                      <a16:colId xmlns:a16="http://schemas.microsoft.com/office/drawing/2014/main" val="1756837943"/>
                    </a:ext>
                  </a:extLst>
                </a:gridCol>
                <a:gridCol w="340666">
                  <a:extLst>
                    <a:ext uri="{9D8B030D-6E8A-4147-A177-3AD203B41FA5}">
                      <a16:colId xmlns:a16="http://schemas.microsoft.com/office/drawing/2014/main" val="4262346189"/>
                    </a:ext>
                  </a:extLst>
                </a:gridCol>
                <a:gridCol w="340666">
                  <a:extLst>
                    <a:ext uri="{9D8B030D-6E8A-4147-A177-3AD203B41FA5}">
                      <a16:colId xmlns:a16="http://schemas.microsoft.com/office/drawing/2014/main" val="2044390234"/>
                    </a:ext>
                  </a:extLst>
                </a:gridCol>
              </a:tblGrid>
              <a:tr h="277156">
                <a:tc gridSpan="37">
                  <a:txBody>
                    <a:bodyPr/>
                    <a:lstStyle/>
                    <a:p>
                      <a:pPr algn="ctr" fontAlgn="b"/>
                      <a:r>
                        <a:rPr lang="es-MX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CONFIRMADOS Y PROBABLES POR SEMANA  EPIDEMIOLOGICA DE LA SE 01-44/2024 - DISTRITOS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420128"/>
                  </a:ext>
                </a:extLst>
              </a:tr>
              <a:tr h="2020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DIAGNOSTICO/EESS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35"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SEMANAS EPIDEMIOLOGICAS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09857"/>
                  </a:ext>
                </a:extLst>
              </a:tr>
              <a:tr h="21653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7814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423454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224331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519881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556253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55733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77239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89719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L="33339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47078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MICRORED DE ZORRITOS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5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883029"/>
                  </a:ext>
                </a:extLst>
              </a:tr>
              <a:tr h="173231"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739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5862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(01- 44)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SE44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4B378BA-59A1-8BDA-1D6B-2B6CEA324F95}"/>
              </a:ext>
            </a:extLst>
          </p:cNvPr>
          <p:cNvGraphicFramePr>
            <a:graphicFrameLocks/>
          </p:cNvGraphicFramePr>
          <p:nvPr/>
        </p:nvGraphicFramePr>
        <p:xfrm>
          <a:off x="191243" y="1437313"/>
          <a:ext cx="6390815" cy="287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CB6A933-1B08-F135-89D8-5FD12FB2B068}"/>
              </a:ext>
            </a:extLst>
          </p:cNvPr>
          <p:cNvGraphicFramePr>
            <a:graphicFrameLocks/>
          </p:cNvGraphicFramePr>
          <p:nvPr/>
        </p:nvGraphicFramePr>
        <p:xfrm>
          <a:off x="6982991" y="1492896"/>
          <a:ext cx="3812527" cy="2333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D8CD5C98-8A49-31EE-9CF3-C627AE5DD3DE}"/>
              </a:ext>
            </a:extLst>
          </p:cNvPr>
          <p:cNvGraphicFramePr>
            <a:graphicFrameLocks noGrp="1"/>
          </p:cNvGraphicFramePr>
          <p:nvPr/>
        </p:nvGraphicFramePr>
        <p:xfrm>
          <a:off x="372053" y="4628020"/>
          <a:ext cx="5587999" cy="1621155"/>
        </p:xfrm>
        <a:graphic>
          <a:graphicData uri="http://schemas.openxmlformats.org/drawingml/2006/table">
            <a:tbl>
              <a:tblPr/>
              <a:tblGrid>
                <a:gridCol w="1126180">
                  <a:extLst>
                    <a:ext uri="{9D8B030D-6E8A-4147-A177-3AD203B41FA5}">
                      <a16:colId xmlns:a16="http://schemas.microsoft.com/office/drawing/2014/main" val="2415338515"/>
                    </a:ext>
                  </a:extLst>
                </a:gridCol>
                <a:gridCol w="667664">
                  <a:extLst>
                    <a:ext uri="{9D8B030D-6E8A-4147-A177-3AD203B41FA5}">
                      <a16:colId xmlns:a16="http://schemas.microsoft.com/office/drawing/2014/main" val="387956932"/>
                    </a:ext>
                  </a:extLst>
                </a:gridCol>
                <a:gridCol w="788326">
                  <a:extLst>
                    <a:ext uri="{9D8B030D-6E8A-4147-A177-3AD203B41FA5}">
                      <a16:colId xmlns:a16="http://schemas.microsoft.com/office/drawing/2014/main" val="3064931692"/>
                    </a:ext>
                  </a:extLst>
                </a:gridCol>
                <a:gridCol w="667664">
                  <a:extLst>
                    <a:ext uri="{9D8B030D-6E8A-4147-A177-3AD203B41FA5}">
                      <a16:colId xmlns:a16="http://schemas.microsoft.com/office/drawing/2014/main" val="2002483738"/>
                    </a:ext>
                  </a:extLst>
                </a:gridCol>
                <a:gridCol w="1300470">
                  <a:extLst>
                    <a:ext uri="{9D8B030D-6E8A-4147-A177-3AD203B41FA5}">
                      <a16:colId xmlns:a16="http://schemas.microsoft.com/office/drawing/2014/main" val="1497856447"/>
                    </a:ext>
                  </a:extLst>
                </a:gridCol>
                <a:gridCol w="1037695">
                  <a:extLst>
                    <a:ext uri="{9D8B030D-6E8A-4147-A177-3AD203B41FA5}">
                      <a16:colId xmlns:a16="http://schemas.microsoft.com/office/drawing/2014/main" val="2214152821"/>
                    </a:ext>
                  </a:extLst>
                </a:gridCol>
              </a:tblGrid>
              <a:tr h="18097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 por Grupo de Edad, Microred de ZORRITOS (SE01-44)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458604"/>
                  </a:ext>
                </a:extLst>
              </a:tr>
              <a:tr h="4476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MICRORED ZORRITOS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GRUPO DE EDAD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50183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NIÑO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ADOLESC.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JOVEN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ADULTO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ADULTO MAYOR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6576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</a:rPr>
                        <a:t>39.75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9933"/>
                          </a:highlight>
                          <a:latin typeface="Arial" panose="020B0604020202020204" pitchFamily="34" charset="0"/>
                        </a:rPr>
                        <a:t>10.70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18.36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CC00"/>
                          </a:highlight>
                          <a:latin typeface="Arial" panose="020B0604020202020204" pitchFamily="34" charset="0"/>
                        </a:rPr>
                        <a:t>23.35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7.84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0796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</a:rPr>
                        <a:t>223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9933"/>
                          </a:highlight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CC00"/>
                          </a:highlight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631794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34D9D951-CFBD-A3EB-6014-97B31BD03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91" y="3826635"/>
            <a:ext cx="5170466" cy="26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(01-44)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64FA6BF-AE94-5F33-55BA-9A252DC3B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770194"/>
              </p:ext>
            </p:extLst>
          </p:nvPr>
        </p:nvGraphicFramePr>
        <p:xfrm>
          <a:off x="682075" y="1097114"/>
          <a:ext cx="53562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1981074" progId="Excel.Sheet.12">
                  <p:link updateAutomatic="1"/>
                </p:oleObj>
              </mc:Choice>
              <mc:Fallback>
                <p:oleObj name="Worksheet" r:id="rId2" imgW="5356683" imgH="19810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2075" y="1097114"/>
                        <a:ext cx="5356225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3CD79D0-686F-674B-B18F-2FEB860FFC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694192"/>
              </p:ext>
            </p:extLst>
          </p:nvPr>
        </p:nvGraphicFramePr>
        <p:xfrm>
          <a:off x="7117595" y="1244007"/>
          <a:ext cx="4392330" cy="5422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7658218" progId="Excel.Sheet.12">
                  <p:link updateAutomatic="1"/>
                </p:oleObj>
              </mc:Choice>
              <mc:Fallback>
                <p:oleObj name="Worksheet" r:id="rId4" imgW="5356683" imgH="765821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17595" y="1244007"/>
                        <a:ext cx="4392330" cy="5422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17DBBC60-D07B-7924-3E40-B4414B3EA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168240"/>
              </p:ext>
            </p:extLst>
          </p:nvPr>
        </p:nvGraphicFramePr>
        <p:xfrm>
          <a:off x="802274" y="3210715"/>
          <a:ext cx="5013735" cy="335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589044" progId="Excel.Sheet.12">
                  <p:link updateAutomatic="1"/>
                </p:oleObj>
              </mc:Choice>
              <mc:Fallback>
                <p:oleObj name="Worksheet" r:id="rId6" imgW="5356683" imgH="35890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2274" y="3210715"/>
                        <a:ext cx="5013735" cy="3359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ZORRITOS – SE 01-44/2024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C6C994-177B-27E2-24EC-8C46E8B0D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190168"/>
            <a:ext cx="12057784" cy="56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9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(01-44)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9AC0367-319C-FA34-539F-46B1942A4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866507"/>
              </p:ext>
            </p:extLst>
          </p:nvPr>
        </p:nvGraphicFramePr>
        <p:xfrm>
          <a:off x="150037" y="939799"/>
          <a:ext cx="11929682" cy="365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8003606" imgH="8572429" progId="Excel.Sheet.12">
                  <p:link updateAutomatic="1"/>
                </p:oleObj>
              </mc:Choice>
              <mc:Fallback>
                <p:oleObj name="Worksheet" r:id="rId2" imgW="28003606" imgH="85724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037" y="939799"/>
                        <a:ext cx="11929682" cy="3653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(01-44)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3F3CBAF-F5C1-75D8-9E2B-252675A4A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117904"/>
              </p:ext>
            </p:extLst>
          </p:nvPr>
        </p:nvGraphicFramePr>
        <p:xfrm>
          <a:off x="245731" y="1083418"/>
          <a:ext cx="11713220" cy="1946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8003606" imgH="4648232" progId="Excel.Sheet.12">
                  <p:link updateAutomatic="1"/>
                </p:oleObj>
              </mc:Choice>
              <mc:Fallback>
                <p:oleObj name="Worksheet" r:id="rId2" imgW="28003606" imgH="464823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5731" y="1083418"/>
                        <a:ext cx="11713220" cy="1946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(01-44)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44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3F7B218-3B38-8A4F-CF14-EC841AACF6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94692"/>
              </p:ext>
            </p:extLst>
          </p:nvPr>
        </p:nvGraphicFramePr>
        <p:xfrm>
          <a:off x="95767" y="1234635"/>
          <a:ext cx="6209245" cy="335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40631" imgH="5742661" progId="Excel.Sheet.12">
                  <p:link updateAutomatic="1"/>
                </p:oleObj>
              </mc:Choice>
              <mc:Fallback>
                <p:oleObj name="Worksheet" r:id="rId2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767" y="1234635"/>
                        <a:ext cx="6209245" cy="3350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629A8C6-756D-9296-8BEB-DA6B4CF59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430144"/>
              </p:ext>
            </p:extLst>
          </p:nvPr>
        </p:nvGraphicFramePr>
        <p:xfrm>
          <a:off x="6390012" y="3231779"/>
          <a:ext cx="5497187" cy="3491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014138" imgH="6996897" progId="Excel.Sheet.12">
                  <p:link updateAutomatic="1"/>
                </p:oleObj>
              </mc:Choice>
              <mc:Fallback>
                <p:oleObj name="Worksheet" r:id="rId4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0012" y="3231779"/>
                        <a:ext cx="5497187" cy="3491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FDE041B-4485-A3AF-3D3C-FE8121B5FB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222792"/>
              </p:ext>
            </p:extLst>
          </p:nvPr>
        </p:nvGraphicFramePr>
        <p:xfrm>
          <a:off x="326114" y="4746629"/>
          <a:ext cx="5713392" cy="1728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036855" imgH="1523968" progId="Excel.Sheet.12">
                  <p:link updateAutomatic="1"/>
                </p:oleObj>
              </mc:Choice>
              <mc:Fallback>
                <p:oleObj name="Worksheet" r:id="rId6" imgW="5036855" imgH="152396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6114" y="4746629"/>
                        <a:ext cx="5713392" cy="1728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DA09C71-708E-9082-01CA-D013FEB49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521775"/>
              </p:ext>
            </p:extLst>
          </p:nvPr>
        </p:nvGraphicFramePr>
        <p:xfrm>
          <a:off x="7549123" y="1242433"/>
          <a:ext cx="3211032" cy="1972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425567" imgH="3332972" progId="Excel.Sheet.12">
                  <p:link updateAutomatic="1"/>
                </p:oleObj>
              </mc:Choice>
              <mc:Fallback>
                <p:oleObj name="Worksheet" r:id="rId8" imgW="5425567" imgH="33329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49123" y="1242433"/>
                        <a:ext cx="3211032" cy="1972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AF208D-7AA1-BBA1-C96E-631C03858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/>
          <a:stretch/>
        </p:blipFill>
        <p:spPr>
          <a:xfrm>
            <a:off x="0" y="0"/>
            <a:ext cx="1218247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01-44/2024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24667" y="0"/>
            <a:ext cx="9567333" cy="69501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43024" y="526913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44</a:t>
            </a:r>
            <a:endParaRPr lang="es-P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91" y="600728"/>
            <a:ext cx="2050377" cy="15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279399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5" y="94795"/>
            <a:ext cx="1140863" cy="15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>
          <a:xfrm>
            <a:off x="279399" y="3147069"/>
            <a:ext cx="1192298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53" y="5068685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9A44B-7E04-795B-8B13-5FAAD241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180"/>
          <a:stretch/>
        </p:blipFill>
        <p:spPr>
          <a:xfrm>
            <a:off x="423401" y="1710741"/>
            <a:ext cx="904293" cy="131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657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hemos contra el Dengue - Asociación Española">
            <a:extLst>
              <a:ext uri="{FF2B5EF4-FFF2-40B4-BE49-F238E27FC236}">
                <a16:creationId xmlns:a16="http://schemas.microsoft.com/office/drawing/2014/main" id="{EDBB697F-20F7-881D-90A2-D49DD4E9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53" y="1520889"/>
            <a:ext cx="8523903" cy="51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0" y="398699"/>
            <a:ext cx="12027467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DENGUE - 2024</a:t>
            </a:r>
            <a:br>
              <a:rPr lang="es-PE" dirty="0"/>
            </a:br>
            <a:r>
              <a:rPr lang="es-PE" dirty="0"/>
              <a:t>MICRORED DE PAMPA GRANDE –  SE (01-44)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76548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2525</Words>
  <Application>Microsoft Office PowerPoint</Application>
  <PresentationFormat>Panorámica</PresentationFormat>
  <Paragraphs>1635</Paragraphs>
  <Slides>30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30</vt:i4>
      </vt:variant>
      <vt:variant>
        <vt:lpstr>Títulos de diapositiva</vt:lpstr>
      </vt:variant>
      <vt:variant>
        <vt:i4>30</vt:i4>
      </vt:variant>
    </vt:vector>
  </HeadingPairs>
  <TitlesOfParts>
    <vt:vector size="67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file:///C:\SALA_ZARUMILLA\Sala_situacional_ZA-43.xlsx!TRABAJO!F13C1:F19C5</vt:lpstr>
      <vt:lpstr>file:///C:\SALA_ZARUMILLA\Sala_situacional_ZA-43.xlsx!TRABAJO!F58C1:F86C5</vt:lpstr>
      <vt:lpstr>file:///C:\SALA_ZARUMILLA\Sala_situacional_ZA-43.xlsx!TRABAJO!F120C1:F135C5</vt:lpstr>
      <vt:lpstr>file:///C:\SALA_ZARUMILLA\Sala_situacional_ZA-43.xlsx!TRABAJO2!F35C1:F59C46</vt:lpstr>
      <vt:lpstr>file:///C:\SALA_ZARUMILLA\Sala_situacional_ZA-43.xlsx!TRABAJO2!F88C1:F101C46</vt:lpstr>
      <vt:lpstr>file:///C:\SALA_ZARUMILLA\Sala_situacional_ZA-43.xlsx!TRABAJO3!%5bSala_situacional_ZA-43.xlsx%5dTRABAJO3%20Gráfico%201</vt:lpstr>
      <vt:lpstr>file:///C:\SALA_ZARUMILLA\Sala_situacional_ZA-43.xlsx!TRABAJO3!%5bSala_situacional_ZA-43.xlsx%5dTRABAJO3%20Gráfico%202</vt:lpstr>
      <vt:lpstr>file:///C:\SALA_ZARUMILLA\Sala_situacional_ZA-43.xlsx!TRABAJO!F13C9:F17C14</vt:lpstr>
      <vt:lpstr>file:///C:\SALA_ZARUMILLA\Sala_situacional_ZA-43.xlsx!TRABAJO!%5bSala_situacional_ZA-43.xlsx%5dTRABAJO%20Gráfico%202</vt:lpstr>
      <vt:lpstr>file:///C:\SALA_PAMPA_GRANDE\sala_situacional%20-%2043.xlsx!TRABAJO!F15C1:F21C5</vt:lpstr>
      <vt:lpstr>file:///C:\SALA_PAMPA_GRANDE\sala_situacional%20-%2043.xlsx!TRABAJO!F77C1:F107C5</vt:lpstr>
      <vt:lpstr>file:///C:\SALA_PAMPA_GRANDE\sala_situacional%20-%2043.xlsx!TRABAJO!F133C1:F146C5</vt:lpstr>
      <vt:lpstr>file:///C:\SALA_PAMPA_GRANDE\sala_situacional%20-%2043.xlsx!TRABAJO2!F42C1:F69C46</vt:lpstr>
      <vt:lpstr>file:///C:\SALA_PAMPA_GRANDE\sala_situacional%20-%2043.xlsx!TRABAJO2!F100C1:F115C46</vt:lpstr>
      <vt:lpstr>file:///C:\SALA_PAMPA_GRANDE\sala_situacional%20-%2043.xlsx!TRABAJO3!%5bsala_situacional%20-%2043.xlsx%5dTRABAJO3%20Gráfico%202</vt:lpstr>
      <vt:lpstr>file:///C:\SALA_PAMPA_GRANDE\sala_situacional%20-%2043.xlsx!TRABAJO3!%5bsala_situacional%20-%2043.xlsx%5dTRABAJO3%20Gráfico%201</vt:lpstr>
      <vt:lpstr>file:///C:\SALA_PAMPA_GRANDE\sala_situacional%20-%2043.xlsx!TRABAJO!%5bsala_situacional%20-%2043.xlsx%5dTRABAJO%20Gráfico%202</vt:lpstr>
      <vt:lpstr>file:///C:\SALA_PAMPA_GRANDE\sala_situacional%20-%2043.xlsx!TRABAJO!F15C9:F19C14</vt:lpstr>
      <vt:lpstr>file:///C:\SALA_PAMPA_GRANDE\sala_situacional%20-%2044.xlsx!CE-PG!%5bsala_situacional%20-%2044.xlsx%5dCE-PG%202%20Gráfico</vt:lpstr>
      <vt:lpstr>file:///C:\SALA_%20CORRALES\sala_situacional%20-%20SE%2044%20C.xlsx!canal!%5bsala_situacional%20-%20SE%2044%20C.xlsx%5dcanal%202%20Gráfico</vt:lpstr>
      <vt:lpstr>file:///C:\SALA_%20CORRALES\sala_situacional%20-%20SE%2044%20C.xlsx!TRABAJO!F14C1:F21C5</vt:lpstr>
      <vt:lpstr>file:///C:\SALA_%20CORRALES\sala_situacional%20-%20SE%2044%20C.xlsx!TRABAJO!F94C1:F110C5</vt:lpstr>
      <vt:lpstr>file:///C:\SALA_%20CORRALES\sala_situacional%20-%20SE%2044%20C.xlsx!TRABAJO!F50C1:F73C5</vt:lpstr>
      <vt:lpstr>file:///C:\SALA_%20CORRALES\sala_situacional%20-%20SE%2044%20C.xlsx!TRABAJO2!F35C1:F56C46</vt:lpstr>
      <vt:lpstr>file:///C:\SALA_%20CORRALES\sala_situacional%20-%20SE%2044%20C.xlsx!TRABAJO2!F88C1:F101C46</vt:lpstr>
      <vt:lpstr>file:///C:\SALA_%20CORRALES\sala_situacional%20-%20SE%2028%20C.xlsx!TRABAJO!F6C18:F10C23</vt:lpstr>
      <vt:lpstr>file:///C:\SALA_%20CORRALES\sala_situacional%20-%20SE%2044%20C.xlsx!TRABAJO3!%5bsala_situacional%20-%20SE%2044%20C.xlsx%5dTRABAJO3%20Gráfico%201</vt:lpstr>
      <vt:lpstr>file:///C:\SALA_%20CORRALES\sala_situacional%20-%20SE%2044%20C.xlsx!TRABAJO3!%5bsala_situacional%20-%20SE%2044%20C.xlsx%5dTRABAJO3%20Gráfico%202</vt:lpstr>
      <vt:lpstr>file:///C:\SALA_%20CORRALES\sala_situacional%20-%20SE%2044%20C.xlsx!TRABAJO!F12C9:F16C14</vt:lpstr>
      <vt:lpstr>file:///C:\SALA_%20CORRALES\sala_situacional%20-%20SE%2044%20C.xlsx!TRABAJO!%5bsala_situacional%20-%20SE%2044%20C.xlsx%5dTRABAJO%20Gráfico%202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134</cp:revision>
  <cp:lastPrinted>2024-03-20T23:17:57Z</cp:lastPrinted>
  <dcterms:created xsi:type="dcterms:W3CDTF">2023-06-21T15:50:33Z</dcterms:created>
  <dcterms:modified xsi:type="dcterms:W3CDTF">2024-11-08T19:12:55Z</dcterms:modified>
</cp:coreProperties>
</file>