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62" r:id="rId5"/>
    <p:sldId id="263" r:id="rId6"/>
    <p:sldId id="261" r:id="rId7"/>
    <p:sldId id="260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12192000" cy="6858000"/>
  <p:notesSz cx="6888163" cy="100203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8FBC"/>
    <a:srgbClr val="004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7109" autoAdjust="0"/>
  </p:normalViewPr>
  <p:slideViewPr>
    <p:cSldViewPr snapToGrid="0">
      <p:cViewPr varScale="1">
        <p:scale>
          <a:sx n="98" d="100"/>
          <a:sy n="98" d="100"/>
        </p:scale>
        <p:origin x="1014" y="102"/>
      </p:cViewPr>
      <p:guideLst/>
    </p:cSldViewPr>
  </p:slideViewPr>
  <p:notesTextViewPr>
    <p:cViewPr>
      <p:scale>
        <a:sx n="300" d="100"/>
        <a:sy n="3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0F8F3A-A864-4699-84F1-355CC3313DD8}" type="datetimeFigureOut">
              <a:rPr lang="es-PE" smtClean="0"/>
              <a:t>2/01/2025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B51234-9F06-487A-8F17-714A642A52E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85309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51234-9F06-487A-8F17-714A642A52E4}" type="slidenum">
              <a:rPr lang="es-PE" smtClean="0"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93622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27607-A178-4A01-812E-71E2F063DBA7}" type="slidenum">
              <a:rPr lang="es-PE" smtClean="0"/>
              <a:t>19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44208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EB0BC6-6E8C-67FC-379E-DE6B9F2A9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5317D77-C8CB-36D3-64B2-71B6DFA26B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4AEF0-DFC6-D75C-1EBB-E40212E5C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2/01/2025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A6F6A7-52EB-4A2C-FA7C-094EE0C4F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9511C6-8E68-050F-0708-BFFAE648A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73047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96C8C8-CFD5-AF2E-6E0B-EBB2FC7DF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CAEA4EC-EBBA-7529-5428-95C77FA05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2A8509-289D-46BD-69BD-275DFC9FD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2/01/2025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BC0F38-618F-BE07-1CBA-28064AAD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F0217D-0173-D3AE-0495-42885B2E5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29589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71AE9BE-618A-F425-7358-450A615A51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D427555-43B6-B089-D4AC-607F65E71F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5D8F88-978F-B013-B835-B7D71B875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2/01/2025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20ECD7-442C-D443-7D9C-6620E13D5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6F3CDC-D445-3A20-03F2-A54C13464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71467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DFDF2C-A3B0-AE7A-F297-45D35E772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A84E50-C95D-37B3-1127-BF1324CEF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9B7E3E-BB19-6105-358A-FA4FA2DFE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2/01/2025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B41842-5C02-44DA-8A67-B9CFF23E9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4646A8-89C9-2BED-057B-399E3805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73381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F59367-15BA-C4A8-E258-83DF9563D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90A0EC-B5B6-B27A-D1C7-1A7E95AF6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B2617C-DB1E-60FB-E6BA-D37C06045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2/01/2025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D9F5AB-693E-3D22-BBE2-341653219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5648A4-8437-E018-EB23-55C2ADB98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65247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50D48E-DE6C-2F1A-00D8-10602A19E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2A4461-E03E-05DF-F13C-A2F7962C63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A223AE-66D3-9C30-3DD5-44FF1B0CA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6E6EA4-413B-9407-911B-949E46ABC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2/01/2025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024001-147D-5E87-6A36-16A10C1D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21F7946-C721-7EBB-5A6F-583AAEFA3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77104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A42F5F-1CB1-BCA9-5F16-B7EA14D9F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C07B89-E12A-885B-582C-D50E6A6DB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6DF0B03-8F02-F6E1-EE29-B136C58E2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860EE80-3B59-9EFA-F442-7F633B81D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F823E40-8111-08FC-5593-C420826AF4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50880C9-AC3E-33D8-5EF3-0B8E37714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2/01/2025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36E013A-7163-3054-439F-EE64F23D0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6D7B2E6-8541-9296-68F3-857A39995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3844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433FA1-781F-0689-722F-1112AA479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8529E0E-39ED-5468-4C98-2CEB043B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2/01/2025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9D401E4-94D6-157F-3B2B-F7DA1DDDA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2EB015F-5D49-8B67-E560-4320970F6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18936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7106B1B-6ADA-13F5-0E0B-34F1D7CEE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2/01/2025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AA0A0CB-CA0C-0923-FEFF-52FC338B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8B702A-5C8A-B7D4-ECCF-F3013EF6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79838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3338C4-F818-6FFD-E049-9D958B449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3944BB-EE87-2363-5D7F-57A6CAFAE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7A6AAE8-1972-6089-09BD-856994E5B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86C77F-F167-6C94-4FD5-625FEDAA0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2/01/2025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57864A-CB76-C72B-318D-D06D76FAB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410E915-8C9E-7C14-DCB6-A2CB1DC0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949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19A722-6155-027C-00EE-DF98AEAD5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2E6AC90-8ACF-CBCD-DDC0-944408713C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2A00EDD-A200-812E-9306-F385CC0C34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3B2826-5464-0F93-F9D9-DEA0442A7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2/01/2025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0C6B00-ADE4-8FF8-7D25-1CC87CF44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DE88650-5054-47EF-1DC7-CA836AAC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17192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7325AB8-E8CF-7136-CD50-5CD7189F1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78BE93-88BE-EC26-C1AD-23E0711B9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22A251-ED56-F7D0-8F88-FFC1E26EED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5CE71-01F9-420F-A774-2759C184E46E}" type="datetimeFigureOut">
              <a:rPr lang="es-PE" smtClean="0"/>
              <a:t>2/01/2025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A4E93C-9E1D-7E5E-032F-60869AE08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60D448-FD38-0729-F711-427761A69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45087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7.emf"/><Relationship Id="rId2" Type="http://schemas.openxmlformats.org/officeDocument/2006/relationships/oleObject" Target="file:///C:\Users\cdcpe\Downloads\sala_situacional%20-%2051%20(2).xlsx!TRABAJO!F18C1:F23C5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Users\cdcpe\Downloads\sala_situacional%20-%2051%20(2).xlsx!TRABAJO!F120C1:F131C5" TargetMode="External"/><Relationship Id="rId5" Type="http://schemas.openxmlformats.org/officeDocument/2006/relationships/image" Target="../media/image26.emf"/><Relationship Id="rId4" Type="http://schemas.openxmlformats.org/officeDocument/2006/relationships/oleObject" Target="file:///C:\Users\cdcpe\Downloads\sala_situacional%20-%2051%20(2).xlsx!TRABAJO!F66C1:F94C5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oleObject" Target="file:///C:\Users\cdcpe\Downloads\sala_situacional%20-%2051%20(2).xlsx!TRABAJO2!F42C1:F69C53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file:///C:\Users\cdcpe\Downloads\sala_situacional%20-%2051%20(2).xlsx!TRABAJO2!F101C1:F115C53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file:///C:\Users\cdcpe\Downloads\sala_situacional%20-%2051%20(2).xlsx!TRABAJO!%5bsala_situacional%20-%2051%20(2).xlsx%5dTRABAJO%20Gr&#225;fico%202" TargetMode="External"/><Relationship Id="rId3" Type="http://schemas.openxmlformats.org/officeDocument/2006/relationships/image" Target="../media/image30.emf"/><Relationship Id="rId7" Type="http://schemas.openxmlformats.org/officeDocument/2006/relationships/image" Target="../media/image32.emf"/><Relationship Id="rId2" Type="http://schemas.openxmlformats.org/officeDocument/2006/relationships/oleObject" Target="file:///C:\Users\cdcpe\Downloads\sala_situacional%20-%2051%20(2).xlsx!TRABAJO3!%5bsala_situacional%20-%2051%20(2).xlsx%5dTRABAJO3%20Gr&#225;fico%202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Users\cdcpe\Downloads\sala_situacional%20-%2051%20(2).xlsx!TRABAJO!F13C9:F17C14" TargetMode="External"/><Relationship Id="rId5" Type="http://schemas.openxmlformats.org/officeDocument/2006/relationships/image" Target="../media/image31.emf"/><Relationship Id="rId4" Type="http://schemas.openxmlformats.org/officeDocument/2006/relationships/oleObject" Target="file:///C:\Users\cdcpe\Downloads\sala_situacional%20-%2051%20(2).xlsx!TRABAJO3!%5bsala_situacional%20-%2051%20(2).xlsx%5dTRABAJO3%20Gr&#225;fico%201" TargetMode="External"/><Relationship Id="rId9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oleObject" Target="file:///C:\Users\cdcpe\Downloads\sala_situacional%20-%2051%20(2).xlsx!CE-PG!%5bsala_situacional%20-%2051%20(2).xlsx%5dCE-PG%202%20Gr&#225;fico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8.jpeg"/><Relationship Id="rId9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oleObject" Target="file:///C:\SALA_%20CORRALES\sala_situacional%20-%20SE%2050%20C.xlsx!canal!%5bsala_situacional%20-%20SE%2050%20C.xlsx%5dcanal%202%20Gr&#225;fico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oleObject" Target="file:///C:\SALA_%20CORRALES\sala_situacional%20-%20SE%2050%20C.xlsx!TRABAJO!F97C1:F112C5" TargetMode="External"/><Relationship Id="rId7" Type="http://schemas.openxmlformats.org/officeDocument/2006/relationships/oleObject" Target="file:///C:\SALA_%20CORRALES\sala_situacional%20-%20SE%2051%20C.xlsx!TRABAJO!F14C1:F20C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emf"/><Relationship Id="rId5" Type="http://schemas.openxmlformats.org/officeDocument/2006/relationships/oleObject" Target="file:///C:\SALA_%20CORRALES\sala_situacional%20-%20SE%2050%20C.xlsx!TRABAJO!F53C1:F76C5" TargetMode="External"/><Relationship Id="rId4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oleObject" Target="file:///C:\SALA_%20CORRALES\sala_situacional%20-%20SE%2050%20C.xlsx!TRABAJO2!F35C1:F54C53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oleObject" Target="file:///C:\SALA_%20CORRALES\sala_situacional%20-%20SE%2050%20C.xlsx!TRABAJO2!F86C1:F96C53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file:///C:\SALA_%20CORRALES\sala_situacional%20-%20SE%2050%20C.xlsx!TRABAJO3!%5bsala_situacional%20-%20SE%2050%20C.xlsx%5dTRABAJO3%20Gr&#225;fico%201" TargetMode="External"/><Relationship Id="rId3" Type="http://schemas.openxmlformats.org/officeDocument/2006/relationships/image" Target="../media/image49.emf"/><Relationship Id="rId7" Type="http://schemas.openxmlformats.org/officeDocument/2006/relationships/image" Target="../media/image51.emf"/><Relationship Id="rId2" Type="http://schemas.openxmlformats.org/officeDocument/2006/relationships/oleObject" Target="file:///C:\SALA_%20CORRALES\sala_situacional%20-%20SE%2028%20C.xlsx!TRABAJO!F6C18:F10C23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SALA_%20CORRALES\sala_situacional%20-%20SE%2050%20C.xlsx!TRABAJO!F12C9:F16C14" TargetMode="External"/><Relationship Id="rId11" Type="http://schemas.openxmlformats.org/officeDocument/2006/relationships/image" Target="../media/image53.emf"/><Relationship Id="rId5" Type="http://schemas.openxmlformats.org/officeDocument/2006/relationships/image" Target="../media/image50.emf"/><Relationship Id="rId10" Type="http://schemas.openxmlformats.org/officeDocument/2006/relationships/oleObject" Target="file:///C:\SALA_%20CORRALES\sala_situacional%20-%20SE%2050%20C.xlsx!TRABAJO3!%5bsala_situacional%20-%20SE%2050%20C.xlsx%5dTRABAJO3%20Gr&#225;fico%202" TargetMode="External"/><Relationship Id="rId4" Type="http://schemas.openxmlformats.org/officeDocument/2006/relationships/oleObject" Target="file:///C:\SALA_%20CORRALES\sala_situacional%20-%20SE%2050%20C.xlsx!TRABAJO!%5bsala_situacional%20-%20SE%2050%20C.xlsx%5dTRABAJO%20Gr&#225;fico%202" TargetMode="External"/><Relationship Id="rId9" Type="http://schemas.openxmlformats.org/officeDocument/2006/relationships/image" Target="../media/image52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7.jpeg"/><Relationship Id="rId7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emf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1.emf"/><Relationship Id="rId2" Type="http://schemas.openxmlformats.org/officeDocument/2006/relationships/oleObject" Target="file:///C:\SALA_ZARUMILLA\Sala_situacional_ZA-50.xlsx!TRABAJO!F13C1:F19C5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SALA_ZARUMILLA\Sala_situacional_ZA-50.xlsx!TRABAJO!F121C1:F136C5" TargetMode="External"/><Relationship Id="rId5" Type="http://schemas.openxmlformats.org/officeDocument/2006/relationships/image" Target="../media/image10.emf"/><Relationship Id="rId4" Type="http://schemas.openxmlformats.org/officeDocument/2006/relationships/oleObject" Target="file:///C:\SALA_ZARUMILLA\Sala_situacional_ZA-50.xlsx!TRABAJO!F58C1:F87C5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file:///C:\SALA_ZARUMILLA\Sala_situacional_ZA-50.xlsx!TRABAJO2!F35C1:F59C53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file:///C:\SALA_ZARUMILLA\Sala_situacional_ZA-50.xlsx!TRABAJO2!F87C1:F101C53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file:///C:\SALA_ZARUMILLA\Sala_situacional_ZA-50.xlsx!TRABAJO!%5bSala_situacional_ZA-50.xlsx%5dTRABAJO%20Gr&#225;fico%202" TargetMode="External"/><Relationship Id="rId3" Type="http://schemas.openxmlformats.org/officeDocument/2006/relationships/image" Target="../media/image14.emf"/><Relationship Id="rId7" Type="http://schemas.openxmlformats.org/officeDocument/2006/relationships/image" Target="../media/image16.emf"/><Relationship Id="rId2" Type="http://schemas.openxmlformats.org/officeDocument/2006/relationships/oleObject" Target="file:///C:\SALA_ZARUMILLA\Sala_situacional_ZA-50.xlsx!TRABAJO3!%5bSala_situacional_ZA-50.xlsx%5dTRABAJO3%20Gr&#225;fico%202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SALA_ZARUMILLA\Sala_situacional_ZA-50.xlsx!TRABAJO!F13C9:F17C14" TargetMode="External"/><Relationship Id="rId5" Type="http://schemas.openxmlformats.org/officeDocument/2006/relationships/image" Target="../media/image15.emf"/><Relationship Id="rId4" Type="http://schemas.openxmlformats.org/officeDocument/2006/relationships/oleObject" Target="file:///C:\SALA_ZARUMILLA\Sala_situacional_ZA-50.xlsx!TRABAJO3!%5bSala_situacional_ZA-50.xlsx%5dTRABAJO3%20Gr&#225;fico%201" TargetMode="External"/><Relationship Id="rId9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2843868" y="-69285"/>
            <a:ext cx="9348133" cy="698400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3410757" y="5209863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ZARUMILLA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3544981" y="5987124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8F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51</a:t>
            </a:r>
            <a:endParaRPr lang="es-PE" sz="2400" b="1" dirty="0">
              <a:solidFill>
                <a:srgbClr val="108F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0" y="0"/>
            <a:ext cx="1266737" cy="6858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3F91321-9052-4EA5-86B5-8C99AC435F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99" y="60536"/>
            <a:ext cx="988331" cy="131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85B37F3-0091-A4D0-73F2-0BCA9843E3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6" r="2987"/>
          <a:stretch/>
        </p:blipFill>
        <p:spPr>
          <a:xfrm>
            <a:off x="-54171" y="1455905"/>
            <a:ext cx="1302791" cy="1589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1A3B8C1-EBEF-C8AF-FF30-F48D4FEC9F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2" b="12699"/>
          <a:stretch/>
        </p:blipFill>
        <p:spPr>
          <a:xfrm>
            <a:off x="50083" y="2925452"/>
            <a:ext cx="1166567" cy="1455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548DAAF-9E3D-4623-5535-1BA1755AFA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7"/>
          <a:stretch/>
        </p:blipFill>
        <p:spPr>
          <a:xfrm>
            <a:off x="54234" y="4259245"/>
            <a:ext cx="1158263" cy="1385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5816AAF-EE50-4335-925C-517FA2CF52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5" r="6218"/>
          <a:stretch/>
        </p:blipFill>
        <p:spPr>
          <a:xfrm>
            <a:off x="119476" y="5595098"/>
            <a:ext cx="958455" cy="1196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89" y="583873"/>
            <a:ext cx="2136154" cy="158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3803078" y="1225073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132" y="3269570"/>
            <a:ext cx="2607316" cy="180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10175845" y="3045504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130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  <a:prstDash val="dashDot"/>
          </a:ln>
        </p:spPr>
        <p:txBody>
          <a:bodyPr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PE" dirty="0"/>
              <a:t>COMPORTAMIENTO DEL DENGUE</a:t>
            </a:r>
            <a:br>
              <a:rPr lang="es-PE" dirty="0"/>
            </a:br>
            <a:r>
              <a:rPr lang="es-PE" dirty="0"/>
              <a:t>MICRORED DE PAMPA GRANDE –  SE (01-51)</a:t>
            </a:r>
          </a:p>
          <a:p>
            <a:endParaRPr lang="es-PE" dirty="0"/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SE51</a:t>
            </a:r>
            <a:endParaRPr lang="es-PE" dirty="0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11DF9356-737F-932A-8205-61218235D1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2954" y="1454377"/>
          <a:ext cx="5121275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120640" imgH="1333366" progId="Excel.Sheet.12">
                  <p:link updateAutomatic="1"/>
                </p:oleObj>
              </mc:Choice>
              <mc:Fallback>
                <p:oleObj name="Worksheet" r:id="rId2" imgW="5120640" imgH="1333366" progId="Excel.Sheet.12">
                  <p:link updateAutomatic="1"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11DF9356-737F-932A-8205-61218235D1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2954" y="1454377"/>
                        <a:ext cx="5121275" cy="133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FCA4B42B-7DD9-C9E9-5CFF-8086F13A85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33125" y="1349817"/>
          <a:ext cx="5121275" cy="506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120640" imgH="5067387" progId="Excel.Sheet.12">
                  <p:link updateAutomatic="1"/>
                </p:oleObj>
              </mc:Choice>
              <mc:Fallback>
                <p:oleObj name="Worksheet" r:id="rId4" imgW="5120640" imgH="5067387" progId="Excel.Sheet.12">
                  <p:link updateAutomatic="1"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FCA4B42B-7DD9-C9E9-5CFF-8086F13A85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33125" y="1349817"/>
                        <a:ext cx="5121275" cy="5067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6FDCA512-A2B7-89F2-5470-71F10349D4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2955" y="3548030"/>
          <a:ext cx="5121275" cy="235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120640" imgH="2354604" progId="Excel.Sheet.12">
                  <p:link updateAutomatic="1"/>
                </p:oleObj>
              </mc:Choice>
              <mc:Fallback>
                <p:oleObj name="Worksheet" r:id="rId6" imgW="5120640" imgH="2354604" progId="Excel.Sheet.12">
                  <p:link updateAutomatic="1"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6FDCA512-A2B7-89F2-5470-71F10349D4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2955" y="3548030"/>
                        <a:ext cx="5121275" cy="2354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5846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  <a:prstDash val="dashDot"/>
          </a:ln>
        </p:spPr>
        <p:txBody>
          <a:bodyPr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PE" dirty="0"/>
              <a:t>COMPORTAMIENTO DEL DENGUE</a:t>
            </a:r>
            <a:br>
              <a:rPr lang="es-PE" dirty="0"/>
            </a:br>
            <a:r>
              <a:rPr lang="es-PE" dirty="0"/>
              <a:t>MICRORED DE PAMPA GRANDE –  SE (01-51)</a:t>
            </a:r>
          </a:p>
          <a:p>
            <a:endParaRPr lang="es-PE" dirty="0"/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SE51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C41BAC1D-957A-5CEB-B7F1-DD1EB6B7D2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1129" y="1362268"/>
          <a:ext cx="11668749" cy="4879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7266825" imgH="11970870" progId="Excel.Sheet.12">
                  <p:link updateAutomatic="1"/>
                </p:oleObj>
              </mc:Choice>
              <mc:Fallback>
                <p:oleObj name="Worksheet" r:id="rId2" imgW="47266825" imgH="11970870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C41BAC1D-957A-5CEB-B7F1-DD1EB6B7D2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1129" y="1362268"/>
                        <a:ext cx="11668749" cy="48799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8291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  <a:prstDash val="dashDot"/>
          </a:ln>
        </p:spPr>
        <p:txBody>
          <a:bodyPr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PE" dirty="0"/>
              <a:t>COMPORTAMIENTO DEL DENGUE</a:t>
            </a:r>
            <a:br>
              <a:rPr lang="es-PE" dirty="0"/>
            </a:br>
            <a:r>
              <a:rPr lang="es-PE" dirty="0"/>
              <a:t>MICRORED DE PAMPA GRANDE –  SE (01-51)</a:t>
            </a:r>
          </a:p>
          <a:p>
            <a:endParaRPr lang="es-PE" dirty="0"/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SE51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14F7EFB-6AB4-6AC9-1443-4D694C7C93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1428" y="1666714"/>
          <a:ext cx="11771086" cy="3754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7266825" imgH="5509142" progId="Excel.Sheet.12">
                  <p:link updateAutomatic="1"/>
                </p:oleObj>
              </mc:Choice>
              <mc:Fallback>
                <p:oleObj name="Worksheet" r:id="rId2" imgW="47266825" imgH="5509142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214F7EFB-6AB4-6AC9-1443-4D694C7C93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1428" y="1666714"/>
                        <a:ext cx="11771086" cy="37543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1008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  <a:prstDash val="dashDot"/>
          </a:ln>
        </p:spPr>
        <p:txBody>
          <a:bodyPr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PE" dirty="0"/>
              <a:t>COMPORTAMIENTO DEL DENGUE</a:t>
            </a:r>
            <a:br>
              <a:rPr lang="es-PE" dirty="0"/>
            </a:br>
            <a:r>
              <a:rPr lang="es-PE" dirty="0"/>
              <a:t>MICRORED DE PAMPA GRANDE –  SE (01-51)</a:t>
            </a:r>
          </a:p>
          <a:p>
            <a:endParaRPr lang="es-PE" dirty="0"/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SE51</a:t>
            </a:r>
          </a:p>
          <a:p>
            <a:pPr algn="l"/>
            <a:endParaRPr lang="es-PE" dirty="0"/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A8A7B931-DBDE-7BFE-7102-D2F7143355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8511" y="1550192"/>
          <a:ext cx="5499100" cy="2430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390907" imgH="4436511" progId="Excel.Sheet.12">
                  <p:link updateAutomatic="1"/>
                </p:oleObj>
              </mc:Choice>
              <mc:Fallback>
                <p:oleObj name="Worksheet" r:id="rId2" imgW="10390907" imgH="4436511" progId="Excel.Sheet.12">
                  <p:link updateAutomatic="1"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A8A7B931-DBDE-7BFE-7102-D2F7143355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8511" y="1550192"/>
                        <a:ext cx="5499100" cy="24306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DAD773CA-D552-6680-EC0F-9C280D28D0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10200" y="3815801"/>
          <a:ext cx="6057245" cy="2892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3191850" imgH="5815846" progId="Excel.Sheet.12">
                  <p:link updateAutomatic="1"/>
                </p:oleObj>
              </mc:Choice>
              <mc:Fallback>
                <p:oleObj name="Worksheet" r:id="rId4" imgW="13191850" imgH="5815846" progId="Excel.Sheet.12">
                  <p:link updateAutomatic="1"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DAD773CA-D552-6680-EC0F-9C280D28D0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10200" y="3815801"/>
                        <a:ext cx="6057245" cy="28929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42C11CF2-A77F-1E53-5F2F-5933A1909C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6470" y="4534403"/>
          <a:ext cx="5388552" cy="146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844505" imgH="1462993" progId="Excel.Sheet.12">
                  <p:link updateAutomatic="1"/>
                </p:oleObj>
              </mc:Choice>
              <mc:Fallback>
                <p:oleObj name="Worksheet" r:id="rId6" imgW="5844505" imgH="1462993" progId="Excel.Sheet.12">
                  <p:link updateAutomatic="1"/>
                  <p:pic>
                    <p:nvPicPr>
                      <p:cNvPr id="10" name="Objeto 9">
                        <a:extLst>
                          <a:ext uri="{FF2B5EF4-FFF2-40B4-BE49-F238E27FC236}">
                            <a16:creationId xmlns:a16="http://schemas.microsoft.com/office/drawing/2014/main" id="{42C11CF2-A77F-1E53-5F2F-5933A1909C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6470" y="4534403"/>
                        <a:ext cx="5388552" cy="1463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ECE8B4B7-6F0D-0D90-DA06-84B1F17AD4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13965" y="1326671"/>
          <a:ext cx="4000500" cy="254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5570185" imgH="3367740" progId="Excel.Sheet.12">
                  <p:link updateAutomatic="1"/>
                </p:oleObj>
              </mc:Choice>
              <mc:Fallback>
                <p:oleObj name="Worksheet" r:id="rId8" imgW="5570185" imgH="3367740" progId="Excel.Sheet.12">
                  <p:link updateAutomatic="1"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ECE8B4B7-6F0D-0D90-DA06-84B1F17AD4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013965" y="1326671"/>
                        <a:ext cx="4000500" cy="2544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721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FE17B-99E9-67B5-7A13-CFD470EC260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  <a:prstDash val="dashDot"/>
          </a:ln>
        </p:spPr>
        <p:txBody>
          <a:bodyPr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PE" dirty="0"/>
              <a:t>COMPORTAMIENTO DEL DENGUE</a:t>
            </a:r>
            <a:br>
              <a:rPr lang="es-PE" dirty="0"/>
            </a:br>
            <a:r>
              <a:rPr lang="es-PE" dirty="0"/>
              <a:t>MICRORED DE PAMPA GRANDE –  SE (01-51)</a:t>
            </a:r>
          </a:p>
          <a:p>
            <a:endParaRPr lang="es-PE" dirty="0"/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A3F1F108-FC42-9E63-06BD-756B42CC4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SE51</a:t>
            </a:r>
            <a:endParaRPr lang="es-PE" dirty="0"/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229461B6-52C4-A335-9FAC-4292C2831D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06082" y="1364862"/>
          <a:ext cx="7851549" cy="4812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385602" imgH="4162159" progId="Excel.Sheet.12">
                  <p:link updateAutomatic="1"/>
                </p:oleObj>
              </mc:Choice>
              <mc:Fallback>
                <p:oleObj name="Worksheet" r:id="rId2" imgW="6385602" imgH="4162159" progId="Excel.Sheet.12">
                  <p:link updateAutomatic="1"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229461B6-52C4-A335-9FAC-4292C2831D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06082" y="1364862"/>
                        <a:ext cx="7851549" cy="48120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5726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BF59F31-0746-4005-C2BB-EB30FA440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" y="0"/>
            <a:ext cx="12188361" cy="695130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  <a:prstDash val="dashDot"/>
          </a:ln>
        </p:spPr>
        <p:txBody>
          <a:bodyPr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PE" dirty="0"/>
              <a:t>MAPAS DE RIESGO DE FIEBRE POR VIRUS DENGUE EN LA MICRORED DE PAMPA GRANDE – SE 01-51/2024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018C1F75-2958-10A5-C78D-20897B0C77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69021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1231881" y="0"/>
            <a:ext cx="9348133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1948841" y="5366050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CORRALES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2232569" y="6054663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8F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51</a:t>
            </a:r>
            <a:endParaRPr lang="es-PE" sz="2400" b="1" dirty="0">
              <a:solidFill>
                <a:srgbClr val="108F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0" y="0"/>
            <a:ext cx="1266737" cy="6858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986" y="731778"/>
            <a:ext cx="2136154" cy="149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2291975" y="1370743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573" y="3308519"/>
            <a:ext cx="2274735" cy="167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8293922" y="3113666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BA52F506-BAF7-4C45-AB6B-0D3376DE7D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9" t="21229" r="32825" b="24032"/>
          <a:stretch/>
        </p:blipFill>
        <p:spPr>
          <a:xfrm>
            <a:off x="53299" y="27282"/>
            <a:ext cx="1178582" cy="1142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FF650B8-9403-4B60-B13A-3C6A66BC1D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8" t="25545" r="19907" b="19492"/>
          <a:stretch/>
        </p:blipFill>
        <p:spPr>
          <a:xfrm>
            <a:off x="94360" y="1030403"/>
            <a:ext cx="1071907" cy="1142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72D4B36-0739-4E9B-82B2-60B9CAC285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7" t="21280" r="3619" b="6629"/>
          <a:stretch/>
        </p:blipFill>
        <p:spPr>
          <a:xfrm>
            <a:off x="141166" y="3447364"/>
            <a:ext cx="1125571" cy="849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802B3C9-0EA7-4798-8929-C02C362681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7" t="8514" r="18220" b="26015"/>
          <a:stretch/>
        </p:blipFill>
        <p:spPr>
          <a:xfrm>
            <a:off x="160798" y="5675729"/>
            <a:ext cx="1005469" cy="1219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AF36C9C-6B1A-43B7-B2B0-CB7C444E13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44" y="4431816"/>
            <a:ext cx="657938" cy="1170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0643501-2BAB-48A1-99D9-317F58B9EA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6" y="2222649"/>
            <a:ext cx="1266738" cy="953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4917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82266" y="3067254"/>
            <a:ext cx="12027467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DENGUE - 2024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(01-51)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0358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2A398698-FAEF-30E3-EAFD-CEAA82BE4D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45156" y="335654"/>
          <a:ext cx="9501688" cy="6343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347212" imgH="4236325" progId="Excel.Sheet.12">
                  <p:link updateAutomatic="1"/>
                </p:oleObj>
              </mc:Choice>
              <mc:Fallback>
                <p:oleObj name="Worksheet" r:id="rId2" imgW="6347212" imgH="4236325" progId="Excel.Sheet.12">
                  <p:link updateAutomatic="1"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2A398698-FAEF-30E3-EAFD-CEAA82BE4D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45156" y="335654"/>
                        <a:ext cx="9501688" cy="63431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6972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(01-51)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SE51</a:t>
            </a:r>
            <a:endParaRPr lang="es-PE" dirty="0"/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62CCA13B-0105-476E-02E5-E07577EE8A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4443" y="3160644"/>
          <a:ext cx="5440363" cy="316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440893" imgH="3162213" progId="Excel.Sheet.12">
                  <p:link updateAutomatic="1"/>
                </p:oleObj>
              </mc:Choice>
              <mc:Fallback>
                <p:oleObj name="Worksheet" r:id="rId3" imgW="5440893" imgH="3162213" progId="Excel.Sheet.12">
                  <p:link updateAutomatic="1"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62CCA13B-0105-476E-02E5-E07577EE8A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4443" y="3160644"/>
                        <a:ext cx="5440363" cy="316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3BC92A5D-EA77-9DBF-C20D-9DD5CD9359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47196" y="1370191"/>
          <a:ext cx="4934088" cy="525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5440893" imgH="5798670" progId="Excel.Sheet.12">
                  <p:link updateAutomatic="1"/>
                </p:oleObj>
              </mc:Choice>
              <mc:Fallback>
                <p:oleObj name="Worksheet" r:id="rId5" imgW="5440893" imgH="5798670" progId="Excel.Sheet.12">
                  <p:link updateAutomatic="1"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3BC92A5D-EA77-9DBF-C20D-9DD5CD9359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47196" y="1370191"/>
                        <a:ext cx="4934088" cy="5259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D8C232C9-5AA0-2E62-F1E9-E6725A473B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4442" y="1314188"/>
          <a:ext cx="5440363" cy="172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5440893" imgH="1722246" progId="Excel.Sheet.12">
                  <p:link updateAutomatic="1"/>
                </p:oleObj>
              </mc:Choice>
              <mc:Fallback>
                <p:oleObj name="Worksheet" r:id="rId7" imgW="5440893" imgH="1722246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D8C232C9-5AA0-2E62-F1E9-E6725A473B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4442" y="1314188"/>
                        <a:ext cx="5440363" cy="1722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5757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82266" y="3067254"/>
            <a:ext cx="12027467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DENGUE - 2024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(01-51)</a:t>
            </a:r>
            <a:endParaRPr lang="es-PE" sz="3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907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(01-51)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SE51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C3E59C5E-D54E-2163-F913-CA67913AD6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6222" y="1750936"/>
          <a:ext cx="11899555" cy="3356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2290763" imgH="20375722" progId="Excel.Sheet.12">
                  <p:link updateAutomatic="1"/>
                </p:oleObj>
              </mc:Choice>
              <mc:Fallback>
                <p:oleObj name="Worksheet" r:id="rId2" imgW="72290763" imgH="20375722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C3E59C5E-D54E-2163-F913-CA67913AD6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6222" y="1750936"/>
                        <a:ext cx="11899555" cy="33561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6403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(01-51)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SE51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1226B245-AF92-FD6E-29AE-890D900FD4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1450" y="2309813"/>
          <a:ext cx="11837988" cy="209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2290763" imgH="12793830" progId="Excel.Sheet.12">
                  <p:link updateAutomatic="1"/>
                </p:oleObj>
              </mc:Choice>
              <mc:Fallback>
                <p:oleObj name="Worksheet" r:id="rId2" imgW="72290763" imgH="12793830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1226B245-AF92-FD6E-29AE-890D900FD4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1450" y="2309813"/>
                        <a:ext cx="11837988" cy="209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1540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CORRALES –  SE (01-50)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SE51</a:t>
            </a:r>
            <a:endParaRPr lang="es-PE" dirty="0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/>
        </p:nvGraphicFramePr>
        <p:xfrm>
          <a:off x="879475" y="5319713"/>
          <a:ext cx="4192588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762535" imgH="921886" progId="Excel.Sheet.12">
                  <p:link updateAutomatic="1"/>
                </p:oleObj>
              </mc:Choice>
              <mc:Fallback>
                <p:oleObj name="Worksheet" r:id="rId2" imgW="4762535" imgH="921886" progId="Excel.Sheet.12">
                  <p:link updateAutomatic="1"/>
                  <p:pic>
                    <p:nvPicPr>
                      <p:cNvPr id="5" name="Objeto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79475" y="5319713"/>
                        <a:ext cx="4192588" cy="811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D4BC4E0C-C242-114E-ABF6-D6C9D81D65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50540" y="1190169"/>
          <a:ext cx="3632200" cy="212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767950" imgH="3367740" progId="Excel.Sheet.12">
                  <p:link updateAutomatic="1"/>
                </p:oleObj>
              </mc:Choice>
              <mc:Fallback>
                <p:oleObj name="Worksheet" r:id="rId4" imgW="5767950" imgH="3367740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D4BC4E0C-C242-114E-ABF6-D6C9D81D65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50540" y="1190169"/>
                        <a:ext cx="3632200" cy="2122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0CB1C0EE-9E22-E647-632B-E10822F9DF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0038" y="4916932"/>
          <a:ext cx="5334000" cy="1518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334142" imgH="1516293" progId="Excel.Sheet.12">
                  <p:link updateAutomatic="1"/>
                </p:oleObj>
              </mc:Choice>
              <mc:Fallback>
                <p:oleObj name="Worksheet" r:id="rId6" imgW="5334142" imgH="1516293" progId="Excel.Sheet.12">
                  <p:link updateAutomatic="1"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0CB1C0EE-9E22-E647-632B-E10822F9DF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0038" y="4916932"/>
                        <a:ext cx="5334000" cy="15187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389C2966-E5A3-C930-DA82-C1741C938B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457" y="1303339"/>
          <a:ext cx="5866074" cy="3500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13189901" imgH="6659580" progId="Excel.Sheet.12">
                  <p:link updateAutomatic="1"/>
                </p:oleObj>
              </mc:Choice>
              <mc:Fallback>
                <p:oleObj name="Worksheet" r:id="rId8" imgW="13189901" imgH="6659580" progId="Excel.Sheet.12">
                  <p:link updateAutomatic="1"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389C2966-E5A3-C930-DA82-C1741C938B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9457" y="1303339"/>
                        <a:ext cx="5866074" cy="35004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FC0C5822-A0DA-E641-2778-9AC6031D0C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0" y="3277772"/>
          <a:ext cx="6009066" cy="3278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0" imgW="12870074" imgH="7017759" progId="Excel.Sheet.12">
                  <p:link updateAutomatic="1"/>
                </p:oleObj>
              </mc:Choice>
              <mc:Fallback>
                <p:oleObj name="Worksheet" r:id="rId10" imgW="12870074" imgH="7017759" progId="Excel.Sheet.12">
                  <p:link updateAutomatic="1"/>
                  <p:pic>
                    <p:nvPicPr>
                      <p:cNvPr id="12" name="Objeto 11">
                        <a:extLst>
                          <a:ext uri="{FF2B5EF4-FFF2-40B4-BE49-F238E27FC236}">
                            <a16:creationId xmlns:a16="http://schemas.microsoft.com/office/drawing/2014/main" id="{FC0C5822-A0DA-E641-2778-9AC6031D0C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096000" y="3277772"/>
                        <a:ext cx="6009066" cy="32783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8818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95534" y="0"/>
            <a:ext cx="12096466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MAPAS DE RIESGO DE FIEBRE POR VIRUS DENGUE EN LA MICRORED DE CORRALES – SE 01-51/2024</a:t>
            </a:r>
            <a:endParaRPr lang="es-PE" sz="3600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F2A7253-5FA0-B013-1D16-A5EBCD9CB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418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2843868" y="-69285"/>
            <a:ext cx="9348133" cy="6984004"/>
          </a:xfrm>
          <a:prstGeom prst="rect">
            <a:avLst/>
          </a:prstGeom>
          <a:ln w="2286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3410757" y="5209863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ZORRITOS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3544981" y="5987124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8F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51</a:t>
            </a:r>
            <a:endParaRPr lang="es-PE" sz="2400" b="1" dirty="0">
              <a:solidFill>
                <a:srgbClr val="108F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0" y="0"/>
            <a:ext cx="1266737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accent2"/>
              </a:solidFill>
            </a:endParaRPr>
          </a:p>
        </p:txBody>
      </p:sp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89" y="583873"/>
            <a:ext cx="2136154" cy="158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3803078" y="1225073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132" y="3269570"/>
            <a:ext cx="2607316" cy="180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10175845" y="3045504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766D06C-0E35-4260-8648-97A212F02F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9" t="13710" r="1342" b="15883"/>
          <a:stretch/>
        </p:blipFill>
        <p:spPr>
          <a:xfrm>
            <a:off x="37995" y="21219"/>
            <a:ext cx="1143608" cy="158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32E61CC-A09E-488B-8A1B-E399D276E0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" t="2063" r="10349"/>
          <a:stretch/>
        </p:blipFill>
        <p:spPr>
          <a:xfrm>
            <a:off x="103633" y="4840631"/>
            <a:ext cx="1140151" cy="1837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9C29E09-976F-42F1-831A-A39B9A2B59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9" r="23943" b="37059"/>
          <a:stretch/>
        </p:blipFill>
        <p:spPr>
          <a:xfrm>
            <a:off x="89512" y="3089133"/>
            <a:ext cx="1040574" cy="1485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B705F42-DD05-4EF8-98B7-8AF3F4874E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2" y="1697352"/>
            <a:ext cx="1040574" cy="1391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6453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82266" y="3067254"/>
            <a:ext cx="12027467" cy="1190169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DENGUE - 2024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 SE (01- 51)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0594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SE (01- 51)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51</a:t>
            </a:r>
            <a:endParaRPr lang="es-PE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0C7B3D8-975D-F337-B985-C20DB86B8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02" y="1611423"/>
            <a:ext cx="5623560" cy="173736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B70216A-CE86-A72A-1CF8-7822394A9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02" y="3669419"/>
            <a:ext cx="5623560" cy="222504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A9C9D00-3229-E4AE-9496-8FB51C250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338" y="1753221"/>
            <a:ext cx="5623560" cy="446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85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 SE (01- 51)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51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2BB21A5-B780-0A92-A5F2-697CE6C3A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4784"/>
            <a:ext cx="12192000" cy="388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919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 SE (01- 51)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51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B7A9997-766C-9E13-809A-E2B7DC2D6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91274"/>
            <a:ext cx="12192000" cy="319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68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ZORRITOS –  SE (01- 51)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51</a:t>
            </a:r>
            <a:endParaRPr lang="es-PE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0D733F4-6C4D-473B-A196-1A75D53EA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475" y="3324225"/>
            <a:ext cx="781050" cy="2095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99DCCFE-0D17-4D60-ACFF-8886D1100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475" y="3324225"/>
            <a:ext cx="781050" cy="20955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0F584E9-589F-CC69-CBC3-7C9612CC8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82" y="1534844"/>
            <a:ext cx="5794426" cy="295793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469A457-F019-2BBD-61FB-E19D32B10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637" y="4101887"/>
            <a:ext cx="4652981" cy="258001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A839537-0383-5616-6080-D5AC1603C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706" y="1480457"/>
            <a:ext cx="3912376" cy="233114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9870A25-C785-45F1-5F47-B1235B07A6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625" y="4614654"/>
            <a:ext cx="5615940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9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(01-51)</a:t>
            </a:r>
            <a:endParaRPr lang="es-PE" sz="3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51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588B3B9F-B717-7E17-42CD-E8F4A40E21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2496670"/>
              </p:ext>
            </p:extLst>
          </p:nvPr>
        </p:nvGraphicFramePr>
        <p:xfrm>
          <a:off x="333294" y="880517"/>
          <a:ext cx="5356225" cy="222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356683" imgH="2224977" progId="Excel.Sheet.12">
                  <p:link updateAutomatic="1"/>
                </p:oleObj>
              </mc:Choice>
              <mc:Fallback>
                <p:oleObj name="Worksheet" r:id="rId2" imgW="5356683" imgH="2224977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33294" y="880517"/>
                        <a:ext cx="5356225" cy="2225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F9F3DF8A-2916-E704-8126-20A7914565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8748683"/>
              </p:ext>
            </p:extLst>
          </p:nvPr>
        </p:nvGraphicFramePr>
        <p:xfrm>
          <a:off x="6921795" y="1259348"/>
          <a:ext cx="4146698" cy="5431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356683" imgH="7924721" progId="Excel.Sheet.12">
                  <p:link updateAutomatic="1"/>
                </p:oleObj>
              </mc:Choice>
              <mc:Fallback>
                <p:oleObj name="Worksheet" r:id="rId4" imgW="5356683" imgH="792472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21795" y="1259348"/>
                        <a:ext cx="4146698" cy="54314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8ECFF775-E1E8-B32F-A3B6-B731C01987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1964557"/>
              </p:ext>
            </p:extLst>
          </p:nvPr>
        </p:nvGraphicFramePr>
        <p:xfrm>
          <a:off x="431429" y="3180365"/>
          <a:ext cx="5140030" cy="3444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356683" imgH="3589044" progId="Excel.Sheet.12">
                  <p:link updateAutomatic="1"/>
                </p:oleObj>
              </mc:Choice>
              <mc:Fallback>
                <p:oleObj name="Worksheet" r:id="rId6" imgW="5356683" imgH="358904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1429" y="3180365"/>
                        <a:ext cx="5140030" cy="3444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8596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D3B07AE-0A52-1C09-8826-8EE337835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655"/>
            <a:ext cx="12192000" cy="158496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D6EE6F3-863C-6B7B-C9FF-2483A5D51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714" y="1310456"/>
            <a:ext cx="10552923" cy="562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845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92835BF-3ECE-62DB-E339-E214BAA55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" y="0"/>
            <a:ext cx="12106275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3B215F3-A1FF-0BC7-F5EC-C425B88C8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1325"/>
            <a:ext cx="12192000" cy="15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5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686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(01-51)</a:t>
            </a:r>
            <a:endParaRPr lang="es-PE" sz="3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51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9CE3285D-3086-9FB7-5576-3AA626C389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2696953"/>
              </p:ext>
            </p:extLst>
          </p:nvPr>
        </p:nvGraphicFramePr>
        <p:xfrm>
          <a:off x="192567" y="1102546"/>
          <a:ext cx="11865288" cy="3033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3550825" imgH="8572429" progId="Excel.Sheet.12">
                  <p:link updateAutomatic="1"/>
                </p:oleObj>
              </mc:Choice>
              <mc:Fallback>
                <p:oleObj name="Worksheet" r:id="rId2" imgW="33550825" imgH="857242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2567" y="1102546"/>
                        <a:ext cx="11865288" cy="30335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6046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686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(01-51)</a:t>
            </a:r>
            <a:endParaRPr lang="es-PE" sz="3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51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1B2F0B39-AA93-D18F-857D-912596F1B2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2694010"/>
              </p:ext>
            </p:extLst>
          </p:nvPr>
        </p:nvGraphicFramePr>
        <p:xfrm>
          <a:off x="288924" y="1119152"/>
          <a:ext cx="11709710" cy="1687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3550825" imgH="4831159" progId="Excel.Sheet.12">
                  <p:link updateAutomatic="1"/>
                </p:oleObj>
              </mc:Choice>
              <mc:Fallback>
                <p:oleObj name="Worksheet" r:id="rId2" imgW="33550825" imgH="483115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8924" y="1119152"/>
                        <a:ext cx="11709710" cy="16878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6377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ZARUMILLA –  </a:t>
            </a:r>
            <a:r>
              <a:rPr lang="es-PE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 (01-51)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51</a:t>
            </a:r>
            <a:endParaRPr lang="es-PE" dirty="0"/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857CD857-C265-B2E5-5CFB-AD5D822B9A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3239513"/>
              </p:ext>
            </p:extLst>
          </p:nvPr>
        </p:nvGraphicFramePr>
        <p:xfrm>
          <a:off x="6169193" y="3103945"/>
          <a:ext cx="5885712" cy="3738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014138" imgH="6996897" progId="Excel.Sheet.12">
                  <p:link updateAutomatic="1"/>
                </p:oleObj>
              </mc:Choice>
              <mc:Fallback>
                <p:oleObj name="Worksheet" r:id="rId2" imgW="11014138" imgH="6996897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169193" y="3103945"/>
                        <a:ext cx="5885712" cy="37383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C98D9121-394B-EE5F-7794-CA6D75873F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6588849"/>
              </p:ext>
            </p:extLst>
          </p:nvPr>
        </p:nvGraphicFramePr>
        <p:xfrm>
          <a:off x="137095" y="1201732"/>
          <a:ext cx="5846657" cy="3154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0640631" imgH="5742661" progId="Excel.Sheet.12">
                  <p:link updateAutomatic="1"/>
                </p:oleObj>
              </mc:Choice>
              <mc:Fallback>
                <p:oleObj name="Worksheet" r:id="rId4" imgW="10640631" imgH="574266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7095" y="1201732"/>
                        <a:ext cx="5846657" cy="31549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7C599785-8E34-52BE-0265-01ED665603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7317168"/>
              </p:ext>
            </p:extLst>
          </p:nvPr>
        </p:nvGraphicFramePr>
        <p:xfrm>
          <a:off x="308822" y="4548616"/>
          <a:ext cx="5544295" cy="1809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417926" imgH="1767872" progId="Excel.Sheet.12">
                  <p:link updateAutomatic="1"/>
                </p:oleObj>
              </mc:Choice>
              <mc:Fallback>
                <p:oleObj name="Worksheet" r:id="rId6" imgW="5417926" imgH="176787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8822" y="4548616"/>
                        <a:ext cx="5544295" cy="18096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9F5E0121-C768-BC24-FE3C-78F73B1B3D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8106129"/>
              </p:ext>
            </p:extLst>
          </p:nvPr>
        </p:nvGraphicFramePr>
        <p:xfrm>
          <a:off x="7234342" y="1201732"/>
          <a:ext cx="3600244" cy="1902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5702998" imgH="3332972" progId="Excel.Sheet.12">
                  <p:link updateAutomatic="1"/>
                </p:oleObj>
              </mc:Choice>
              <mc:Fallback>
                <p:oleObj name="Worksheet" r:id="rId8" imgW="5702998" imgH="333297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34342" y="1201732"/>
                        <a:ext cx="3600244" cy="1902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1464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AC2FBEF-6FA5-46C2-4734-819A76F3E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MAPAS DE RIESGO DE FIEBRE POR VIRUS DENGUE EN LA MICRORED DE ZARUMILLA – SE 01-51/2024</a:t>
            </a:r>
            <a:endParaRPr lang="es-P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963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2624667" y="0"/>
            <a:ext cx="9567333" cy="695013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3343024" y="5269130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PAMPA GRANDE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3544981" y="5987124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51</a:t>
            </a:r>
            <a:endParaRPr lang="es-PE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91" y="600728"/>
            <a:ext cx="2050377" cy="152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3803078" y="1225073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132" y="3269570"/>
            <a:ext cx="2607316" cy="180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10175845" y="3045504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279399" y="0"/>
            <a:ext cx="1266737" cy="6858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25" y="94795"/>
            <a:ext cx="1140863" cy="1521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0"/>
          <a:stretch/>
        </p:blipFill>
        <p:spPr>
          <a:xfrm>
            <a:off x="279399" y="3147069"/>
            <a:ext cx="1192298" cy="1743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653" y="5068685"/>
            <a:ext cx="1128044" cy="1504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509A44B-7E04-795B-8B13-5FAAD241BC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6180"/>
          <a:stretch/>
        </p:blipFill>
        <p:spPr>
          <a:xfrm>
            <a:off x="423401" y="1710741"/>
            <a:ext cx="904293" cy="1318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393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uchemos contra el Dengue - Asociación Española">
            <a:extLst>
              <a:ext uri="{FF2B5EF4-FFF2-40B4-BE49-F238E27FC236}">
                <a16:creationId xmlns:a16="http://schemas.microsoft.com/office/drawing/2014/main" id="{EDBB697F-20F7-881D-90A2-D49DD4E9B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253" y="1520889"/>
            <a:ext cx="8523903" cy="513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0" y="398699"/>
            <a:ext cx="12027467" cy="11901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  <a:prstDash val="dashDot"/>
          </a:ln>
        </p:spPr>
        <p:txBody>
          <a:bodyPr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PE" dirty="0"/>
              <a:t>DENGUE - 2024</a:t>
            </a:r>
            <a:br>
              <a:rPr lang="es-PE" dirty="0"/>
            </a:br>
            <a:r>
              <a:rPr lang="es-PE" dirty="0"/>
              <a:t>MICRORED DE PAMPA GRANDE –  SE (01-51)</a:t>
            </a: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8703262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1350</TotalTime>
  <Words>586</Words>
  <Application>Microsoft Office PowerPoint</Application>
  <PresentationFormat>Panorámica</PresentationFormat>
  <Paragraphs>63</Paragraphs>
  <Slides>31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Vínculos</vt:lpstr>
      </vt:variant>
      <vt:variant>
        <vt:i4>30</vt:i4>
      </vt:variant>
      <vt:variant>
        <vt:lpstr>Títulos de diapositiva</vt:lpstr>
      </vt:variant>
      <vt:variant>
        <vt:i4>31</vt:i4>
      </vt:variant>
    </vt:vector>
  </HeadingPairs>
  <TitlesOfParts>
    <vt:vector size="68" baseType="lpstr">
      <vt:lpstr>Arial</vt:lpstr>
      <vt:lpstr>Arial Narrow</vt:lpstr>
      <vt:lpstr>Arial Rounded MT Bold</vt:lpstr>
      <vt:lpstr>Calibri</vt:lpstr>
      <vt:lpstr>Calibri Light</vt:lpstr>
      <vt:lpstr>Cambria</vt:lpstr>
      <vt:lpstr>Tema de Office</vt:lpstr>
      <vt:lpstr>file:///C:\SALA_ZARUMILLA\Sala_situacional_ZA-50.xlsx!TRABAJO!F13C1:F19C5</vt:lpstr>
      <vt:lpstr>file:///C:\SALA_ZARUMILLA\Sala_situacional_ZA-50.xlsx!TRABAJO!F58C1:F87C5</vt:lpstr>
      <vt:lpstr>file:///C:\SALA_ZARUMILLA\Sala_situacional_ZA-50.xlsx!TRABAJO!F121C1:F136C5</vt:lpstr>
      <vt:lpstr>file:///C:\SALA_ZARUMILLA\Sala_situacional_ZA-50.xlsx!TRABAJO2!F35C1:F59C53</vt:lpstr>
      <vt:lpstr>file:///C:\SALA_ZARUMILLA\Sala_situacional_ZA-50.xlsx!TRABAJO2!F87C1:F101C53</vt:lpstr>
      <vt:lpstr>file:///C:\SALA_ZARUMILLA\Sala_situacional_ZA-50.xlsx!TRABAJO3!%5bSala_situacional_ZA-50.xlsx%5dTRABAJO3%20Gráfico%202</vt:lpstr>
      <vt:lpstr>file:///C:\SALA_ZARUMILLA\Sala_situacional_ZA-50.xlsx!TRABAJO3!%5bSala_situacional_ZA-50.xlsx%5dTRABAJO3%20Gráfico%201</vt:lpstr>
      <vt:lpstr>file:///C:\SALA_ZARUMILLA\Sala_situacional_ZA-50.xlsx!TRABAJO!F13C9:F17C14</vt:lpstr>
      <vt:lpstr>file:///C:\SALA_ZARUMILLA\Sala_situacional_ZA-50.xlsx!TRABAJO!%5bSala_situacional_ZA-50.xlsx%5dTRABAJO%20Gráfico%202</vt:lpstr>
      <vt:lpstr>file:///C:\Users\cdcpe\Downloads\sala_situacional%20-%2051%20(2).xlsx!TRABAJO!F18C1:F23C5</vt:lpstr>
      <vt:lpstr>file:///C:\Users\cdcpe\Downloads\sala_situacional%20-%2051%20(2).xlsx!TRABAJO!F66C1:F94C5</vt:lpstr>
      <vt:lpstr>file:///C:\Users\cdcpe\Downloads\sala_situacional%20-%2051%20(2).xlsx!TRABAJO!F120C1:F131C5</vt:lpstr>
      <vt:lpstr>file:///C:\Users\cdcpe\Downloads\sala_situacional%20-%2051%20(2).xlsx!TRABAJO2!F42C1:F69C53</vt:lpstr>
      <vt:lpstr>file:///C:\Users\cdcpe\Downloads\sala_situacional%20-%2051%20(2).xlsx!TRABAJO2!F101C1:F115C53</vt:lpstr>
      <vt:lpstr>file:///C:\Users\cdcpe\Downloads\sala_situacional%20-%2051%20(2).xlsx!TRABAJO3!%5bsala_situacional%20-%2051%20(2).xlsx%5dTRABAJO3%20Gráfico%202</vt:lpstr>
      <vt:lpstr>file:///C:\Users\cdcpe\Downloads\sala_situacional%20-%2051%20(2).xlsx!TRABAJO3!%5bsala_situacional%20-%2051%20(2).xlsx%5dTRABAJO3%20Gráfico%201</vt:lpstr>
      <vt:lpstr>file:///C:\Users\cdcpe\Downloads\sala_situacional%20-%2051%20(2).xlsx!TRABAJO!F13C9:F17C14</vt:lpstr>
      <vt:lpstr>file:///C:\Users\cdcpe\Downloads\sala_situacional%20-%2051%20(2).xlsx!TRABAJO!%5bsala_situacional%20-%2051%20(2).xlsx%5dTRABAJO%20Gráfico%202</vt:lpstr>
      <vt:lpstr>file:///C:\Users\cdcpe\Downloads\sala_situacional%20-%2051%20(2).xlsx!CE-PG!%5bsala_situacional%20-%2051%20(2).xlsx%5dCE-PG%202%20Gráfico</vt:lpstr>
      <vt:lpstr>file:///C:\SALA_%20CORRALES\sala_situacional%20-%20SE%2050%20C.xlsx!canal!%5bsala_situacional%20-%20SE%2050%20C.xlsx%5dcanal%202%20Gráfico</vt:lpstr>
      <vt:lpstr>file:///C:\SALA_%20CORRALES\sala_situacional%20-%20SE%2050%20C.xlsx!TRABAJO!F97C1:F112C5</vt:lpstr>
      <vt:lpstr>file:///C:\SALA_%20CORRALES\sala_situacional%20-%20SE%2050%20C.xlsx!TRABAJO!F53C1:F76C5</vt:lpstr>
      <vt:lpstr>file:///C:\SALA_%20CORRALES\sala_situacional%20-%20SE%2051%20C.xlsx!TRABAJO!F14C1:F20C5</vt:lpstr>
      <vt:lpstr>file:///C:\SALA_%20CORRALES\sala_situacional%20-%20SE%2050%20C.xlsx!TRABAJO2!F35C1:F54C53</vt:lpstr>
      <vt:lpstr>file:///C:\SALA_%20CORRALES\sala_situacional%20-%20SE%2050%20C.xlsx!TRABAJO2!F86C1:F96C53</vt:lpstr>
      <vt:lpstr>file:///C:\SALA_%20CORRALES\sala_situacional%20-%20SE%2028%20C.xlsx!TRABAJO!F6C18:F10C23</vt:lpstr>
      <vt:lpstr>file:///C:\SALA_%20CORRALES\sala_situacional%20-%20SE%2050%20C.xlsx!TRABAJO!%5bsala_situacional%20-%20SE%2050%20C.xlsx%5dTRABAJO%20Gráfico%202</vt:lpstr>
      <vt:lpstr>file:///C:\SALA_%20CORRALES\sala_situacional%20-%20SE%2050%20C.xlsx!TRABAJO!F12C9:F16C14</vt:lpstr>
      <vt:lpstr>file:///C:\SALA_%20CORRALES\sala_situacional%20-%20SE%2050%20C.xlsx!TRABAJO3!%5bsala_situacional%20-%20SE%2050%20C.xlsx%5dTRABAJO3%20Gráfico%201</vt:lpstr>
      <vt:lpstr>file:///C:\SALA_%20CORRALES\sala_situacional%20-%20SE%2050%20C.xlsx!TRABAJO3!%5bsala_situacional%20-%20SE%2050%20C.xlsx%5dTRABAJO3%20Gráfico%202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PALACIOS CHALEN CESAR AUGUSTO</cp:lastModifiedBy>
  <cp:revision>148</cp:revision>
  <cp:lastPrinted>2024-03-20T23:17:57Z</cp:lastPrinted>
  <dcterms:created xsi:type="dcterms:W3CDTF">2023-06-21T15:50:33Z</dcterms:created>
  <dcterms:modified xsi:type="dcterms:W3CDTF">2025-01-02T20:06:22Z</dcterms:modified>
</cp:coreProperties>
</file>