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57" r:id="rId3"/>
    <p:sldId id="258" r:id="rId4"/>
    <p:sldId id="262" r:id="rId5"/>
    <p:sldId id="263" r:id="rId6"/>
    <p:sldId id="261" r:id="rId7"/>
    <p:sldId id="260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</p:sldIdLst>
  <p:sldSz cx="12192000" cy="6858000"/>
  <p:notesSz cx="6888163" cy="100203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8FBC"/>
    <a:srgbClr val="0044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3692" autoAdjust="0"/>
  </p:normalViewPr>
  <p:slideViewPr>
    <p:cSldViewPr snapToGrid="0">
      <p:cViewPr varScale="1">
        <p:scale>
          <a:sx n="106" d="100"/>
          <a:sy n="106" d="100"/>
        </p:scale>
        <p:origin x="732" y="120"/>
      </p:cViewPr>
      <p:guideLst/>
    </p:cSldViewPr>
  </p:slideViewPr>
  <p:notesTextViewPr>
    <p:cViewPr>
      <p:scale>
        <a:sx n="300" d="100"/>
        <a:sy n="3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02075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10DA5A-81E0-401C-80CA-D8C9559C33FE}" type="datetimeFigureOut">
              <a:rPr lang="es-PE" smtClean="0"/>
              <a:t>3/04/2024</a:t>
            </a:fld>
            <a:endParaRPr lang="es-PE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2538"/>
            <a:ext cx="6008687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PE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8975" y="4822825"/>
            <a:ext cx="5510213" cy="39449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951865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02075" y="951865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CE0D47-D2D4-440E-A2E1-4DB3138575C9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6264220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57037B-F360-426A-AC61-4A7DF0B71839}" type="slidenum">
              <a:rPr lang="es-PE" smtClean="0"/>
              <a:t>25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9872465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DEB0BC6-6E8C-67FC-379E-DE6B9F2A9D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5317D77-C8CB-36D3-64B2-71B6DFA26B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B04AEF0-DFC6-D75C-1EBB-E40212E5C0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5CE71-01F9-420F-A774-2759C184E46E}" type="datetimeFigureOut">
              <a:rPr lang="es-PE" smtClean="0"/>
              <a:t>3/04/2024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EA6F6A7-52EB-4A2C-FA7C-094EE0C4F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49511C6-8E68-050F-0708-BFFAE648A0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E1584-769D-4A72-99D3-B4574981A43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7730471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296C8C8-CFD5-AF2E-6E0B-EBB2FC7DF9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CAEA4EC-EBBA-7529-5428-95C77FA056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E2A8509-289D-46BD-69BD-275DFC9FD8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5CE71-01F9-420F-A774-2759C184E46E}" type="datetimeFigureOut">
              <a:rPr lang="es-PE" smtClean="0"/>
              <a:t>3/04/2024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8BC0F38-618F-BE07-1CBA-28064AAD4D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3F0217D-0173-D3AE-0495-42885B2E5E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E1584-769D-4A72-99D3-B4574981A43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6295891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D71AE9BE-618A-F425-7358-450A615A513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D427555-43B6-B089-D4AC-607F65E71F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55D8F88-978F-B013-B835-B7D71B8750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5CE71-01F9-420F-A774-2759C184E46E}" type="datetimeFigureOut">
              <a:rPr lang="es-PE" smtClean="0"/>
              <a:t>3/04/2024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120ECD7-442C-D443-7D9C-6620E13D53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86F3CDC-D445-3A20-03F2-A54C13464F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E1584-769D-4A72-99D3-B4574981A43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1714675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2DFDF2C-A3B0-AE7A-F297-45D35E772F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3A84E50-C95D-37B3-1127-BF1324CEFB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A9B7E3E-BB19-6105-358A-FA4FA2DFE1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5CE71-01F9-420F-A774-2759C184E46E}" type="datetimeFigureOut">
              <a:rPr lang="es-PE" smtClean="0"/>
              <a:t>3/04/2024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EB41842-5C02-44DA-8A67-B9CFF23E93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A4646A8-89C9-2BED-057B-399E3805E2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E1584-769D-4A72-99D3-B4574981A43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2733810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F59367-15BA-C4A8-E258-83DF9563D0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690A0EC-B5B6-B27A-D1C7-1A7E95AF6D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9B2617C-DB1E-60FB-E6BA-D37C060454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5CE71-01F9-420F-A774-2759C184E46E}" type="datetimeFigureOut">
              <a:rPr lang="es-PE" smtClean="0"/>
              <a:t>3/04/2024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AD9F5AB-693E-3D22-BBE2-3416532197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45648A4-8437-E018-EB23-55C2ADB98C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E1584-769D-4A72-99D3-B4574981A43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1652474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550D48E-DE6C-2F1A-00D8-10602A19E0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22A4461-E03E-05DF-F13C-A2F7962C63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7A223AE-66D3-9C30-3DD5-44FF1B0CA2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26E6EA4-413B-9407-911B-949E46ABCC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5CE71-01F9-420F-A774-2759C184E46E}" type="datetimeFigureOut">
              <a:rPr lang="es-PE" smtClean="0"/>
              <a:t>3/04/2024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1024001-147D-5E87-6A36-16A10C1D58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21F7946-C721-7EBB-5A6F-583AAEFA3B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E1584-769D-4A72-99D3-B4574981A43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9771047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DA42F5F-1CB1-BCA9-5F16-B7EA14D9F0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EC07B89-E12A-885B-582C-D50E6A6DBE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6DF0B03-8F02-F6E1-EE29-B136C58E29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860EE80-3B59-9EFA-F442-7F633B81D85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5F823E40-8111-08FC-5593-C420826AF4B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350880C9-AC3E-33D8-5EF3-0B8E377144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5CE71-01F9-420F-A774-2759C184E46E}" type="datetimeFigureOut">
              <a:rPr lang="es-PE" smtClean="0"/>
              <a:t>3/04/2024</a:t>
            </a:fld>
            <a:endParaRPr lang="es-PE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136E013A-7163-3054-439F-EE64F23D0B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36D7B2E6-8541-9296-68F3-857A399952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E1584-769D-4A72-99D3-B4574981A43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1384446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9433FA1-781F-0689-722F-1112AA4794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B8529E0E-39ED-5468-4C98-2CEB043B8E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5CE71-01F9-420F-A774-2759C184E46E}" type="datetimeFigureOut">
              <a:rPr lang="es-PE" smtClean="0"/>
              <a:t>3/04/2024</a:t>
            </a:fld>
            <a:endParaRPr lang="es-PE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A9D401E4-94D6-157F-3B2B-F7DA1DDDAD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2EB015F-5D49-8B67-E560-4320970F62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E1584-769D-4A72-99D3-B4574981A43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9189369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27106B1B-6ADA-13F5-0E0B-34F1D7CEE1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5CE71-01F9-420F-A774-2759C184E46E}" type="datetimeFigureOut">
              <a:rPr lang="es-PE" smtClean="0"/>
              <a:t>3/04/2024</a:t>
            </a:fld>
            <a:endParaRPr lang="es-PE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EAA0A0CB-CA0C-0923-FEFF-52FC338BC7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578B702A-5C8A-B7D4-ECCF-F3013EF649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E1584-769D-4A72-99D3-B4574981A43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8798381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E3338C4-F818-6FFD-E049-9D958B4495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D3944BB-EE87-2363-5D7F-57A6CAFAE5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7A6AAE8-1972-6089-09BD-856994E5B6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586C77F-F167-6C94-4FD5-625FEDAA02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5CE71-01F9-420F-A774-2759C184E46E}" type="datetimeFigureOut">
              <a:rPr lang="es-PE" smtClean="0"/>
              <a:t>3/04/2024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F57864A-CB76-C72B-318D-D06D76FABD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410E915-8C9E-7C14-DCB6-A2CB1DC080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E1584-769D-4A72-99D3-B4574981A43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619496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E19A722-6155-027C-00EE-DF98AEAD5F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F2E6AC90-8ACF-CBCD-DDC0-944408713C0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2A00EDD-A200-812E-9306-F385CC0C34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03B2826-5464-0F93-F9D9-DEA0442A7E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5CE71-01F9-420F-A774-2759C184E46E}" type="datetimeFigureOut">
              <a:rPr lang="es-PE" smtClean="0"/>
              <a:t>3/04/2024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40C6B00-ADE4-8FF8-7D25-1CC87CF440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DE88650-5054-47EF-1DC7-CA836AACA6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E1584-769D-4A72-99D3-B4574981A43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5171929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A7325AB8-E8CF-7136-CD50-5CD7189F18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878BE93-88BE-EC26-C1AD-23E0711B92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022A251-ED56-F7D0-8F88-FFC1E26EED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E5CE71-01F9-420F-A774-2759C184E46E}" type="datetimeFigureOut">
              <a:rPr lang="es-PE" smtClean="0"/>
              <a:t>3/04/2024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8A4E93C-9E1D-7E5E-032F-60869AE08D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360D448-FD38-0729-F711-427761A692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EE1584-769D-4A72-99D3-B4574981A43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4450878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7" Type="http://schemas.openxmlformats.org/officeDocument/2006/relationships/image" Target="../media/image26.emf"/><Relationship Id="rId2" Type="http://schemas.openxmlformats.org/officeDocument/2006/relationships/oleObject" Target="file:///C:\SALA_PAMPA_GRANDE\sala_situacional.xlsx!TRABAJO!F15C1:F20C7" TargetMode="External"/><Relationship Id="rId1" Type="http://schemas.openxmlformats.org/officeDocument/2006/relationships/slideLayout" Target="../slideLayouts/slideLayout7.xml"/><Relationship Id="rId6" Type="http://schemas.openxmlformats.org/officeDocument/2006/relationships/oleObject" Target="file:///C:\SALA_PAMPA_GRANDE\sala_situacional.xlsx!TRABAJO!F110C1:F122C31" TargetMode="External"/><Relationship Id="rId5" Type="http://schemas.openxmlformats.org/officeDocument/2006/relationships/image" Target="../media/image25.emf"/><Relationship Id="rId4" Type="http://schemas.openxmlformats.org/officeDocument/2006/relationships/oleObject" Target="file:///C:\SALA_PAMPA_GRANDE\sala_situacional.xlsx!TRABAJO!F59C1:F85C31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oleObject" Target="file:///C:\SALA_PAMPA_GRANDE\sala_situacional.xlsx!TRABAJO2!F42C1:F66C55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emf"/><Relationship Id="rId4" Type="http://schemas.openxmlformats.org/officeDocument/2006/relationships/oleObject" Target="file:///C:\SALA_PAMPA_GRANDE\sala_situacional.xlsx!TRABAJO2!F97C1:F110C55" TargetMode="Externa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file:///C:\SALA_PAMPA_GRANDE\sala_situacional.xlsx!TRABAJO!F15C9:F19C14" TargetMode="External"/><Relationship Id="rId3" Type="http://schemas.openxmlformats.org/officeDocument/2006/relationships/image" Target="../media/image29.emf"/><Relationship Id="rId7" Type="http://schemas.openxmlformats.org/officeDocument/2006/relationships/image" Target="../media/image31.emf"/><Relationship Id="rId2" Type="http://schemas.openxmlformats.org/officeDocument/2006/relationships/oleObject" Target="file:///C:\SALA_PAMPA_GRANDE\sala_situacional.xlsx!TRABAJO!%5bsala_situacional.xlsx%5dTRABAJO%20Gr&#225;fico%202" TargetMode="External"/><Relationship Id="rId1" Type="http://schemas.openxmlformats.org/officeDocument/2006/relationships/slideLayout" Target="../slideLayouts/slideLayout7.xml"/><Relationship Id="rId6" Type="http://schemas.openxmlformats.org/officeDocument/2006/relationships/oleObject" Target="file:///C:\SALA_PAMPA_GRANDE\sala_situacional.xlsx!TRABAJO3!%5bsala_situacional.xlsx%5dTRABAJO3%20Gr&#225;fico%201" TargetMode="External"/><Relationship Id="rId5" Type="http://schemas.openxmlformats.org/officeDocument/2006/relationships/image" Target="../media/image30.emf"/><Relationship Id="rId4" Type="http://schemas.openxmlformats.org/officeDocument/2006/relationships/oleObject" Target="file:///C:\SALA_PAMPA_GRANDE\sala_situacional.xlsx!TRABAJO3!%5bsala_situacional.xlsx%5dTRABAJO3%20Gr&#225;fico%202" TargetMode="External"/><Relationship Id="rId9" Type="http://schemas.openxmlformats.org/officeDocument/2006/relationships/image" Target="../media/image32.e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7.jpeg"/><Relationship Id="rId7" Type="http://schemas.openxmlformats.org/officeDocument/2006/relationships/image" Target="../media/image3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10" Type="http://schemas.openxmlformats.org/officeDocument/2006/relationships/image" Target="../media/image38.jpeg"/><Relationship Id="rId4" Type="http://schemas.openxmlformats.org/officeDocument/2006/relationships/image" Target="../media/image8.jpeg"/><Relationship Id="rId9" Type="http://schemas.openxmlformats.org/officeDocument/2006/relationships/image" Target="../media/image37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7" Type="http://schemas.openxmlformats.org/officeDocument/2006/relationships/image" Target="../media/image41.emf"/><Relationship Id="rId2" Type="http://schemas.openxmlformats.org/officeDocument/2006/relationships/oleObject" Target="file:///G:\SALA_CORRALES\sala_situacional.xlsx!TRABAJO!F12C1:F18C7" TargetMode="External"/><Relationship Id="rId1" Type="http://schemas.openxmlformats.org/officeDocument/2006/relationships/slideLayout" Target="../slideLayouts/slideLayout7.xml"/><Relationship Id="rId6" Type="http://schemas.openxmlformats.org/officeDocument/2006/relationships/oleObject" Target="file:///G:\SALA_CORRALES\sala_situacional.xlsx!TRABAJO!F41C1:F56C27" TargetMode="External"/><Relationship Id="rId5" Type="http://schemas.openxmlformats.org/officeDocument/2006/relationships/image" Target="../media/image40.emf"/><Relationship Id="rId4" Type="http://schemas.openxmlformats.org/officeDocument/2006/relationships/oleObject" Target="file:///G:\SALA_CORRALES\sala_situacional.xlsx!TRABAJO!F78C1:F92C9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oleObject" Target="file:///G:\SALA_CORRALES\sala_situacional.xlsx!TRABAJO2!F80C1:F95C48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emf"/><Relationship Id="rId4" Type="http://schemas.openxmlformats.org/officeDocument/2006/relationships/oleObject" Target="file:///G:\SALA_CORRALES\sala_situacional.xlsx!TRABAJO2!F35C1:F52C45" TargetMode="Externa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file:///G:\SALA_CORRALES\sala_situacional.xlsx!TRABAJO!%5bsala_situacional.xlsx%5dTRABAJO%20Gr&#225;fico%202" TargetMode="External"/><Relationship Id="rId3" Type="http://schemas.openxmlformats.org/officeDocument/2006/relationships/image" Target="../media/image44.emf"/><Relationship Id="rId7" Type="http://schemas.openxmlformats.org/officeDocument/2006/relationships/image" Target="../media/image46.emf"/><Relationship Id="rId2" Type="http://schemas.openxmlformats.org/officeDocument/2006/relationships/oleObject" Target="file:///G:\SALA_CORRALES\sala_situacional.xlsx!TRABAJO3!%5bsala_situacional.xlsx%5dTRABAJO3%20Gr&#225;fico%201" TargetMode="External"/><Relationship Id="rId1" Type="http://schemas.openxmlformats.org/officeDocument/2006/relationships/slideLayout" Target="../slideLayouts/slideLayout7.xml"/><Relationship Id="rId6" Type="http://schemas.openxmlformats.org/officeDocument/2006/relationships/oleObject" Target="file:///G:\SALA_CORRALES\sala_situacional.xlsx!TRABAJO!F12C9:F16C14" TargetMode="External"/><Relationship Id="rId5" Type="http://schemas.openxmlformats.org/officeDocument/2006/relationships/image" Target="../media/image45.emf"/><Relationship Id="rId4" Type="http://schemas.openxmlformats.org/officeDocument/2006/relationships/oleObject" Target="file:///G:\SALA_CORRALES\sala_situacional.xlsx!TRABAJO3!%5bsala_situacional.xlsx%5dTRABAJO3%20Gr&#225;fico%202" TargetMode="External"/><Relationship Id="rId9" Type="http://schemas.openxmlformats.org/officeDocument/2006/relationships/image" Target="../media/image47.e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jpeg"/><Relationship Id="rId3" Type="http://schemas.openxmlformats.org/officeDocument/2006/relationships/image" Target="../media/image48.jpeg"/><Relationship Id="rId7" Type="http://schemas.openxmlformats.org/officeDocument/2006/relationships/image" Target="../media/image5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8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emf"/><Relationship Id="rId7" Type="http://schemas.openxmlformats.org/officeDocument/2006/relationships/image" Target="../media/image55.emf"/><Relationship Id="rId2" Type="http://schemas.openxmlformats.org/officeDocument/2006/relationships/oleObject" Target="file:///C:\SALA%20ZORRITOS\sala_situacional.xlsx!TRABAJO!F12C1:F17C7" TargetMode="External"/><Relationship Id="rId1" Type="http://schemas.openxmlformats.org/officeDocument/2006/relationships/slideLayout" Target="../slideLayouts/slideLayout7.xml"/><Relationship Id="rId6" Type="http://schemas.openxmlformats.org/officeDocument/2006/relationships/oleObject" Target="file:///C:\SALA%20ZORRITOS\sala_situacional.xlsx!TRABAJO!F86C1:F96C32" TargetMode="External"/><Relationship Id="rId5" Type="http://schemas.openxmlformats.org/officeDocument/2006/relationships/image" Target="../media/image54.emf"/><Relationship Id="rId4" Type="http://schemas.openxmlformats.org/officeDocument/2006/relationships/oleObject" Target="file:///C:\SALA%20ZORRITOS\sala_situacional.xlsx!TRABAJO!F43C1:F59C32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emf"/><Relationship Id="rId2" Type="http://schemas.openxmlformats.org/officeDocument/2006/relationships/oleObject" Target="file:///C:\SALA%20ZORRITOS\sala_situacional.xlsx!TRABAJO2!F35C1:F50C49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7.emf"/><Relationship Id="rId4" Type="http://schemas.openxmlformats.org/officeDocument/2006/relationships/oleObject" Target="file:///C:\SALA%20ZORRITOS\sala_situacional.xlsx!TRABAJO2!F86C1:F96C46" TargetMode="Externa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oleObject" Target="file:///C:\SALA%20ZORRITOS\sala_situacional.xlsx!TRABAJO!F12C9:F16C14" TargetMode="External"/><Relationship Id="rId3" Type="http://schemas.openxmlformats.org/officeDocument/2006/relationships/image" Target="../media/image58.emf"/><Relationship Id="rId7" Type="http://schemas.openxmlformats.org/officeDocument/2006/relationships/image" Target="../media/image60.emf"/><Relationship Id="rId2" Type="http://schemas.openxmlformats.org/officeDocument/2006/relationships/oleObject" Target="file:///C:\SALA%20ZORRITOS\sala_situacional.xlsx!TRABAJO3!%5bsala_situacional.xlsx%5dTRABAJO3%20Gr&#225;fico%201" TargetMode="External"/><Relationship Id="rId1" Type="http://schemas.openxmlformats.org/officeDocument/2006/relationships/slideLayout" Target="../slideLayouts/slideLayout7.xml"/><Relationship Id="rId6" Type="http://schemas.openxmlformats.org/officeDocument/2006/relationships/oleObject" Target="file:///C:\SALA%20ZORRITOS\sala_situacional.xlsx!TRABAJO3!%5bsala_situacional.xlsx%5dTRABAJO3%20Gr&#225;fico%202" TargetMode="External"/><Relationship Id="rId5" Type="http://schemas.openxmlformats.org/officeDocument/2006/relationships/image" Target="../media/image59.emf"/><Relationship Id="rId4" Type="http://schemas.openxmlformats.org/officeDocument/2006/relationships/oleObject" Target="file:///C:\SALA%20ZORRITOS\sala_situacional.xlsx!TRABAJO!%5bsala_situacional.xlsx%5dTRABAJO%20Gr&#225;fico%202" TargetMode="External"/><Relationship Id="rId9" Type="http://schemas.openxmlformats.org/officeDocument/2006/relationships/image" Target="../media/image61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7" Type="http://schemas.openxmlformats.org/officeDocument/2006/relationships/image" Target="../media/image11.emf"/><Relationship Id="rId2" Type="http://schemas.openxmlformats.org/officeDocument/2006/relationships/oleObject" Target="file:///G:\SALA_ZARUMILLA\sala_situacional.xlsx!TRABAJO!F12C1:F18C5" TargetMode="External"/><Relationship Id="rId1" Type="http://schemas.openxmlformats.org/officeDocument/2006/relationships/slideLayout" Target="../slideLayouts/slideLayout7.xml"/><Relationship Id="rId6" Type="http://schemas.openxmlformats.org/officeDocument/2006/relationships/oleObject" Target="file:///G:\SALA_ZARUMILLA\sala_situacional.xlsx!TRABAJO!F102C1:F125C6" TargetMode="External"/><Relationship Id="rId5" Type="http://schemas.openxmlformats.org/officeDocument/2006/relationships/image" Target="../media/image10.emf"/><Relationship Id="rId4" Type="http://schemas.openxmlformats.org/officeDocument/2006/relationships/oleObject" Target="file:///G:\SALA_ZARUMILLA\sala_situacional.xlsx!TRABAJO!F49C1:F76C7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oleObject" Target="file:///G:\SALA_ZARUMILLA\sala_situacional.xlsx!TRABAJO2!F35C1:F58C14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oleObject" Target="file:///G:\SALA_ZARUMILLA\sala_situacional.xlsx!TRABAJO2!F91C1:F104C47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file:///G:\SALA_ZARUMILLA\sala_situacional.xlsx!TRABAJO3!%5bsala_situacional.xlsx%5dTRABAJO3%20Gr&#225;fico%202" TargetMode="External"/><Relationship Id="rId3" Type="http://schemas.openxmlformats.org/officeDocument/2006/relationships/image" Target="../media/image14.emf"/><Relationship Id="rId7" Type="http://schemas.openxmlformats.org/officeDocument/2006/relationships/image" Target="../media/image16.emf"/><Relationship Id="rId2" Type="http://schemas.openxmlformats.org/officeDocument/2006/relationships/oleObject" Target="file:///G:\SALA_ZARUMILLA\sala_situacional.xlsx!TRABAJO3!%5bsala_situacional.xlsx%5dTRABAJO3%20Gr&#225;fico%201" TargetMode="External"/><Relationship Id="rId1" Type="http://schemas.openxmlformats.org/officeDocument/2006/relationships/slideLayout" Target="../slideLayouts/slideLayout7.xml"/><Relationship Id="rId6" Type="http://schemas.openxmlformats.org/officeDocument/2006/relationships/oleObject" Target="file:///G:\SALA_ZARUMILLA\sala_situacional.xlsx!TRABAJO!F12C9:F16C14" TargetMode="External"/><Relationship Id="rId5" Type="http://schemas.openxmlformats.org/officeDocument/2006/relationships/image" Target="../media/image15.emf"/><Relationship Id="rId4" Type="http://schemas.openxmlformats.org/officeDocument/2006/relationships/oleObject" Target="file:///G:\SALA_ZARUMILLA\sala_situacional.xlsx!TRABAJO!%5bsala_situacional.xlsx%5dTRABAJO%20Gr&#225;fico%202" TargetMode="External"/><Relationship Id="rId9" Type="http://schemas.openxmlformats.org/officeDocument/2006/relationships/image" Target="../media/image17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9.jpeg"/><Relationship Id="rId7" Type="http://schemas.openxmlformats.org/officeDocument/2006/relationships/image" Target="../media/image2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B55E8BC6-E2CC-04B3-083E-651A79D9DC0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035"/>
          <a:stretch/>
        </p:blipFill>
        <p:spPr>
          <a:xfrm>
            <a:off x="2843868" y="-69285"/>
            <a:ext cx="9348133" cy="6984004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2E614AE4-32A9-90A5-172E-C41B4BBFB6A0}"/>
              </a:ext>
            </a:extLst>
          </p:cNvPr>
          <p:cNvSpPr txBox="1"/>
          <p:nvPr/>
        </p:nvSpPr>
        <p:spPr>
          <a:xfrm>
            <a:off x="3410757" y="5209863"/>
            <a:ext cx="54396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>
                <a:solidFill>
                  <a:srgbClr val="0044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SALA SITUACIONAL DENGUE</a:t>
            </a:r>
          </a:p>
          <a:p>
            <a:pPr algn="ctr"/>
            <a:r>
              <a:rPr lang="es-ES" sz="2000" b="1" dirty="0">
                <a:solidFill>
                  <a:srgbClr val="0044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MICRORED DE ZARUMILLA</a:t>
            </a:r>
            <a:endParaRPr lang="es-PE" sz="2000" b="1" dirty="0">
              <a:solidFill>
                <a:srgbClr val="0044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1A5A7CD-EFA1-4DE2-CE5F-D9D8D21AE8D8}"/>
              </a:ext>
            </a:extLst>
          </p:cNvPr>
          <p:cNvSpPr txBox="1"/>
          <p:nvPr/>
        </p:nvSpPr>
        <p:spPr>
          <a:xfrm>
            <a:off x="3544981" y="5987124"/>
            <a:ext cx="52215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rgbClr val="108FB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Semana Epidemiológica 12</a:t>
            </a:r>
            <a:endParaRPr lang="es-PE" sz="2400" b="1" dirty="0">
              <a:solidFill>
                <a:srgbClr val="108FB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3CE3FAC5-3267-D760-1824-1B8A65F144A0}"/>
              </a:ext>
            </a:extLst>
          </p:cNvPr>
          <p:cNvSpPr/>
          <p:nvPr/>
        </p:nvSpPr>
        <p:spPr>
          <a:xfrm>
            <a:off x="0" y="0"/>
            <a:ext cx="1266737" cy="6858000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33F91321-9052-4EA5-86B5-8C99AC435F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199" y="60536"/>
            <a:ext cx="988331" cy="13177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185B37F3-0091-A4D0-73F2-0BCA9843E3A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56" r="2987"/>
          <a:stretch/>
        </p:blipFill>
        <p:spPr>
          <a:xfrm>
            <a:off x="-54171" y="1455905"/>
            <a:ext cx="1302791" cy="15895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F1A3B8C1-EBEF-C8AF-FF30-F48D4FEC9F9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22" b="12699"/>
          <a:stretch/>
        </p:blipFill>
        <p:spPr>
          <a:xfrm>
            <a:off x="50083" y="2925452"/>
            <a:ext cx="1166567" cy="14559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6548DAAF-9E3D-4623-5535-1BA1755AFA7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17"/>
          <a:stretch/>
        </p:blipFill>
        <p:spPr>
          <a:xfrm>
            <a:off x="54234" y="4259245"/>
            <a:ext cx="1158263" cy="13850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25816AAF-EE50-4335-925C-517FA2CF52A3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65" r="6218"/>
          <a:stretch/>
        </p:blipFill>
        <p:spPr>
          <a:xfrm>
            <a:off x="119476" y="5595098"/>
            <a:ext cx="958455" cy="11969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Ciclos de la vida de los mosquitos de la especie Aedes | Mosquitos | CDC">
            <a:extLst>
              <a:ext uri="{FF2B5EF4-FFF2-40B4-BE49-F238E27FC236}">
                <a16:creationId xmlns:a16="http://schemas.microsoft.com/office/drawing/2014/main" id="{55F2ACF7-30F3-9773-FE0F-20109D70E0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3089" y="583873"/>
            <a:ext cx="2136154" cy="158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CuadroTexto 22">
            <a:extLst>
              <a:ext uri="{FF2B5EF4-FFF2-40B4-BE49-F238E27FC236}">
                <a16:creationId xmlns:a16="http://schemas.microsoft.com/office/drawing/2014/main" id="{71856DF7-7471-6E8E-AC93-71407EBCEFA4}"/>
              </a:ext>
            </a:extLst>
          </p:cNvPr>
          <p:cNvSpPr txBox="1"/>
          <p:nvPr/>
        </p:nvSpPr>
        <p:spPr>
          <a:xfrm>
            <a:off x="3803078" y="1225073"/>
            <a:ext cx="77617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900" dirty="0">
                <a:latin typeface="Arial Narrow" panose="020B0606020202030204" pitchFamily="34" charset="0"/>
              </a:rPr>
              <a:t>Ciclos de vida</a:t>
            </a:r>
            <a:endParaRPr lang="es-PE" sz="900" dirty="0">
              <a:latin typeface="Arial Narrow" panose="020B0606020202030204" pitchFamily="34" charset="0"/>
            </a:endParaRPr>
          </a:p>
        </p:txBody>
      </p:sp>
      <p:pic>
        <p:nvPicPr>
          <p:cNvPr id="1034" name="Picture 10" descr="Cómo prevenir el dengue – CDC MINSA">
            <a:extLst>
              <a:ext uri="{FF2B5EF4-FFF2-40B4-BE49-F238E27FC236}">
                <a16:creationId xmlns:a16="http://schemas.microsoft.com/office/drawing/2014/main" id="{CBAEEB16-3510-7765-EEA1-BBB2C029EE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8132" y="3269570"/>
            <a:ext cx="2607316" cy="1804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CuadroTexto 23">
            <a:extLst>
              <a:ext uri="{FF2B5EF4-FFF2-40B4-BE49-F238E27FC236}">
                <a16:creationId xmlns:a16="http://schemas.microsoft.com/office/drawing/2014/main" id="{D032C823-09B1-BAB5-2E18-A8A50E982F91}"/>
              </a:ext>
            </a:extLst>
          </p:cNvPr>
          <p:cNvSpPr txBox="1"/>
          <p:nvPr/>
        </p:nvSpPr>
        <p:spPr>
          <a:xfrm>
            <a:off x="10175845" y="3045504"/>
            <a:ext cx="160229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900" dirty="0">
                <a:latin typeface="Arial Narrow" panose="020B0606020202030204" pitchFamily="34" charset="0"/>
              </a:rPr>
              <a:t>¿Cómo se transmite el Dengue?</a:t>
            </a:r>
            <a:endParaRPr lang="es-PE" sz="9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91303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COMPORTAMIENTO DEL DENGUE</a:t>
            </a:r>
            <a:b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P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MICRORED DE PAMPA GRANDE –  SE (01-12)</a:t>
            </a:r>
          </a:p>
          <a:p>
            <a:pPr algn="ctr"/>
            <a:endParaRPr lang="es-PE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Marcador de pie de página 3">
            <a:extLst>
              <a:ext uri="{FF2B5EF4-FFF2-40B4-BE49-F238E27FC236}">
                <a16:creationId xmlns:a16="http://schemas.microsoft.com/office/drawing/2014/main" id="{2AF56DFF-2AF7-5DD8-2676-DD0B6569C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50334" y="6576765"/>
            <a:ext cx="3733102" cy="365125"/>
          </a:xfrm>
        </p:spPr>
        <p:txBody>
          <a:bodyPr/>
          <a:lstStyle/>
          <a:p>
            <a:pPr algn="l"/>
            <a:r>
              <a:rPr lang="es-ES" dirty="0"/>
              <a:t>Fuente: Tumbes/Notiweb-CDC/MINSA (*) Hasta la SE12</a:t>
            </a:r>
            <a:endParaRPr lang="es-PE" dirty="0"/>
          </a:p>
        </p:txBody>
      </p:sp>
      <p:graphicFrame>
        <p:nvGraphicFramePr>
          <p:cNvPr id="2" name="Objeto 1"/>
          <p:cNvGraphicFramePr>
            <a:graphicFrameLocks noChangeAspect="1"/>
          </p:cNvGraphicFramePr>
          <p:nvPr/>
        </p:nvGraphicFramePr>
        <p:xfrm>
          <a:off x="217290" y="1721197"/>
          <a:ext cx="5924932" cy="14726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Hoja de cálculo" r:id="rId2" imgW="6591314" imgH="1638274" progId="Excel.Sheet.12">
                  <p:link updateAutomatic="1"/>
                </p:oleObj>
              </mc:Choice>
              <mc:Fallback>
                <p:oleObj name="Hoja de cálculo" r:id="rId2" imgW="6591314" imgH="1638274" progId="Excel.Sheet.12">
                  <p:link updateAutomatic="1"/>
                  <p:pic>
                    <p:nvPicPr>
                      <p:cNvPr id="2" name="Objeto 1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17290" y="1721197"/>
                        <a:ext cx="5924932" cy="147267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to 4"/>
          <p:cNvGraphicFramePr>
            <a:graphicFrameLocks noChangeAspect="1"/>
          </p:cNvGraphicFramePr>
          <p:nvPr/>
        </p:nvGraphicFramePr>
        <p:xfrm>
          <a:off x="6800186" y="1130631"/>
          <a:ext cx="19269100" cy="36242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Hoja de cálculo" r:id="rId4" imgW="26041487" imgH="4895708" progId="Excel.Sheet.12">
                  <p:link updateAutomatic="1"/>
                </p:oleObj>
              </mc:Choice>
              <mc:Fallback>
                <p:oleObj name="Hoja de cálculo" r:id="rId4" imgW="26041487" imgH="4895708" progId="Excel.Sheet.12">
                  <p:link updateAutomatic="1"/>
                  <p:pic>
                    <p:nvPicPr>
                      <p:cNvPr id="5" name="Objeto 4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800186" y="1130631"/>
                        <a:ext cx="19269100" cy="362424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to 6"/>
          <p:cNvGraphicFramePr>
            <a:graphicFrameLocks noChangeAspect="1"/>
          </p:cNvGraphicFramePr>
          <p:nvPr/>
        </p:nvGraphicFramePr>
        <p:xfrm>
          <a:off x="557213" y="4719638"/>
          <a:ext cx="17567275" cy="1785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Hoja de cálculo" r:id="rId6" imgW="26041487" imgH="2428914" progId="Excel.Sheet.12">
                  <p:link updateAutomatic="1"/>
                </p:oleObj>
              </mc:Choice>
              <mc:Fallback>
                <p:oleObj name="Hoja de cálculo" r:id="rId6" imgW="26041487" imgH="2428914" progId="Excel.Sheet.12">
                  <p:link updateAutomatic="1"/>
                  <p:pic>
                    <p:nvPicPr>
                      <p:cNvPr id="7" name="Objeto 6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57213" y="4719638"/>
                        <a:ext cx="17567275" cy="17859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696167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COMPORTAMIENTO DEL DENGUE</a:t>
            </a:r>
            <a:b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P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MICRORED DE PAMPA GRANDE –  SE (01-12)</a:t>
            </a:r>
          </a:p>
          <a:p>
            <a:pPr algn="ctr"/>
            <a:endParaRPr lang="es-PE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Marcador de pie de página 3">
            <a:extLst>
              <a:ext uri="{FF2B5EF4-FFF2-40B4-BE49-F238E27FC236}">
                <a16:creationId xmlns:a16="http://schemas.microsoft.com/office/drawing/2014/main" id="{2AF56DFF-2AF7-5DD8-2676-DD0B6569C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50334" y="6576765"/>
            <a:ext cx="3733102" cy="365125"/>
          </a:xfrm>
        </p:spPr>
        <p:txBody>
          <a:bodyPr/>
          <a:lstStyle/>
          <a:p>
            <a:pPr algn="l"/>
            <a:r>
              <a:rPr lang="es-ES" dirty="0"/>
              <a:t>Fuente: Tumbes/Notiweb-CDC/MINSA (*) Hasta la SE11</a:t>
            </a:r>
            <a:endParaRPr lang="es-PE" dirty="0"/>
          </a:p>
        </p:txBody>
      </p:sp>
      <p:graphicFrame>
        <p:nvGraphicFramePr>
          <p:cNvPr id="4" name="Objeto 3"/>
          <p:cNvGraphicFramePr>
            <a:graphicFrameLocks noChangeAspect="1"/>
          </p:cNvGraphicFramePr>
          <p:nvPr/>
        </p:nvGraphicFramePr>
        <p:xfrm>
          <a:off x="3098800" y="1190625"/>
          <a:ext cx="16368713" cy="3094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Hoja de cálculo" r:id="rId2" imgW="27412914" imgH="5210226" progId="Excel.Sheet.12">
                  <p:link updateAutomatic="1"/>
                </p:oleObj>
              </mc:Choice>
              <mc:Fallback>
                <p:oleObj name="Hoja de cálculo" r:id="rId2" imgW="27412914" imgH="5210226" progId="Excel.Sheet.12">
                  <p:link updateAutomatic="1"/>
                  <p:pic>
                    <p:nvPicPr>
                      <p:cNvPr id="4" name="Objeto 3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098800" y="1190625"/>
                        <a:ext cx="16368713" cy="30940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to 4"/>
          <p:cNvGraphicFramePr>
            <a:graphicFrameLocks noChangeAspect="1"/>
          </p:cNvGraphicFramePr>
          <p:nvPr/>
        </p:nvGraphicFramePr>
        <p:xfrm>
          <a:off x="2841625" y="4475163"/>
          <a:ext cx="17938750" cy="1855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Hoja de cálculo" r:id="rId4" imgW="27412914" imgH="2838308" progId="Excel.Sheet.12">
                  <p:link updateAutomatic="1"/>
                </p:oleObj>
              </mc:Choice>
              <mc:Fallback>
                <p:oleObj name="Hoja de cálculo" r:id="rId4" imgW="27412914" imgH="2838308" progId="Excel.Sheet.12">
                  <p:link updateAutomatic="1"/>
                  <p:pic>
                    <p:nvPicPr>
                      <p:cNvPr id="5" name="Objeto 4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841625" y="4475163"/>
                        <a:ext cx="17938750" cy="18557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178165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COMPORTAMIENTO DEL DENGUE</a:t>
            </a:r>
            <a:br>
              <a:rPr lang="es-PE" sz="4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s-PE" sz="36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MICRORED DE PAMPA GRANDE –  SE (01-12)</a:t>
            </a:r>
          </a:p>
          <a:p>
            <a:pPr algn="ctr"/>
            <a:endParaRPr lang="es-PE" sz="36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Marcador de pie de página 3">
            <a:extLst>
              <a:ext uri="{FF2B5EF4-FFF2-40B4-BE49-F238E27FC236}">
                <a16:creationId xmlns:a16="http://schemas.microsoft.com/office/drawing/2014/main" id="{25DEDA24-BA4E-1869-F13E-728BFDCBB6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551598"/>
            <a:ext cx="3733102" cy="365125"/>
          </a:xfrm>
        </p:spPr>
        <p:txBody>
          <a:bodyPr/>
          <a:lstStyle/>
          <a:p>
            <a:pPr algn="l"/>
            <a:r>
              <a:rPr lang="es-ES" dirty="0"/>
              <a:t>Fuente: Tumbes/Notiweb-CDC/MINSA (*) Hasta la SE12</a:t>
            </a:r>
            <a:endParaRPr lang="es-PE" dirty="0"/>
          </a:p>
        </p:txBody>
      </p:sp>
      <p:graphicFrame>
        <p:nvGraphicFramePr>
          <p:cNvPr id="12" name="Objeto 11">
            <a:extLst>
              <a:ext uri="{FF2B5EF4-FFF2-40B4-BE49-F238E27FC236}">
                <a16:creationId xmlns:a16="http://schemas.microsoft.com/office/drawing/2014/main" id="{CC232D72-93A7-8A53-E9B0-011FCCDCDEF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569729" y="1250422"/>
          <a:ext cx="3724275" cy="2463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Hoja de cálculo" r:id="rId2" imgW="5286516" imgH="3495842" progId="Excel.Sheet.12">
                  <p:link updateAutomatic="1"/>
                </p:oleObj>
              </mc:Choice>
              <mc:Fallback>
                <p:oleObj name="Hoja de cálculo" r:id="rId2" imgW="5286516" imgH="3495842" progId="Excel.Sheet.12">
                  <p:link updateAutomatic="1"/>
                  <p:pic>
                    <p:nvPicPr>
                      <p:cNvPr id="12" name="Objeto 11">
                        <a:extLst>
                          <a:ext uri="{FF2B5EF4-FFF2-40B4-BE49-F238E27FC236}">
                            <a16:creationId xmlns:a16="http://schemas.microsoft.com/office/drawing/2014/main" id="{CC232D72-93A7-8A53-E9B0-011FCCDCDEF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7569729" y="1250422"/>
                        <a:ext cx="3724275" cy="2463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to 12">
            <a:extLst>
              <a:ext uri="{FF2B5EF4-FFF2-40B4-BE49-F238E27FC236}">
                <a16:creationId xmlns:a16="http://schemas.microsoft.com/office/drawing/2014/main" id="{FD74DC6C-4A9A-ECFB-A6B8-F01F764095C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507164" y="3401483"/>
          <a:ext cx="5481637" cy="3177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Hoja de cálculo" r:id="rId4" imgW="6886629" imgH="3991078" progId="Excel.Sheet.12">
                  <p:link updateAutomatic="1"/>
                </p:oleObj>
              </mc:Choice>
              <mc:Fallback>
                <p:oleObj name="Hoja de cálculo" r:id="rId4" imgW="6886629" imgH="3991078" progId="Excel.Sheet.12">
                  <p:link updateAutomatic="1"/>
                  <p:pic>
                    <p:nvPicPr>
                      <p:cNvPr id="13" name="Objeto 12">
                        <a:extLst>
                          <a:ext uri="{FF2B5EF4-FFF2-40B4-BE49-F238E27FC236}">
                            <a16:creationId xmlns:a16="http://schemas.microsoft.com/office/drawing/2014/main" id="{FD74DC6C-4A9A-ECFB-A6B8-F01F764095C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507164" y="3401483"/>
                        <a:ext cx="5481637" cy="31775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to 1"/>
          <p:cNvGraphicFramePr>
            <a:graphicFrameLocks noChangeAspect="1"/>
          </p:cNvGraphicFramePr>
          <p:nvPr/>
        </p:nvGraphicFramePr>
        <p:xfrm>
          <a:off x="481013" y="1354138"/>
          <a:ext cx="5480050" cy="3268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Hoja de cálculo" r:id="rId6" imgW="10201373" imgH="5972021" progId="Excel.Sheet.12">
                  <p:link updateAutomatic="1"/>
                </p:oleObj>
              </mc:Choice>
              <mc:Fallback>
                <p:oleObj name="Hoja de cálculo" r:id="rId6" imgW="10201373" imgH="5972021" progId="Excel.Sheet.12">
                  <p:link updateAutomatic="1"/>
                  <p:pic>
                    <p:nvPicPr>
                      <p:cNvPr id="2" name="Objeto 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81013" y="1354138"/>
                        <a:ext cx="5480050" cy="32686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to 3"/>
          <p:cNvGraphicFramePr>
            <a:graphicFrameLocks noChangeAspect="1"/>
          </p:cNvGraphicFramePr>
          <p:nvPr/>
        </p:nvGraphicFramePr>
        <p:xfrm>
          <a:off x="284459" y="4814325"/>
          <a:ext cx="5743575" cy="144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Hoja de cálculo" r:id="rId8" imgW="5743542" imgH="1447826" progId="Excel.Sheet.12">
                  <p:link updateAutomatic="1"/>
                </p:oleObj>
              </mc:Choice>
              <mc:Fallback>
                <p:oleObj name="Hoja de cálculo" r:id="rId8" imgW="5743542" imgH="1447826" progId="Excel.Sheet.12">
                  <p:link updateAutomatic="1"/>
                  <p:pic>
                    <p:nvPicPr>
                      <p:cNvPr id="4" name="Objeto 3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84459" y="4814325"/>
                        <a:ext cx="5743575" cy="144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672801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8736"/>
            <a:ext cx="12192000" cy="6089264"/>
          </a:xfrm>
          <a:prstGeom prst="rect">
            <a:avLst/>
          </a:prstGeom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dirty="0">
                <a:solidFill>
                  <a:schemeClr val="bg1"/>
                </a:solidFill>
              </a:rPr>
              <a:t>MAPAS DE RIESGO DE FIEBRE POR VIRUS DENGUE EN LA MICRORED DE PAMPA GRANDE – SE 01-12/2024</a:t>
            </a:r>
            <a:endParaRPr lang="es-PE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6148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B55E8BC6-E2CC-04B3-083E-651A79D9DC0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035"/>
          <a:stretch/>
        </p:blipFill>
        <p:spPr>
          <a:xfrm>
            <a:off x="2843868" y="-69285"/>
            <a:ext cx="9348133" cy="6984004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2E614AE4-32A9-90A5-172E-C41B4BBFB6A0}"/>
              </a:ext>
            </a:extLst>
          </p:cNvPr>
          <p:cNvSpPr txBox="1"/>
          <p:nvPr/>
        </p:nvSpPr>
        <p:spPr>
          <a:xfrm>
            <a:off x="3410757" y="5209863"/>
            <a:ext cx="54396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>
                <a:solidFill>
                  <a:srgbClr val="0044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SALA SITUACIONAL DENGUE</a:t>
            </a:r>
          </a:p>
          <a:p>
            <a:pPr algn="ctr"/>
            <a:r>
              <a:rPr lang="es-ES" sz="2000" b="1" dirty="0">
                <a:solidFill>
                  <a:srgbClr val="0044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MICRORED DE CORRALES</a:t>
            </a:r>
            <a:endParaRPr lang="es-PE" sz="2000" b="1" dirty="0">
              <a:solidFill>
                <a:srgbClr val="0044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1A5A7CD-EFA1-4DE2-CE5F-D9D8D21AE8D8}"/>
              </a:ext>
            </a:extLst>
          </p:cNvPr>
          <p:cNvSpPr txBox="1"/>
          <p:nvPr/>
        </p:nvSpPr>
        <p:spPr>
          <a:xfrm>
            <a:off x="3544981" y="5987124"/>
            <a:ext cx="52215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rgbClr val="108FB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Semana Epidemiológica 12</a:t>
            </a:r>
            <a:endParaRPr lang="es-PE" sz="2400" b="1" dirty="0">
              <a:solidFill>
                <a:srgbClr val="108FB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3CE3FAC5-3267-D760-1824-1B8A65F144A0}"/>
              </a:ext>
            </a:extLst>
          </p:cNvPr>
          <p:cNvSpPr/>
          <p:nvPr/>
        </p:nvSpPr>
        <p:spPr>
          <a:xfrm>
            <a:off x="0" y="0"/>
            <a:ext cx="1266737" cy="6858000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1028" name="Picture 4" descr="Ciclos de la vida de los mosquitos de la especie Aedes | Mosquitos | CDC">
            <a:extLst>
              <a:ext uri="{FF2B5EF4-FFF2-40B4-BE49-F238E27FC236}">
                <a16:creationId xmlns:a16="http://schemas.microsoft.com/office/drawing/2014/main" id="{55F2ACF7-30F3-9773-FE0F-20109D70E0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3089" y="583873"/>
            <a:ext cx="2136154" cy="158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CuadroTexto 22">
            <a:extLst>
              <a:ext uri="{FF2B5EF4-FFF2-40B4-BE49-F238E27FC236}">
                <a16:creationId xmlns:a16="http://schemas.microsoft.com/office/drawing/2014/main" id="{71856DF7-7471-6E8E-AC93-71407EBCEFA4}"/>
              </a:ext>
            </a:extLst>
          </p:cNvPr>
          <p:cNvSpPr txBox="1"/>
          <p:nvPr/>
        </p:nvSpPr>
        <p:spPr>
          <a:xfrm>
            <a:off x="3803078" y="1225073"/>
            <a:ext cx="77617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900" dirty="0">
                <a:latin typeface="Arial Narrow" panose="020B0606020202030204" pitchFamily="34" charset="0"/>
              </a:rPr>
              <a:t>Ciclos de vida</a:t>
            </a:r>
            <a:endParaRPr lang="es-PE" sz="900" dirty="0">
              <a:latin typeface="Arial Narrow" panose="020B0606020202030204" pitchFamily="34" charset="0"/>
            </a:endParaRPr>
          </a:p>
        </p:txBody>
      </p:sp>
      <p:pic>
        <p:nvPicPr>
          <p:cNvPr id="1034" name="Picture 10" descr="Cómo prevenir el dengue – CDC MINSA">
            <a:extLst>
              <a:ext uri="{FF2B5EF4-FFF2-40B4-BE49-F238E27FC236}">
                <a16:creationId xmlns:a16="http://schemas.microsoft.com/office/drawing/2014/main" id="{CBAEEB16-3510-7765-EEA1-BBB2C029EE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8132" y="3269570"/>
            <a:ext cx="2607316" cy="1804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CuadroTexto 23">
            <a:extLst>
              <a:ext uri="{FF2B5EF4-FFF2-40B4-BE49-F238E27FC236}">
                <a16:creationId xmlns:a16="http://schemas.microsoft.com/office/drawing/2014/main" id="{D032C823-09B1-BAB5-2E18-A8A50E982F91}"/>
              </a:ext>
            </a:extLst>
          </p:cNvPr>
          <p:cNvSpPr txBox="1"/>
          <p:nvPr/>
        </p:nvSpPr>
        <p:spPr>
          <a:xfrm>
            <a:off x="10175845" y="3045504"/>
            <a:ext cx="160229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900" dirty="0">
                <a:latin typeface="Arial Narrow" panose="020B0606020202030204" pitchFamily="34" charset="0"/>
              </a:rPr>
              <a:t>¿Cómo se transmite el Dengue?</a:t>
            </a:r>
            <a:endParaRPr lang="es-PE" sz="900" dirty="0">
              <a:latin typeface="Arial Narrow" panose="020B0606020202030204" pitchFamily="34" charset="0"/>
            </a:endParaRPr>
          </a:p>
        </p:txBody>
      </p:sp>
      <p:pic>
        <p:nvPicPr>
          <p:cNvPr id="21" name="Imagen 20">
            <a:extLst>
              <a:ext uri="{FF2B5EF4-FFF2-40B4-BE49-F238E27FC236}">
                <a16:creationId xmlns:a16="http://schemas.microsoft.com/office/drawing/2014/main" id="{BA52F506-BAF7-4C45-AB6B-0D3376DE7DA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19" t="21229" r="32825" b="24032"/>
          <a:stretch/>
        </p:blipFill>
        <p:spPr>
          <a:xfrm>
            <a:off x="53299" y="27282"/>
            <a:ext cx="1178582" cy="11423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3FF650B8-9403-4B60-B13A-3C6A66BC1D7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28" t="25545" r="19907" b="19492"/>
          <a:stretch/>
        </p:blipFill>
        <p:spPr>
          <a:xfrm>
            <a:off x="94360" y="1030403"/>
            <a:ext cx="1071907" cy="11423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E72D4B36-0739-4E9B-82B2-60B9CAC285DB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67" t="21280" r="3619" b="6629"/>
          <a:stretch/>
        </p:blipFill>
        <p:spPr>
          <a:xfrm>
            <a:off x="141166" y="3447364"/>
            <a:ext cx="1125571" cy="8497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D802B3C9-0EA7-4798-8929-C02C3626810B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07" t="8514" r="18220" b="26015"/>
          <a:stretch/>
        </p:blipFill>
        <p:spPr>
          <a:xfrm>
            <a:off x="160798" y="5675729"/>
            <a:ext cx="1005469" cy="12195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0AF36C9C-6B1A-43B7-B2B0-CB7C444E132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344" y="4431816"/>
            <a:ext cx="657938" cy="11702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00643501-2BAB-48A1-99D9-317F58B9EA9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56" y="2222649"/>
            <a:ext cx="1266738" cy="9532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65636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411458F6-9939-D852-34BA-E9641873BFC7}"/>
              </a:ext>
            </a:extLst>
          </p:cNvPr>
          <p:cNvSpPr txBox="1">
            <a:spLocks/>
          </p:cNvSpPr>
          <p:nvPr/>
        </p:nvSpPr>
        <p:spPr>
          <a:xfrm>
            <a:off x="82266" y="3067254"/>
            <a:ext cx="12027467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rgbClr val="00B0F0"/>
            </a:solidFill>
          </a:ln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DENGUE - 2024</a:t>
            </a:r>
            <a:b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P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MICRORED DE CORRALES –  SE (01-12)</a:t>
            </a:r>
          </a:p>
          <a:p>
            <a:pPr algn="ctr"/>
            <a:endParaRPr lang="es-PE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797037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COMPORTAMIENTO DEL DENGUE</a:t>
            </a:r>
            <a:b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P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MICRORED DE CORRALES –  SE (01-12)</a:t>
            </a:r>
          </a:p>
          <a:p>
            <a:pPr algn="ctr"/>
            <a:endParaRPr lang="es-PE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Marcador de pie de página 3">
            <a:extLst>
              <a:ext uri="{FF2B5EF4-FFF2-40B4-BE49-F238E27FC236}">
                <a16:creationId xmlns:a16="http://schemas.microsoft.com/office/drawing/2014/main" id="{2AF56DFF-2AF7-5DD8-2676-DD0B6569C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50334" y="6576765"/>
            <a:ext cx="3733102" cy="365125"/>
          </a:xfrm>
        </p:spPr>
        <p:txBody>
          <a:bodyPr/>
          <a:lstStyle/>
          <a:p>
            <a:pPr algn="l"/>
            <a:r>
              <a:rPr lang="es-ES" dirty="0"/>
              <a:t>Fuente: Tumbes/Notiweb-CDC/MINSA (*) Hasta la SE12</a:t>
            </a:r>
            <a:endParaRPr lang="es-PE" dirty="0"/>
          </a:p>
        </p:txBody>
      </p:sp>
      <p:graphicFrame>
        <p:nvGraphicFramePr>
          <p:cNvPr id="3" name="Objeto 2">
            <a:extLst>
              <a:ext uri="{FF2B5EF4-FFF2-40B4-BE49-F238E27FC236}">
                <a16:creationId xmlns:a16="http://schemas.microsoft.com/office/drawing/2014/main" id="{19193439-FA4A-4B0D-A97B-8FE89DF6587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96888" y="1350963"/>
          <a:ext cx="6705600" cy="217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6705659" imgH="2171559" progId="Excel.Sheet.12">
                  <p:link updateAutomatic="1"/>
                </p:oleObj>
              </mc:Choice>
              <mc:Fallback>
                <p:oleObj name="Worksheet" r:id="rId2" imgW="6705659" imgH="2171559" progId="Excel.Sheet.12">
                  <p:link updateAutomatic="1"/>
                  <p:pic>
                    <p:nvPicPr>
                      <p:cNvPr id="3" name="Objeto 2">
                        <a:extLst>
                          <a:ext uri="{FF2B5EF4-FFF2-40B4-BE49-F238E27FC236}">
                            <a16:creationId xmlns:a16="http://schemas.microsoft.com/office/drawing/2014/main" id="{19193439-FA4A-4B0D-A97B-8FE89DF6587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96888" y="1350963"/>
                        <a:ext cx="6705600" cy="2171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to 6">
            <a:extLst>
              <a:ext uri="{FF2B5EF4-FFF2-40B4-BE49-F238E27FC236}">
                <a16:creationId xmlns:a16="http://schemas.microsoft.com/office/drawing/2014/main" id="{544E011A-6FF5-47AE-AABE-FBA5395C90D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96888" y="3429000"/>
          <a:ext cx="8580446" cy="28921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4" imgW="8505661" imgH="2866880" progId="Excel.Sheet.12">
                  <p:link updateAutomatic="1"/>
                </p:oleObj>
              </mc:Choice>
              <mc:Fallback>
                <p:oleObj name="Worksheet" r:id="rId4" imgW="8505661" imgH="2866880" progId="Excel.Sheet.12">
                  <p:link updateAutomatic="1"/>
                  <p:pic>
                    <p:nvPicPr>
                      <p:cNvPr id="7" name="Objeto 6">
                        <a:extLst>
                          <a:ext uri="{FF2B5EF4-FFF2-40B4-BE49-F238E27FC236}">
                            <a16:creationId xmlns:a16="http://schemas.microsoft.com/office/drawing/2014/main" id="{544E011A-6FF5-47AE-AABE-FBA5395C90D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96888" y="3429000"/>
                        <a:ext cx="8580446" cy="28921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C51A864C-8DE2-4C98-836B-D8C8443AE51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096000" y="1286682"/>
          <a:ext cx="25112372" cy="39630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6" imgW="22221834" imgH="3505263" progId="Excel.Sheet.12">
                  <p:link updateAutomatic="1"/>
                </p:oleObj>
              </mc:Choice>
              <mc:Fallback>
                <p:oleObj name="Worksheet" r:id="rId6" imgW="22221834" imgH="3505263" progId="Excel.Sheet.12">
                  <p:link updateAutomatic="1"/>
                  <p:pic>
                    <p:nvPicPr>
                      <p:cNvPr id="2" name="Objeto 1">
                        <a:extLst>
                          <a:ext uri="{FF2B5EF4-FFF2-40B4-BE49-F238E27FC236}">
                            <a16:creationId xmlns:a16="http://schemas.microsoft.com/office/drawing/2014/main" id="{C51A864C-8DE2-4C98-836B-D8C8443AE51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096000" y="1286682"/>
                        <a:ext cx="25112372" cy="396304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714446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COMPORTAMIENTO DEL DENGUE</a:t>
            </a:r>
            <a:b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P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MICRORED DE CORRALES –  SE (01-12)</a:t>
            </a:r>
          </a:p>
          <a:p>
            <a:pPr algn="ctr"/>
            <a:endParaRPr lang="es-PE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Marcador de pie de página 3">
            <a:extLst>
              <a:ext uri="{FF2B5EF4-FFF2-40B4-BE49-F238E27FC236}">
                <a16:creationId xmlns:a16="http://schemas.microsoft.com/office/drawing/2014/main" id="{2AF56DFF-2AF7-5DD8-2676-DD0B6569C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50334" y="6576765"/>
            <a:ext cx="3733102" cy="365125"/>
          </a:xfrm>
        </p:spPr>
        <p:txBody>
          <a:bodyPr/>
          <a:lstStyle/>
          <a:p>
            <a:pPr algn="l"/>
            <a:r>
              <a:rPr lang="es-ES" dirty="0"/>
              <a:t>Fuente: Tumbes/Notiweb-CDC/MINSA (*) Hasta la SE12</a:t>
            </a:r>
            <a:endParaRPr lang="es-PE" dirty="0"/>
          </a:p>
        </p:txBody>
      </p:sp>
      <p:graphicFrame>
        <p:nvGraphicFramePr>
          <p:cNvPr id="11" name="Objeto 10">
            <a:extLst>
              <a:ext uri="{FF2B5EF4-FFF2-40B4-BE49-F238E27FC236}">
                <a16:creationId xmlns:a16="http://schemas.microsoft.com/office/drawing/2014/main" id="{2662D80C-D2B4-4536-A28B-79FEAEEABF6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73406" y="3781144"/>
          <a:ext cx="20339436" cy="29781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22536144" imgH="3219442" progId="Excel.Sheet.12">
                  <p:link updateAutomatic="1"/>
                </p:oleObj>
              </mc:Choice>
              <mc:Fallback>
                <p:oleObj name="Worksheet" r:id="rId2" imgW="22536144" imgH="3219442" progId="Excel.Sheet.12">
                  <p:link updateAutomatic="1"/>
                  <p:pic>
                    <p:nvPicPr>
                      <p:cNvPr id="11" name="Objeto 10">
                        <a:extLst>
                          <a:ext uri="{FF2B5EF4-FFF2-40B4-BE49-F238E27FC236}">
                            <a16:creationId xmlns:a16="http://schemas.microsoft.com/office/drawing/2014/main" id="{2662D80C-D2B4-4536-A28B-79FEAEEABF6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973406" y="3781144"/>
                        <a:ext cx="20339436" cy="297818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9B7B049A-1E94-4A00-8E65-F14E7F50F64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73406" y="1026963"/>
          <a:ext cx="18310200" cy="35905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4" imgW="20250115" imgH="3972078" progId="Excel.Sheet.12">
                  <p:link updateAutomatic="1"/>
                </p:oleObj>
              </mc:Choice>
              <mc:Fallback>
                <p:oleObj name="Worksheet" r:id="rId4" imgW="20250115" imgH="3972078" progId="Excel.Sheet.12">
                  <p:link updateAutomatic="1"/>
                  <p:pic>
                    <p:nvPicPr>
                      <p:cNvPr id="2" name="Objeto 1">
                        <a:extLst>
                          <a:ext uri="{FF2B5EF4-FFF2-40B4-BE49-F238E27FC236}">
                            <a16:creationId xmlns:a16="http://schemas.microsoft.com/office/drawing/2014/main" id="{9B7B049A-1E94-4A00-8E65-F14E7F50F64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73406" y="1026963"/>
                        <a:ext cx="18310200" cy="35905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532035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COMPORTAMIENTO DEL DENGUE</a:t>
            </a:r>
            <a:br>
              <a:rPr lang="es-PE" sz="4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s-PE" sz="36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MICRORED DE CORRALES –  SE (01-12)</a:t>
            </a:r>
          </a:p>
          <a:p>
            <a:pPr algn="ctr"/>
            <a:endParaRPr lang="es-PE" sz="36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Marcador de pie de página 3">
            <a:extLst>
              <a:ext uri="{FF2B5EF4-FFF2-40B4-BE49-F238E27FC236}">
                <a16:creationId xmlns:a16="http://schemas.microsoft.com/office/drawing/2014/main" id="{25DEDA24-BA4E-1869-F13E-728BFDCBB6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551598"/>
            <a:ext cx="3733102" cy="365125"/>
          </a:xfrm>
        </p:spPr>
        <p:txBody>
          <a:bodyPr/>
          <a:lstStyle/>
          <a:p>
            <a:pPr algn="l"/>
            <a:r>
              <a:rPr lang="es-ES" dirty="0"/>
              <a:t>Fuente: Tumbes/Notiweb-CDC/MINSA (*) Hasta la SE12</a:t>
            </a:r>
            <a:endParaRPr lang="es-PE" dirty="0"/>
          </a:p>
        </p:txBody>
      </p:sp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9B3D3B51-76D9-B452-F040-84DEB50F735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52421" y="1260475"/>
          <a:ext cx="6184893" cy="36245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10210727" imgH="5981496" progId="Excel.Sheet.12">
                  <p:link updateAutomatic="1"/>
                </p:oleObj>
              </mc:Choice>
              <mc:Fallback>
                <p:oleObj name="Worksheet" r:id="rId2" imgW="10210727" imgH="5981496" progId="Excel.Sheet.12">
                  <p:link updateAutomatic="1"/>
                  <p:pic>
                    <p:nvPicPr>
                      <p:cNvPr id="2" name="Objeto 1">
                        <a:extLst>
                          <a:ext uri="{FF2B5EF4-FFF2-40B4-BE49-F238E27FC236}">
                            <a16:creationId xmlns:a16="http://schemas.microsoft.com/office/drawing/2014/main" id="{9B3D3B51-76D9-B452-F040-84DEB50F735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52421" y="1260475"/>
                        <a:ext cx="6184893" cy="362458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to 2">
            <a:extLst>
              <a:ext uri="{FF2B5EF4-FFF2-40B4-BE49-F238E27FC236}">
                <a16:creationId xmlns:a16="http://schemas.microsoft.com/office/drawing/2014/main" id="{E9544487-BA88-3D1C-AAF3-B908FA348F3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696222" y="3969558"/>
          <a:ext cx="5341549" cy="27756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4" imgW="7582021" imgH="4162500" progId="Excel.Sheet.12">
                  <p:link updateAutomatic="1"/>
                </p:oleObj>
              </mc:Choice>
              <mc:Fallback>
                <p:oleObj name="Worksheet" r:id="rId4" imgW="7582021" imgH="4162500" progId="Excel.Sheet.12">
                  <p:link updateAutomatic="1"/>
                  <p:pic>
                    <p:nvPicPr>
                      <p:cNvPr id="3" name="Objeto 2">
                        <a:extLst>
                          <a:ext uri="{FF2B5EF4-FFF2-40B4-BE49-F238E27FC236}">
                            <a16:creationId xmlns:a16="http://schemas.microsoft.com/office/drawing/2014/main" id="{E9544487-BA88-3D1C-AAF3-B908FA348F3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696222" y="3969558"/>
                        <a:ext cx="5341549" cy="277564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to 3">
            <a:extLst>
              <a:ext uri="{FF2B5EF4-FFF2-40B4-BE49-F238E27FC236}">
                <a16:creationId xmlns:a16="http://schemas.microsoft.com/office/drawing/2014/main" id="{C287509B-D677-C69A-7CE1-071C3B2F32A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74738" y="4735513"/>
          <a:ext cx="4679950" cy="1722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6" imgW="4857622" imgH="1790716" progId="Excel.Sheet.12">
                  <p:link updateAutomatic="1"/>
                </p:oleObj>
              </mc:Choice>
              <mc:Fallback>
                <p:oleObj name="Worksheet" r:id="rId6" imgW="4857622" imgH="1790716" progId="Excel.Sheet.12">
                  <p:link updateAutomatic="1"/>
                  <p:pic>
                    <p:nvPicPr>
                      <p:cNvPr id="4" name="Objeto 3">
                        <a:extLst>
                          <a:ext uri="{FF2B5EF4-FFF2-40B4-BE49-F238E27FC236}">
                            <a16:creationId xmlns:a16="http://schemas.microsoft.com/office/drawing/2014/main" id="{C287509B-D677-C69A-7CE1-071C3B2F32A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074738" y="4735513"/>
                        <a:ext cx="4679950" cy="17224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to 6">
            <a:extLst>
              <a:ext uri="{FF2B5EF4-FFF2-40B4-BE49-F238E27FC236}">
                <a16:creationId xmlns:a16="http://schemas.microsoft.com/office/drawing/2014/main" id="{BC03EB84-859C-0B9A-7AD7-FAE282C7B09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272997" y="1209825"/>
          <a:ext cx="4312859" cy="26117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8" imgW="5267246" imgH="3505263" progId="Excel.Sheet.12">
                  <p:link updateAutomatic="1"/>
                </p:oleObj>
              </mc:Choice>
              <mc:Fallback>
                <p:oleObj name="Worksheet" r:id="rId8" imgW="5267246" imgH="3505263" progId="Excel.Sheet.12">
                  <p:link updateAutomatic="1"/>
                  <p:pic>
                    <p:nvPicPr>
                      <p:cNvPr id="7" name="Objeto 6">
                        <a:extLst>
                          <a:ext uri="{FF2B5EF4-FFF2-40B4-BE49-F238E27FC236}">
                            <a16:creationId xmlns:a16="http://schemas.microsoft.com/office/drawing/2014/main" id="{BC03EB84-859C-0B9A-7AD7-FAE282C7B09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7272997" y="1209825"/>
                        <a:ext cx="4312859" cy="261176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596587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dirty="0">
                <a:solidFill>
                  <a:schemeClr val="bg1"/>
                </a:solidFill>
              </a:rPr>
              <a:t>MAPAS DE RIESGO DE FIEBRE POR VIRUS DENGUE EN LA MICRORED DE CORRALES – SE 01-12/2024</a:t>
            </a:r>
            <a:endParaRPr lang="es-PE" sz="3600" b="1" dirty="0">
              <a:solidFill>
                <a:schemeClr val="bg1"/>
              </a:solidFill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D52C15E2-15F0-4EE4-9E6F-6832DB8C07F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36"/>
          <a:stretch/>
        </p:blipFill>
        <p:spPr>
          <a:xfrm>
            <a:off x="196947" y="1190169"/>
            <a:ext cx="11798105" cy="5637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88960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411458F6-9939-D852-34BA-E9641873BFC7}"/>
              </a:ext>
            </a:extLst>
          </p:cNvPr>
          <p:cNvSpPr txBox="1">
            <a:spLocks/>
          </p:cNvSpPr>
          <p:nvPr/>
        </p:nvSpPr>
        <p:spPr>
          <a:xfrm>
            <a:off x="82266" y="3067254"/>
            <a:ext cx="12027467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DENGUE - 2024</a:t>
            </a:r>
            <a:b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P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MICRORED DE ZARUMILLA –  SE </a:t>
            </a:r>
            <a:r>
              <a:rPr lang="es-PE" sz="36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(01-12)</a:t>
            </a:r>
          </a:p>
          <a:p>
            <a:pPr algn="ctr"/>
            <a:endParaRPr lang="es-PE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s-PE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49077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B55E8BC6-E2CC-04B3-083E-651A79D9DC0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035"/>
          <a:stretch/>
        </p:blipFill>
        <p:spPr>
          <a:xfrm>
            <a:off x="2843868" y="-69285"/>
            <a:ext cx="9348133" cy="6984004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2E614AE4-32A9-90A5-172E-C41B4BBFB6A0}"/>
              </a:ext>
            </a:extLst>
          </p:cNvPr>
          <p:cNvSpPr txBox="1"/>
          <p:nvPr/>
        </p:nvSpPr>
        <p:spPr>
          <a:xfrm>
            <a:off x="3410757" y="5209863"/>
            <a:ext cx="54396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>
                <a:solidFill>
                  <a:srgbClr val="0044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SALA SITUACIONAL DENGUE</a:t>
            </a:r>
          </a:p>
          <a:p>
            <a:pPr algn="ctr"/>
            <a:r>
              <a:rPr lang="es-ES" sz="2000" b="1" dirty="0">
                <a:solidFill>
                  <a:srgbClr val="0044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MICRORED DE ZORRITOS</a:t>
            </a:r>
            <a:endParaRPr lang="es-PE" sz="2000" b="1" dirty="0">
              <a:solidFill>
                <a:srgbClr val="0044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1A5A7CD-EFA1-4DE2-CE5F-D9D8D21AE8D8}"/>
              </a:ext>
            </a:extLst>
          </p:cNvPr>
          <p:cNvSpPr txBox="1"/>
          <p:nvPr/>
        </p:nvSpPr>
        <p:spPr>
          <a:xfrm>
            <a:off x="3544981" y="5987124"/>
            <a:ext cx="52215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rgbClr val="108FB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Semana </a:t>
            </a:r>
            <a:r>
              <a:rPr lang="es-ES" sz="2400" b="1">
                <a:solidFill>
                  <a:srgbClr val="108FB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Epidemiológica 12</a:t>
            </a:r>
            <a:endParaRPr lang="es-PE" sz="2400" b="1" dirty="0">
              <a:solidFill>
                <a:srgbClr val="108FB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3CE3FAC5-3267-D760-1824-1B8A65F144A0}"/>
              </a:ext>
            </a:extLst>
          </p:cNvPr>
          <p:cNvSpPr/>
          <p:nvPr/>
        </p:nvSpPr>
        <p:spPr>
          <a:xfrm>
            <a:off x="0" y="0"/>
            <a:ext cx="1266737" cy="6858000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1028" name="Picture 4" descr="Ciclos de la vida de los mosquitos de la especie Aedes | Mosquitos | CDC">
            <a:extLst>
              <a:ext uri="{FF2B5EF4-FFF2-40B4-BE49-F238E27FC236}">
                <a16:creationId xmlns:a16="http://schemas.microsoft.com/office/drawing/2014/main" id="{55F2ACF7-30F3-9773-FE0F-20109D70E0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3089" y="583873"/>
            <a:ext cx="2136154" cy="158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CuadroTexto 22">
            <a:extLst>
              <a:ext uri="{FF2B5EF4-FFF2-40B4-BE49-F238E27FC236}">
                <a16:creationId xmlns:a16="http://schemas.microsoft.com/office/drawing/2014/main" id="{71856DF7-7471-6E8E-AC93-71407EBCEFA4}"/>
              </a:ext>
            </a:extLst>
          </p:cNvPr>
          <p:cNvSpPr txBox="1"/>
          <p:nvPr/>
        </p:nvSpPr>
        <p:spPr>
          <a:xfrm>
            <a:off x="3803078" y="1225073"/>
            <a:ext cx="77617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900" dirty="0">
                <a:latin typeface="Arial Narrow" panose="020B0606020202030204" pitchFamily="34" charset="0"/>
              </a:rPr>
              <a:t>Ciclos de vida</a:t>
            </a:r>
            <a:endParaRPr lang="es-PE" sz="900" dirty="0">
              <a:latin typeface="Arial Narrow" panose="020B0606020202030204" pitchFamily="34" charset="0"/>
            </a:endParaRPr>
          </a:p>
        </p:txBody>
      </p:sp>
      <p:pic>
        <p:nvPicPr>
          <p:cNvPr id="1034" name="Picture 10" descr="Cómo prevenir el dengue – CDC MINSA">
            <a:extLst>
              <a:ext uri="{FF2B5EF4-FFF2-40B4-BE49-F238E27FC236}">
                <a16:creationId xmlns:a16="http://schemas.microsoft.com/office/drawing/2014/main" id="{CBAEEB16-3510-7765-EEA1-BBB2C029EE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8132" y="3269570"/>
            <a:ext cx="2607316" cy="1804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CuadroTexto 23">
            <a:extLst>
              <a:ext uri="{FF2B5EF4-FFF2-40B4-BE49-F238E27FC236}">
                <a16:creationId xmlns:a16="http://schemas.microsoft.com/office/drawing/2014/main" id="{D032C823-09B1-BAB5-2E18-A8A50E982F91}"/>
              </a:ext>
            </a:extLst>
          </p:cNvPr>
          <p:cNvSpPr txBox="1"/>
          <p:nvPr/>
        </p:nvSpPr>
        <p:spPr>
          <a:xfrm>
            <a:off x="10175845" y="3045504"/>
            <a:ext cx="160229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900" dirty="0">
                <a:latin typeface="Arial Narrow" panose="020B0606020202030204" pitchFamily="34" charset="0"/>
              </a:rPr>
              <a:t>¿Cómo se transmite el Dengue?</a:t>
            </a:r>
            <a:endParaRPr lang="es-PE" sz="900" dirty="0">
              <a:latin typeface="Arial Narrow" panose="020B0606020202030204" pitchFamily="34" charset="0"/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C766D06C-0E35-4260-8648-97A212F02F9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89" t="13710" r="1342" b="15883"/>
          <a:stretch/>
        </p:blipFill>
        <p:spPr>
          <a:xfrm>
            <a:off x="37995" y="21219"/>
            <a:ext cx="1143608" cy="15888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D32E61CC-A09E-488B-8A1B-E399D276E07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60" t="2063" r="10349"/>
          <a:stretch/>
        </p:blipFill>
        <p:spPr>
          <a:xfrm>
            <a:off x="103633" y="4840631"/>
            <a:ext cx="1140151" cy="18379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B9C29E09-976F-42F1-831A-A39B9A2B5924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69" r="23943" b="37059"/>
          <a:stretch/>
        </p:blipFill>
        <p:spPr>
          <a:xfrm>
            <a:off x="89512" y="3089133"/>
            <a:ext cx="1040574" cy="14854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6B705F42-DD05-4EF8-98B7-8AF3F4874EB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12" y="1697352"/>
            <a:ext cx="1040574" cy="13917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486788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411458F6-9939-D852-34BA-E9641873BFC7}"/>
              </a:ext>
            </a:extLst>
          </p:cNvPr>
          <p:cNvSpPr txBox="1">
            <a:spLocks/>
          </p:cNvSpPr>
          <p:nvPr/>
        </p:nvSpPr>
        <p:spPr>
          <a:xfrm>
            <a:off x="82266" y="3067254"/>
            <a:ext cx="12027467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rgbClr val="00B0F0"/>
            </a:solidFill>
          </a:ln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DENGUE - 2024</a:t>
            </a:r>
            <a:b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P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MICRORED DE ZORRITOS –  SE (01- 12)</a:t>
            </a:r>
          </a:p>
          <a:p>
            <a:pPr algn="ctr"/>
            <a:endParaRPr lang="es-PE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016833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COMPORTAMIENTO DEL DENGUE</a:t>
            </a:r>
            <a:b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P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MICRORED DE ZORRITOS – SE (01- 12)</a:t>
            </a:r>
          </a:p>
          <a:p>
            <a:pPr algn="ctr"/>
            <a:endParaRPr lang="es-PE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Marcador de pie de página 3">
            <a:extLst>
              <a:ext uri="{FF2B5EF4-FFF2-40B4-BE49-F238E27FC236}">
                <a16:creationId xmlns:a16="http://schemas.microsoft.com/office/drawing/2014/main" id="{2AF56DFF-2AF7-5DD8-2676-DD0B6569C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50334" y="6576765"/>
            <a:ext cx="3733102" cy="365125"/>
          </a:xfrm>
        </p:spPr>
        <p:txBody>
          <a:bodyPr/>
          <a:lstStyle/>
          <a:p>
            <a:pPr algn="l"/>
            <a:r>
              <a:rPr lang="es-ES" dirty="0"/>
              <a:t>Fuente: Tumbes/Notiweb-CDC/MINSA (*) Hasta la SE 12</a:t>
            </a:r>
            <a:endParaRPr lang="es-PE" dirty="0"/>
          </a:p>
        </p:txBody>
      </p:sp>
      <p:graphicFrame>
        <p:nvGraphicFramePr>
          <p:cNvPr id="5" name="Objeto 4"/>
          <p:cNvGraphicFramePr>
            <a:graphicFrameLocks noChangeAspect="1"/>
          </p:cNvGraphicFramePr>
          <p:nvPr/>
        </p:nvGraphicFramePr>
        <p:xfrm>
          <a:off x="400331" y="1494959"/>
          <a:ext cx="6309967" cy="16068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Hoja de cálculo" r:id="rId2" imgW="6657942" imgH="1695617" progId="Excel.Sheet.12">
                  <p:link updateAutomatic="1"/>
                </p:oleObj>
              </mc:Choice>
              <mc:Fallback>
                <p:oleObj name="Hoja de cálculo" r:id="rId2" imgW="6657942" imgH="1695617" progId="Excel.Sheet.12">
                  <p:link updateAutomatic="1"/>
                  <p:pic>
                    <p:nvPicPr>
                      <p:cNvPr id="5" name="Objeto 4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00331" y="1494959"/>
                        <a:ext cx="6309967" cy="16068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to 7"/>
          <p:cNvGraphicFramePr>
            <a:graphicFrameLocks noChangeAspect="1"/>
          </p:cNvGraphicFramePr>
          <p:nvPr/>
        </p:nvGraphicFramePr>
        <p:xfrm>
          <a:off x="6850887" y="1291019"/>
          <a:ext cx="22656226" cy="29426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Hoja de cálculo" r:id="rId4" imgW="26269827" imgH="3410001" progId="Excel.Sheet.12">
                  <p:link updateAutomatic="1"/>
                </p:oleObj>
              </mc:Choice>
              <mc:Fallback>
                <p:oleObj name="Hoja de cálculo" r:id="rId4" imgW="26269827" imgH="3410001" progId="Excel.Sheet.12">
                  <p:link updateAutomatic="1"/>
                  <p:pic>
                    <p:nvPicPr>
                      <p:cNvPr id="8" name="Objeto 7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850887" y="1291019"/>
                        <a:ext cx="22656226" cy="294265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to 8"/>
          <p:cNvGraphicFramePr>
            <a:graphicFrameLocks noChangeAspect="1"/>
          </p:cNvGraphicFramePr>
          <p:nvPr/>
        </p:nvGraphicFramePr>
        <p:xfrm>
          <a:off x="395224" y="4254119"/>
          <a:ext cx="26008014" cy="20826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Hoja de cálculo" r:id="rId6" imgW="26269827" imgH="2105012" progId="Excel.Sheet.12">
                  <p:link updateAutomatic="1"/>
                </p:oleObj>
              </mc:Choice>
              <mc:Fallback>
                <p:oleObj name="Hoja de cálculo" r:id="rId6" imgW="26269827" imgH="2105012" progId="Excel.Sheet.12">
                  <p:link updateAutomatic="1"/>
                  <p:pic>
                    <p:nvPicPr>
                      <p:cNvPr id="9" name="Objeto 8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95224" y="4254119"/>
                        <a:ext cx="26008014" cy="208267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713046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COMPORTAMIENTO DEL DENGUE</a:t>
            </a:r>
            <a:b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P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MICRORED DE ZORRITOS –  SE (01- 12)</a:t>
            </a:r>
          </a:p>
          <a:p>
            <a:pPr algn="ctr"/>
            <a:endParaRPr lang="es-PE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Marcador de pie de página 3">
            <a:extLst>
              <a:ext uri="{FF2B5EF4-FFF2-40B4-BE49-F238E27FC236}">
                <a16:creationId xmlns:a16="http://schemas.microsoft.com/office/drawing/2014/main" id="{2AF56DFF-2AF7-5DD8-2676-DD0B6569C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50334" y="6576765"/>
            <a:ext cx="3733102" cy="365125"/>
          </a:xfrm>
        </p:spPr>
        <p:txBody>
          <a:bodyPr/>
          <a:lstStyle/>
          <a:p>
            <a:pPr algn="l"/>
            <a:r>
              <a:rPr lang="es-ES" dirty="0"/>
              <a:t>Fuente: Tumbes/Notiweb-CDC/MINSA (*) Hasta la SE 12</a:t>
            </a:r>
            <a:endParaRPr lang="es-PE" dirty="0"/>
          </a:p>
        </p:txBody>
      </p:sp>
      <p:graphicFrame>
        <p:nvGraphicFramePr>
          <p:cNvPr id="2" name="Objeto 1"/>
          <p:cNvGraphicFramePr>
            <a:graphicFrameLocks noChangeAspect="1"/>
          </p:cNvGraphicFramePr>
          <p:nvPr/>
        </p:nvGraphicFramePr>
        <p:xfrm>
          <a:off x="1995424" y="1279144"/>
          <a:ext cx="16813614" cy="23053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Hoja de cálculo" r:id="rId2" imgW="23812572" imgH="3267165" progId="Excel.Sheet.12">
                  <p:link updateAutomatic="1"/>
                </p:oleObj>
              </mc:Choice>
              <mc:Fallback>
                <p:oleObj name="Hoja de cálculo" r:id="rId2" imgW="23812572" imgH="3267165" progId="Excel.Sheet.12">
                  <p:link updateAutomatic="1"/>
                  <p:pic>
                    <p:nvPicPr>
                      <p:cNvPr id="2" name="Objeto 1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995424" y="1279144"/>
                        <a:ext cx="16813614" cy="230530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to 3"/>
          <p:cNvGraphicFramePr>
            <a:graphicFrameLocks noChangeAspect="1"/>
          </p:cNvGraphicFramePr>
          <p:nvPr/>
        </p:nvGraphicFramePr>
        <p:xfrm>
          <a:off x="1254760" y="3773615"/>
          <a:ext cx="18477992" cy="18802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Hoja de cálculo" r:id="rId4" imgW="21526399" imgH="2190853" progId="Excel.Sheet.12">
                  <p:link updateAutomatic="1"/>
                </p:oleObj>
              </mc:Choice>
              <mc:Fallback>
                <p:oleObj name="Hoja de cálculo" r:id="rId4" imgW="21526399" imgH="2190853" progId="Excel.Sheet.12">
                  <p:link updateAutomatic="1"/>
                  <p:pic>
                    <p:nvPicPr>
                      <p:cNvPr id="4" name="Objeto 3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54760" y="3773615"/>
                        <a:ext cx="18477992" cy="188027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04081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COMPORTAMIENTO DEL DENGUE</a:t>
            </a:r>
            <a:br>
              <a:rPr lang="es-PE" sz="4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s-PE" sz="36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MICRORED DE ZORRITOS –  SE (01- 12)</a:t>
            </a:r>
          </a:p>
          <a:p>
            <a:pPr algn="ctr"/>
            <a:endParaRPr lang="es-PE" sz="36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Marcador de pie de página 3">
            <a:extLst>
              <a:ext uri="{FF2B5EF4-FFF2-40B4-BE49-F238E27FC236}">
                <a16:creationId xmlns:a16="http://schemas.microsoft.com/office/drawing/2014/main" id="{25DEDA24-BA4E-1869-F13E-728BFDCBB6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551598"/>
            <a:ext cx="3733102" cy="365125"/>
          </a:xfrm>
        </p:spPr>
        <p:txBody>
          <a:bodyPr/>
          <a:lstStyle/>
          <a:p>
            <a:pPr algn="l"/>
            <a:r>
              <a:rPr lang="es-ES" dirty="0"/>
              <a:t>Fuente: Tumbes/Notiweb-CDC/MINSA (*) Hasta la SE 12</a:t>
            </a:r>
            <a:endParaRPr lang="es-PE" dirty="0"/>
          </a:p>
        </p:txBody>
      </p:sp>
      <p:graphicFrame>
        <p:nvGraphicFramePr>
          <p:cNvPr id="5" name="Objeto 4"/>
          <p:cNvGraphicFramePr>
            <a:graphicFrameLocks noChangeAspect="1"/>
          </p:cNvGraphicFramePr>
          <p:nvPr/>
        </p:nvGraphicFramePr>
        <p:xfrm>
          <a:off x="633413" y="1331913"/>
          <a:ext cx="5219700" cy="3055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Hoja de cálculo" r:id="rId2" imgW="10201373" imgH="5972021" progId="Excel.Sheet.12">
                  <p:link updateAutomatic="1"/>
                </p:oleObj>
              </mc:Choice>
              <mc:Fallback>
                <p:oleObj name="Hoja de cálculo" r:id="rId2" imgW="10201373" imgH="5972021" progId="Excel.Sheet.12">
                  <p:link updateAutomatic="1"/>
                  <p:pic>
                    <p:nvPicPr>
                      <p:cNvPr id="5" name="Objeto 4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33413" y="1331913"/>
                        <a:ext cx="5219700" cy="30559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to 6"/>
          <p:cNvGraphicFramePr>
            <a:graphicFrameLocks noChangeAspect="1"/>
          </p:cNvGraphicFramePr>
          <p:nvPr/>
        </p:nvGraphicFramePr>
        <p:xfrm>
          <a:off x="7491413" y="1354138"/>
          <a:ext cx="3489325" cy="2259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Hoja de cálculo" r:id="rId4" imgW="5400686" imgH="3495842" progId="Excel.Sheet.12">
                  <p:link updateAutomatic="1"/>
                </p:oleObj>
              </mc:Choice>
              <mc:Fallback>
                <p:oleObj name="Hoja de cálculo" r:id="rId4" imgW="5400686" imgH="3495842" progId="Excel.Sheet.12">
                  <p:link updateAutomatic="1"/>
                  <p:pic>
                    <p:nvPicPr>
                      <p:cNvPr id="7" name="Objeto 6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491413" y="1354138"/>
                        <a:ext cx="3489325" cy="22590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to 7"/>
          <p:cNvGraphicFramePr>
            <a:graphicFrameLocks noChangeAspect="1"/>
          </p:cNvGraphicFramePr>
          <p:nvPr/>
        </p:nvGraphicFramePr>
        <p:xfrm>
          <a:off x="7415213" y="3765550"/>
          <a:ext cx="4375150" cy="2859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Hoja de cálculo" r:id="rId6" imgW="8191428" imgH="5353063" progId="Excel.Sheet.12">
                  <p:link updateAutomatic="1"/>
                </p:oleObj>
              </mc:Choice>
              <mc:Fallback>
                <p:oleObj name="Hoja de cálculo" r:id="rId6" imgW="8191428" imgH="5353063" progId="Excel.Sheet.12">
                  <p:link updateAutomatic="1"/>
                  <p:pic>
                    <p:nvPicPr>
                      <p:cNvPr id="8" name="Objeto 7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415213" y="3765550"/>
                        <a:ext cx="4375150" cy="28590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to 9"/>
          <p:cNvGraphicFramePr>
            <a:graphicFrameLocks noChangeAspect="1"/>
          </p:cNvGraphicFramePr>
          <p:nvPr/>
        </p:nvGraphicFramePr>
        <p:xfrm>
          <a:off x="637614" y="4691997"/>
          <a:ext cx="5143500" cy="1504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Hoja de cálculo" r:id="rId8" imgW="5143543" imgH="1504821" progId="Excel.Sheet.12">
                  <p:link updateAutomatic="1"/>
                </p:oleObj>
              </mc:Choice>
              <mc:Fallback>
                <p:oleObj name="Hoja de cálculo" r:id="rId8" imgW="5143543" imgH="1504821" progId="Excel.Sheet.12">
                  <p:link updateAutomatic="1"/>
                  <p:pic>
                    <p:nvPicPr>
                      <p:cNvPr id="10" name="Objeto 9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637614" y="4691997"/>
                        <a:ext cx="5143500" cy="1504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697234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68736"/>
            <a:ext cx="12191999" cy="6089264"/>
          </a:xfrm>
          <a:prstGeom prst="rect">
            <a:avLst/>
          </a:prstGeom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dirty="0">
                <a:solidFill>
                  <a:schemeClr val="bg1"/>
                </a:solidFill>
              </a:rPr>
              <a:t>MAPAS DE RIESGO DE FIEBRE POR VIRUS DENGUE EN LA MICRORED DE ZORRITOS – SE 01-12/2024</a:t>
            </a:r>
            <a:endParaRPr lang="es-PE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47365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COMPORTAMIENTO DEL DENGUE</a:t>
            </a:r>
            <a:b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P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MICRORED DE ZARUMILLA –  SE </a:t>
            </a:r>
            <a:r>
              <a:rPr lang="es-PE" sz="36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(01-12)</a:t>
            </a:r>
          </a:p>
          <a:p>
            <a:pPr algn="ctr"/>
            <a:endParaRPr lang="es-PE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Marcador de pie de página 3">
            <a:extLst>
              <a:ext uri="{FF2B5EF4-FFF2-40B4-BE49-F238E27FC236}">
                <a16:creationId xmlns:a16="http://schemas.microsoft.com/office/drawing/2014/main" id="{2AF56DFF-2AF7-5DD8-2676-DD0B6569C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50334" y="6576765"/>
            <a:ext cx="3733102" cy="365125"/>
          </a:xfrm>
        </p:spPr>
        <p:txBody>
          <a:bodyPr/>
          <a:lstStyle/>
          <a:p>
            <a:pPr algn="l"/>
            <a:r>
              <a:rPr lang="es-ES" dirty="0"/>
              <a:t>Fuente: Tumbes/Notiweb-CDC/MINSA (*) Hasta la SE12</a:t>
            </a:r>
            <a:endParaRPr lang="es-PE" dirty="0"/>
          </a:p>
        </p:txBody>
      </p:sp>
      <p:graphicFrame>
        <p:nvGraphicFramePr>
          <p:cNvPr id="3" name="Objeto 2">
            <a:extLst>
              <a:ext uri="{FF2B5EF4-FFF2-40B4-BE49-F238E27FC236}">
                <a16:creationId xmlns:a16="http://schemas.microsoft.com/office/drawing/2014/main" id="{687932B3-2782-9C45-E29E-7FC9BFA3AC1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7192542"/>
              </p:ext>
            </p:extLst>
          </p:nvPr>
        </p:nvGraphicFramePr>
        <p:xfrm>
          <a:off x="630998" y="862014"/>
          <a:ext cx="5326890" cy="23690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4991138" imgH="2219447" progId="Excel.Sheet.12">
                  <p:link updateAutomatic="1"/>
                </p:oleObj>
              </mc:Choice>
              <mc:Fallback>
                <p:oleObj name="Worksheet" r:id="rId2" imgW="4991138" imgH="2219447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30998" y="862014"/>
                        <a:ext cx="5326890" cy="236905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5321C852-AE8D-430D-8803-A79DF1F87EF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5997754"/>
              </p:ext>
            </p:extLst>
          </p:nvPr>
        </p:nvGraphicFramePr>
        <p:xfrm>
          <a:off x="6767696" y="1190169"/>
          <a:ext cx="6444722" cy="53865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4" imgW="6591433" imgH="5724710" progId="Excel.Sheet.12">
                  <p:link updateAutomatic="1"/>
                </p:oleObj>
              </mc:Choice>
              <mc:Fallback>
                <p:oleObj name="Worksheet" r:id="rId4" imgW="6591433" imgH="5724710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767696" y="1190169"/>
                        <a:ext cx="6444722" cy="538659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to 4">
            <a:extLst>
              <a:ext uri="{FF2B5EF4-FFF2-40B4-BE49-F238E27FC236}">
                <a16:creationId xmlns:a16="http://schemas.microsoft.com/office/drawing/2014/main" id="{827F52CB-FC6C-46E0-81BD-3938CC484EA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2718127"/>
              </p:ext>
            </p:extLst>
          </p:nvPr>
        </p:nvGraphicFramePr>
        <p:xfrm>
          <a:off x="578930" y="3113579"/>
          <a:ext cx="6188766" cy="4501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6" imgW="5829298" imgH="4581427" progId="Excel.Sheet.12">
                  <p:link updateAutomatic="1"/>
                </p:oleObj>
              </mc:Choice>
              <mc:Fallback>
                <p:oleObj name="Worksheet" r:id="rId6" imgW="5829298" imgH="4581427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78930" y="3113579"/>
                        <a:ext cx="6188766" cy="4501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185964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12192000" cy="86862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COMPORTAMIENTO DEL DENGUE</a:t>
            </a:r>
            <a:br>
              <a:rPr lang="es-PE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PE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MICRORED DE ZARUMILLA –  SE</a:t>
            </a:r>
            <a:r>
              <a:rPr lang="es-PE" sz="30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(01-12)</a:t>
            </a:r>
          </a:p>
          <a:p>
            <a:pPr algn="ctr"/>
            <a:endParaRPr lang="es-PE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Marcador de pie de página 3">
            <a:extLst>
              <a:ext uri="{FF2B5EF4-FFF2-40B4-BE49-F238E27FC236}">
                <a16:creationId xmlns:a16="http://schemas.microsoft.com/office/drawing/2014/main" id="{2AF56DFF-2AF7-5DD8-2676-DD0B6569C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50334" y="6576765"/>
            <a:ext cx="3733102" cy="365125"/>
          </a:xfrm>
        </p:spPr>
        <p:txBody>
          <a:bodyPr/>
          <a:lstStyle/>
          <a:p>
            <a:pPr algn="l"/>
            <a:r>
              <a:rPr lang="es-ES" dirty="0"/>
              <a:t>Fuente: Tumbes/Notiweb-CDC/MINSA (*) Hasta la SE12</a:t>
            </a:r>
            <a:endParaRPr lang="es-PE" dirty="0"/>
          </a:p>
        </p:txBody>
      </p:sp>
      <p:graphicFrame>
        <p:nvGraphicFramePr>
          <p:cNvPr id="4" name="Objeto 3">
            <a:extLst>
              <a:ext uri="{FF2B5EF4-FFF2-40B4-BE49-F238E27FC236}">
                <a16:creationId xmlns:a16="http://schemas.microsoft.com/office/drawing/2014/main" id="{4733E0DD-D193-4AD9-83B7-C5B72B3F9DF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8739228"/>
              </p:ext>
            </p:extLst>
          </p:nvPr>
        </p:nvGraphicFramePr>
        <p:xfrm>
          <a:off x="512892" y="868622"/>
          <a:ext cx="11166216" cy="55831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10610895" imgH="5305405" progId="Excel.Sheet.12">
                  <p:link updateAutomatic="1"/>
                </p:oleObj>
              </mc:Choice>
              <mc:Fallback>
                <p:oleObj name="Worksheet" r:id="rId2" imgW="10610895" imgH="5305405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12892" y="868622"/>
                        <a:ext cx="11166216" cy="558310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660460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C856F991-A639-42E6-91FB-33178C76528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4029708"/>
              </p:ext>
            </p:extLst>
          </p:nvPr>
        </p:nvGraphicFramePr>
        <p:xfrm>
          <a:off x="398206" y="1357108"/>
          <a:ext cx="23269882" cy="35246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21945725" imgH="2838599" progId="Excel.Sheet.12">
                  <p:link updateAutomatic="1"/>
                </p:oleObj>
              </mc:Choice>
              <mc:Fallback>
                <p:oleObj name="Worksheet" r:id="rId2" imgW="21945725" imgH="2838599" progId="Excel.Sheet.12">
                  <p:link updateAutomatic="1"/>
                  <p:pic>
                    <p:nvPicPr>
                      <p:cNvPr id="3" name="Objeto 2">
                        <a:extLst>
                          <a:ext uri="{FF2B5EF4-FFF2-40B4-BE49-F238E27FC236}">
                            <a16:creationId xmlns:a16="http://schemas.microsoft.com/office/drawing/2014/main" id="{622CE2D4-ED6F-43A7-A97C-CB0FE180055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98206" y="1357108"/>
                        <a:ext cx="23269882" cy="352460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ítulo 1">
            <a:extLst>
              <a:ext uri="{FF2B5EF4-FFF2-40B4-BE49-F238E27FC236}">
                <a16:creationId xmlns:a16="http://schemas.microsoft.com/office/drawing/2014/main" id="{AA38B5CA-37E3-4A9B-A4C6-8229C213366C}"/>
              </a:ext>
            </a:extLst>
          </p:cNvPr>
          <p:cNvSpPr txBox="1">
            <a:spLocks/>
          </p:cNvSpPr>
          <p:nvPr/>
        </p:nvSpPr>
        <p:spPr>
          <a:xfrm>
            <a:off x="0" y="-14748"/>
            <a:ext cx="12192000" cy="86862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COMPORTAMIENTO DEL DENGUE</a:t>
            </a:r>
            <a:br>
              <a:rPr lang="es-PE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PE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MICRORED DE ZARUMILLA –  SE</a:t>
            </a:r>
            <a:r>
              <a:rPr lang="es-PE" sz="30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(01-12)</a:t>
            </a:r>
          </a:p>
          <a:p>
            <a:pPr algn="ctr"/>
            <a:endParaRPr lang="es-PE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69BFD4F9-1977-4041-95DA-9456320DBF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507623"/>
            <a:ext cx="3733102" cy="365125"/>
          </a:xfrm>
        </p:spPr>
        <p:txBody>
          <a:bodyPr/>
          <a:lstStyle/>
          <a:p>
            <a:pPr algn="l"/>
            <a:r>
              <a:rPr lang="es-ES" dirty="0"/>
              <a:t>Fuente: Tumbes/Notiweb-CDC/MINSA (*) Hasta la SE12</a:t>
            </a:r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0250015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COMPORTAMIENTO DEL DENGUE</a:t>
            </a:r>
            <a:br>
              <a:rPr lang="es-PE" sz="4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s-PE" sz="36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MICRORED DE ZARUMILLA –  </a:t>
            </a:r>
            <a:r>
              <a:rPr lang="es-PE" sz="36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SE (01-12)</a:t>
            </a:r>
          </a:p>
          <a:p>
            <a:pPr algn="ctr"/>
            <a:endParaRPr lang="es-PE" sz="36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Marcador de pie de página 3">
            <a:extLst>
              <a:ext uri="{FF2B5EF4-FFF2-40B4-BE49-F238E27FC236}">
                <a16:creationId xmlns:a16="http://schemas.microsoft.com/office/drawing/2014/main" id="{25DEDA24-BA4E-1869-F13E-728BFDCBB6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551598"/>
            <a:ext cx="3733102" cy="365125"/>
          </a:xfrm>
        </p:spPr>
        <p:txBody>
          <a:bodyPr/>
          <a:lstStyle/>
          <a:p>
            <a:pPr algn="l"/>
            <a:r>
              <a:rPr lang="es-ES" dirty="0"/>
              <a:t>Fuente: Tumbes/Notiweb-CDC/MINSA (*) Hasta la SE12</a:t>
            </a:r>
            <a:endParaRPr lang="es-PE" dirty="0"/>
          </a:p>
        </p:txBody>
      </p:sp>
      <p:graphicFrame>
        <p:nvGraphicFramePr>
          <p:cNvPr id="5" name="Objeto 4">
            <a:extLst>
              <a:ext uri="{FF2B5EF4-FFF2-40B4-BE49-F238E27FC236}">
                <a16:creationId xmlns:a16="http://schemas.microsoft.com/office/drawing/2014/main" id="{A25AA7CE-8376-B30D-92A4-B90A7FA3BF1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6951803"/>
              </p:ext>
            </p:extLst>
          </p:nvPr>
        </p:nvGraphicFramePr>
        <p:xfrm>
          <a:off x="172279" y="1277701"/>
          <a:ext cx="5861158" cy="34355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10210727" imgH="5981496" progId="Excel.Sheet.12">
                  <p:link updateAutomatic="1"/>
                </p:oleObj>
              </mc:Choice>
              <mc:Fallback>
                <p:oleObj name="Worksheet" r:id="rId2" imgW="10210727" imgH="5981496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72279" y="1277701"/>
                        <a:ext cx="5861158" cy="343557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to 7">
            <a:extLst>
              <a:ext uri="{FF2B5EF4-FFF2-40B4-BE49-F238E27FC236}">
                <a16:creationId xmlns:a16="http://schemas.microsoft.com/office/drawing/2014/main" id="{2A41B8D7-A49A-2804-842B-60132C127BA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5815996"/>
              </p:ext>
            </p:extLst>
          </p:nvPr>
        </p:nvGraphicFramePr>
        <p:xfrm>
          <a:off x="7500937" y="1198448"/>
          <a:ext cx="3786189" cy="25202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4" imgW="5267246" imgH="3505263" progId="Excel.Sheet.12">
                  <p:link updateAutomatic="1"/>
                </p:oleObj>
              </mc:Choice>
              <mc:Fallback>
                <p:oleObj name="Worksheet" r:id="rId4" imgW="5267246" imgH="3505263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500937" y="1198448"/>
                        <a:ext cx="3786189" cy="252027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to 9">
            <a:extLst>
              <a:ext uri="{FF2B5EF4-FFF2-40B4-BE49-F238E27FC236}">
                <a16:creationId xmlns:a16="http://schemas.microsoft.com/office/drawing/2014/main" id="{767D79B0-0123-0635-D176-ED4FC2C46DF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7221810"/>
              </p:ext>
            </p:extLst>
          </p:nvPr>
        </p:nvGraphicFramePr>
        <p:xfrm>
          <a:off x="673983" y="4661136"/>
          <a:ext cx="4857750" cy="1838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6" imgW="4857622" imgH="1838227" progId="Excel.Sheet.12">
                  <p:link updateAutomatic="1"/>
                </p:oleObj>
              </mc:Choice>
              <mc:Fallback>
                <p:oleObj name="Worksheet" r:id="rId6" imgW="4857622" imgH="1838227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73983" y="4661136"/>
                        <a:ext cx="4857750" cy="1838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to 10">
            <a:extLst>
              <a:ext uri="{FF2B5EF4-FFF2-40B4-BE49-F238E27FC236}">
                <a16:creationId xmlns:a16="http://schemas.microsoft.com/office/drawing/2014/main" id="{E7102971-C42A-2648-C44E-BD18A880284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6282271"/>
              </p:ext>
            </p:extLst>
          </p:nvPr>
        </p:nvGraphicFramePr>
        <p:xfrm>
          <a:off x="6380096" y="3718727"/>
          <a:ext cx="5639626" cy="30959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8" imgW="7582021" imgH="4162500" progId="Excel.Sheet.12">
                  <p:link updateAutomatic="1"/>
                </p:oleObj>
              </mc:Choice>
              <mc:Fallback>
                <p:oleObj name="Worksheet" r:id="rId8" imgW="7582021" imgH="4162500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6380096" y="3718727"/>
                        <a:ext cx="5639626" cy="309599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914640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dirty="0">
                <a:solidFill>
                  <a:schemeClr val="bg1"/>
                </a:solidFill>
              </a:rPr>
              <a:t>MAPAS DE RIESGO DE FIEBRE POR VIRUS DENGUE EN LA MICRORED DE ZARUMILLA – SE 01-12/2024</a:t>
            </a:r>
            <a:endParaRPr lang="es-PE" sz="3600" b="1" dirty="0">
              <a:solidFill>
                <a:schemeClr val="bg1"/>
              </a:solidFill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57595238-8CDC-42D4-8887-F47B2864D2F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" t="4535" r="1"/>
          <a:stretch/>
        </p:blipFill>
        <p:spPr>
          <a:xfrm>
            <a:off x="242888" y="1190169"/>
            <a:ext cx="11746706" cy="5620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9634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B55E8BC6-E2CC-04B3-083E-651A79D9DC0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035"/>
          <a:stretch/>
        </p:blipFill>
        <p:spPr>
          <a:xfrm>
            <a:off x="2624667" y="0"/>
            <a:ext cx="9567333" cy="6950130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2E614AE4-32A9-90A5-172E-C41B4BBFB6A0}"/>
              </a:ext>
            </a:extLst>
          </p:cNvPr>
          <p:cNvSpPr txBox="1"/>
          <p:nvPr/>
        </p:nvSpPr>
        <p:spPr>
          <a:xfrm>
            <a:off x="3343024" y="5269130"/>
            <a:ext cx="54396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>
                <a:solidFill>
                  <a:srgbClr val="0044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SALA SITUACIONAL DENGUE</a:t>
            </a:r>
          </a:p>
          <a:p>
            <a:pPr algn="ctr"/>
            <a:r>
              <a:rPr lang="es-ES" sz="2000" b="1" dirty="0">
                <a:solidFill>
                  <a:srgbClr val="0044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MICRORED DE PAMPA GRANDE</a:t>
            </a:r>
            <a:endParaRPr lang="es-PE" sz="2000" b="1" dirty="0">
              <a:solidFill>
                <a:srgbClr val="0044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1A5A7CD-EFA1-4DE2-CE5F-D9D8D21AE8D8}"/>
              </a:ext>
            </a:extLst>
          </p:cNvPr>
          <p:cNvSpPr txBox="1"/>
          <p:nvPr/>
        </p:nvSpPr>
        <p:spPr>
          <a:xfrm>
            <a:off x="3544981" y="5987124"/>
            <a:ext cx="52215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rgbClr val="108FB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Semana </a:t>
            </a:r>
            <a:r>
              <a:rPr lang="es-ES" sz="2400" b="1">
                <a:solidFill>
                  <a:srgbClr val="108FB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Epidemiológica 12</a:t>
            </a:r>
            <a:endParaRPr lang="es-PE" sz="2400" b="1" dirty="0">
              <a:solidFill>
                <a:srgbClr val="108FB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028" name="Picture 4" descr="Ciclos de la vida de los mosquitos de la especie Aedes | Mosquitos | CDC">
            <a:extLst>
              <a:ext uri="{FF2B5EF4-FFF2-40B4-BE49-F238E27FC236}">
                <a16:creationId xmlns:a16="http://schemas.microsoft.com/office/drawing/2014/main" id="{55F2ACF7-30F3-9773-FE0F-20109D70E0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7591" y="600728"/>
            <a:ext cx="2050377" cy="1525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CuadroTexto 22">
            <a:extLst>
              <a:ext uri="{FF2B5EF4-FFF2-40B4-BE49-F238E27FC236}">
                <a16:creationId xmlns:a16="http://schemas.microsoft.com/office/drawing/2014/main" id="{71856DF7-7471-6E8E-AC93-71407EBCEFA4}"/>
              </a:ext>
            </a:extLst>
          </p:cNvPr>
          <p:cNvSpPr txBox="1"/>
          <p:nvPr/>
        </p:nvSpPr>
        <p:spPr>
          <a:xfrm>
            <a:off x="3803078" y="1225073"/>
            <a:ext cx="77617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900" dirty="0">
                <a:latin typeface="Arial Narrow" panose="020B0606020202030204" pitchFamily="34" charset="0"/>
              </a:rPr>
              <a:t>Ciclos de vida</a:t>
            </a:r>
            <a:endParaRPr lang="es-PE" sz="900" dirty="0">
              <a:latin typeface="Arial Narrow" panose="020B0606020202030204" pitchFamily="34" charset="0"/>
            </a:endParaRPr>
          </a:p>
        </p:txBody>
      </p:sp>
      <p:pic>
        <p:nvPicPr>
          <p:cNvPr id="1034" name="Picture 10" descr="Cómo prevenir el dengue – CDC MINSA">
            <a:extLst>
              <a:ext uri="{FF2B5EF4-FFF2-40B4-BE49-F238E27FC236}">
                <a16:creationId xmlns:a16="http://schemas.microsoft.com/office/drawing/2014/main" id="{CBAEEB16-3510-7765-EEA1-BBB2C029EE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8132" y="3269570"/>
            <a:ext cx="2607316" cy="1804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CuadroTexto 23">
            <a:extLst>
              <a:ext uri="{FF2B5EF4-FFF2-40B4-BE49-F238E27FC236}">
                <a16:creationId xmlns:a16="http://schemas.microsoft.com/office/drawing/2014/main" id="{D032C823-09B1-BAB5-2E18-A8A50E982F91}"/>
              </a:ext>
            </a:extLst>
          </p:cNvPr>
          <p:cNvSpPr txBox="1"/>
          <p:nvPr/>
        </p:nvSpPr>
        <p:spPr>
          <a:xfrm>
            <a:off x="10175845" y="3045504"/>
            <a:ext cx="160229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900" dirty="0">
                <a:latin typeface="Arial Narrow" panose="020B0606020202030204" pitchFamily="34" charset="0"/>
              </a:rPr>
              <a:t>¿Cómo se transmite el Dengue?</a:t>
            </a:r>
            <a:endParaRPr lang="es-PE" sz="900" dirty="0">
              <a:latin typeface="Arial Narrow" panose="020B0606020202030204" pitchFamily="34" charset="0"/>
            </a:endParaRP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3CE3FAC5-3267-D760-1824-1B8A65F144A0}"/>
              </a:ext>
            </a:extLst>
          </p:cNvPr>
          <p:cNvSpPr/>
          <p:nvPr/>
        </p:nvSpPr>
        <p:spPr>
          <a:xfrm>
            <a:off x="279399" y="0"/>
            <a:ext cx="1266737" cy="6858000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17" name="Imagen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725" y="94795"/>
            <a:ext cx="1140863" cy="15211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590" y="1685738"/>
            <a:ext cx="1095999" cy="14613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Imagen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533" y="3257215"/>
            <a:ext cx="1307507" cy="17433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Imagen 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3653" y="5068685"/>
            <a:ext cx="1128044" cy="15040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CuadroTexto 1"/>
          <p:cNvSpPr txBox="1"/>
          <p:nvPr/>
        </p:nvSpPr>
        <p:spPr>
          <a:xfrm>
            <a:off x="9287933" y="6550223"/>
            <a:ext cx="34967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/>
              <a:t>LIC. OBST. ERICA ALONZO ESPINOZA</a:t>
            </a:r>
            <a:endParaRPr lang="es-PE" sz="1400" dirty="0"/>
          </a:p>
        </p:txBody>
      </p:sp>
    </p:spTree>
    <p:extLst>
      <p:ext uri="{BB962C8B-B14F-4D97-AF65-F5344CB8AC3E}">
        <p14:creationId xmlns:p14="http://schemas.microsoft.com/office/powerpoint/2010/main" val="27779960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411458F6-9939-D852-34BA-E9641873BFC7}"/>
              </a:ext>
            </a:extLst>
          </p:cNvPr>
          <p:cNvSpPr txBox="1">
            <a:spLocks/>
          </p:cNvSpPr>
          <p:nvPr/>
        </p:nvSpPr>
        <p:spPr>
          <a:xfrm>
            <a:off x="82266" y="3067254"/>
            <a:ext cx="12027467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DENGUE - 2024</a:t>
            </a:r>
            <a:b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P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MICRORED DE PAMPA GRANDE –  SE (01-12)</a:t>
            </a:r>
          </a:p>
          <a:p>
            <a:pPr algn="ctr"/>
            <a:endParaRPr lang="es-PE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9237371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581</TotalTime>
  <Words>508</Words>
  <Application>Microsoft Office PowerPoint</Application>
  <PresentationFormat>Panorámica</PresentationFormat>
  <Paragraphs>56</Paragraphs>
  <Slides>25</Slides>
  <Notes>1</Notes>
  <HiddenSlides>0</HiddenSlides>
  <MMClips>0</MMClips>
  <ScaleCrop>false</ScaleCrop>
  <HeadingPairs>
    <vt:vector size="8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Vínculos</vt:lpstr>
      </vt:variant>
      <vt:variant>
        <vt:i4>36</vt:i4>
      </vt:variant>
      <vt:variant>
        <vt:lpstr>Títulos de diapositiva</vt:lpstr>
      </vt:variant>
      <vt:variant>
        <vt:i4>25</vt:i4>
      </vt:variant>
    </vt:vector>
  </HeadingPairs>
  <TitlesOfParts>
    <vt:vector size="68" baseType="lpstr">
      <vt:lpstr>Arial</vt:lpstr>
      <vt:lpstr>Arial Narrow</vt:lpstr>
      <vt:lpstr>Arial Rounded MT Bold</vt:lpstr>
      <vt:lpstr>Calibri</vt:lpstr>
      <vt:lpstr>Calibri Light</vt:lpstr>
      <vt:lpstr>Cambria</vt:lpstr>
      <vt:lpstr>Tema de Office</vt:lpstr>
      <vt:lpstr>file:///G:\SALA_ZARUMILLA\sala_situacional.xlsx!TRABAJO!F12C1:F18C5</vt:lpstr>
      <vt:lpstr>file:///G:\SALA_ZARUMILLA\sala_situacional.xlsx!TRABAJO!F49C1:F76C7</vt:lpstr>
      <vt:lpstr>file:///G:\SALA_ZARUMILLA\sala_situacional.xlsx!TRABAJO!F102C1:F125C6</vt:lpstr>
      <vt:lpstr>file:///G:\SALA_ZARUMILLA\sala_situacional.xlsx!TRABAJO2!F35C1:F58C14</vt:lpstr>
      <vt:lpstr>file:///G:\SALA_ZARUMILLA\sala_situacional.xlsx!TRABAJO2!F91C1:F104C47</vt:lpstr>
      <vt:lpstr>file:///G:\SALA_ZARUMILLA\sala_situacional.xlsx!TRABAJO3!%5bsala_situacional.xlsx%5dTRABAJO3%20Gráfico%201</vt:lpstr>
      <vt:lpstr>file:///G:\SALA_ZARUMILLA\sala_situacional.xlsx!TRABAJO!%5bsala_situacional.xlsx%5dTRABAJO%20Gráfico%202</vt:lpstr>
      <vt:lpstr>file:///G:\SALA_ZARUMILLA\sala_situacional.xlsx!TRABAJO!F12C9:F16C14</vt:lpstr>
      <vt:lpstr>file:///G:\SALA_ZARUMILLA\sala_situacional.xlsx!TRABAJO3!%5bsala_situacional.xlsx%5dTRABAJO3%20Gráfico%202</vt:lpstr>
      <vt:lpstr>file:///C:\SALA_PAMPA_GRANDE\sala_situacional.xlsx!TRABAJO!F15C1:F20C7</vt:lpstr>
      <vt:lpstr>file:///C:\SALA_PAMPA_GRANDE\sala_situacional.xlsx!TRABAJO!F59C1:F85C31</vt:lpstr>
      <vt:lpstr>file:///C:\SALA_PAMPA_GRANDE\sala_situacional.xlsx!TRABAJO!F110C1:F122C31</vt:lpstr>
      <vt:lpstr>file:///C:\SALA_PAMPA_GRANDE\sala_situacional.xlsx!TRABAJO2!F42C1:F66C55</vt:lpstr>
      <vt:lpstr>file:///C:\SALA_PAMPA_GRANDE\sala_situacional.xlsx!TRABAJO2!F97C1:F110C55</vt:lpstr>
      <vt:lpstr>file:///C:\SALA_PAMPA_GRANDE\sala_situacional.xlsx!TRABAJO!%5bsala_situacional.xlsx%5dTRABAJO%20Gráfico%202</vt:lpstr>
      <vt:lpstr>file:///C:\SALA_PAMPA_GRANDE\sala_situacional.xlsx!TRABAJO3!%5bsala_situacional.xlsx%5dTRABAJO3%20Gráfico%202</vt:lpstr>
      <vt:lpstr>file:///C:\SALA_PAMPA_GRANDE\sala_situacional.xlsx!TRABAJO3!%5bsala_situacional.xlsx%5dTRABAJO3%20Gráfico%201</vt:lpstr>
      <vt:lpstr>file:///C:\SALA_PAMPA_GRANDE\sala_situacional.xlsx!TRABAJO!F15C9:F19C14</vt:lpstr>
      <vt:lpstr>file:///G:\SALA_CORRALES\sala_situacional.xlsx!TRABAJO!F12C1:F18C7</vt:lpstr>
      <vt:lpstr>file:///G:\SALA_CORRALES\sala_situacional.xlsx!TRABAJO!F78C1:F92C9</vt:lpstr>
      <vt:lpstr>file:///G:\SALA_CORRALES\sala_situacional.xlsx!TRABAJO!F41C1:F56C27</vt:lpstr>
      <vt:lpstr>file:///G:\SALA_CORRALES\sala_situacional.xlsx!TRABAJO2!F80C1:F95C48</vt:lpstr>
      <vt:lpstr>file:///G:\SALA_CORRALES\sala_situacional.xlsx!TRABAJO2!F35C1:F52C45</vt:lpstr>
      <vt:lpstr>file:///G:\SALA_CORRALES\sala_situacional.xlsx!TRABAJO3!%5bsala_situacional.xlsx%5dTRABAJO3%20Gráfico%201</vt:lpstr>
      <vt:lpstr>file:///G:\SALA_CORRALES\sala_situacional.xlsx!TRABAJO3!%5bsala_situacional.xlsx%5dTRABAJO3%20Gráfico%202</vt:lpstr>
      <vt:lpstr>file:///G:\SALA_CORRALES\sala_situacional.xlsx!TRABAJO!F12C9:F16C14</vt:lpstr>
      <vt:lpstr>file:///G:\SALA_CORRALES\sala_situacional.xlsx!TRABAJO!%5bsala_situacional.xlsx%5dTRABAJO%20Gráfico%202</vt:lpstr>
      <vt:lpstr>file:///C:\SALA%20ZORRITOS\sala_situacional.xlsx!TRABAJO!F12C1:F17C7</vt:lpstr>
      <vt:lpstr>file:///C:\SALA%20ZORRITOS\sala_situacional.xlsx!TRABAJO!F43C1:F59C32</vt:lpstr>
      <vt:lpstr>file:///C:\SALA%20ZORRITOS\sala_situacional.xlsx!TRABAJO!F86C1:F96C32</vt:lpstr>
      <vt:lpstr>file:///C:\SALA%20ZORRITOS\sala_situacional.xlsx!TRABAJO2!F35C1:F50C49</vt:lpstr>
      <vt:lpstr>file:///C:\SALA%20ZORRITOS\sala_situacional.xlsx!TRABAJO2!F86C1:F96C46</vt:lpstr>
      <vt:lpstr>file:///C:\SALA%20ZORRITOS\sala_situacional.xlsx!TRABAJO3!%5bsala_situacional.xlsx%5dTRABAJO3%20Gráfico%201</vt:lpstr>
      <vt:lpstr>file:///C:\SALA%20ZORRITOS\sala_situacional.xlsx!TRABAJO!%5bsala_situacional.xlsx%5dTRABAJO%20Gráfico%202</vt:lpstr>
      <vt:lpstr>file:///C:\SALA%20ZORRITOS\sala_situacional.xlsx!TRABAJO3!%5bsala_situacional.xlsx%5dTRABAJO3%20Gráfico%202</vt:lpstr>
      <vt:lpstr>file:///C:\SALA%20ZORRITOS\sala_situacional.xlsx!TRABAJO!F12C9:F16C14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</dc:creator>
  <cp:lastModifiedBy>Usuario</cp:lastModifiedBy>
  <cp:revision>93</cp:revision>
  <cp:lastPrinted>2024-03-20T23:17:57Z</cp:lastPrinted>
  <dcterms:created xsi:type="dcterms:W3CDTF">2023-06-21T15:50:33Z</dcterms:created>
  <dcterms:modified xsi:type="dcterms:W3CDTF">2024-04-03T12:31:27Z</dcterms:modified>
</cp:coreProperties>
</file>