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2" r:id="rId5"/>
    <p:sldId id="263" r:id="rId6"/>
    <p:sldId id="261" r:id="rId7"/>
    <p:sldId id="260" r:id="rId8"/>
    <p:sldId id="265" r:id="rId9"/>
    <p:sldId id="267" r:id="rId10"/>
    <p:sldId id="269" r:id="rId11"/>
    <p:sldId id="271" r:id="rId12"/>
    <p:sldId id="273" r:id="rId13"/>
    <p:sldId id="275" r:id="rId14"/>
    <p:sldId id="277" r:id="rId15"/>
    <p:sldId id="279" r:id="rId16"/>
    <p:sldId id="281" r:id="rId17"/>
    <p:sldId id="264" r:id="rId18"/>
    <p:sldId id="283" r:id="rId19"/>
    <p:sldId id="285" r:id="rId20"/>
    <p:sldId id="287" r:id="rId21"/>
    <p:sldId id="289" r:id="rId22"/>
    <p:sldId id="291" r:id="rId23"/>
    <p:sldId id="293" r:id="rId24"/>
    <p:sldId id="295" r:id="rId25"/>
    <p:sldId id="297" r:id="rId26"/>
    <p:sldId id="299" r:id="rId27"/>
    <p:sldId id="301" r:id="rId28"/>
    <p:sldId id="303" r:id="rId29"/>
  </p:sldIdLst>
  <p:sldSz cx="12192000" cy="6858000"/>
  <p:notesSz cx="6888163" cy="100203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FBC"/>
    <a:srgbClr val="004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692" autoAdjust="0"/>
  </p:normalViewPr>
  <p:slideViewPr>
    <p:cSldViewPr snapToGrid="0">
      <p:cViewPr varScale="1">
        <p:scale>
          <a:sx n="106" d="100"/>
          <a:sy n="106" d="100"/>
        </p:scale>
        <p:origin x="732" y="96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1E35B-930C-4A34-9FDA-0E5200BB3536}" type="datetimeFigureOut">
              <a:rPr lang="es-PE" smtClean="0"/>
              <a:t>25/06/2024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507F9-531A-41F5-8455-89D1879F50A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9100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507F9-531A-41F5-8455-89D1879F50A8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1397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507F9-531A-41F5-8455-89D1879F50A8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08556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7037B-F360-426A-AC61-4A7DF0B71839}" type="slidenum">
              <a:rPr lang="es-PE" smtClean="0"/>
              <a:t>22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1248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7037B-F360-426A-AC61-4A7DF0B71839}" type="slidenum">
              <a:rPr lang="es-PE" smtClean="0"/>
              <a:t>23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0561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7037B-F360-426A-AC61-4A7DF0B71839}" type="slidenum">
              <a:rPr lang="es-PE" smtClean="0"/>
              <a:t>28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724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B0BC6-6E8C-67FC-379E-DE6B9F2A9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317D77-C8CB-36D3-64B2-71B6DFA26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4AEF0-DFC6-D75C-1EBB-E40212E5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25/06/2024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A6F6A7-52EB-4A2C-FA7C-094EE0C4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9511C6-8E68-050F-0708-BFFAE64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304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6C8C8-CFD5-AF2E-6E0B-EBB2FC7D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AEA4EC-EBBA-7529-5428-95C77FA05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A8509-289D-46BD-69BD-275DFC9F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25/06/2024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BC0F38-618F-BE07-1CBA-28064AAD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F0217D-0173-D3AE-0495-42885B2E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958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AE9BE-618A-F425-7358-450A615A5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427555-43B6-B089-D4AC-607F65E7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5D8F88-978F-B013-B835-B7D71B87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25/06/2024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20ECD7-442C-D443-7D9C-6620E13D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6F3CDC-D445-3A20-03F2-A54C1346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146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FDF2C-A3B0-AE7A-F297-45D35E77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84E50-C95D-37B3-1127-BF1324CE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B7E3E-BB19-6105-358A-FA4FA2DF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25/06/2024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B41842-5C02-44DA-8A67-B9CFF23E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646A8-89C9-2BED-057B-399E3805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38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59367-15BA-C4A8-E258-83DF9563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90A0EC-B5B6-B27A-D1C7-1A7E95AF6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B2617C-DB1E-60FB-E6BA-D37C0604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25/06/2024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D9F5AB-693E-3D22-BBE2-34165321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5648A4-8437-E018-EB23-55C2AD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524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0D48E-DE6C-2F1A-00D8-10602A19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A4461-E03E-05DF-F13C-A2F7962C6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A223AE-66D3-9C30-3DD5-44FF1B0CA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6E6EA4-413B-9407-911B-949E46AB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25/06/2024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024001-147D-5E87-6A36-16A10C1D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1F7946-C721-7EBB-5A6F-583AAEFA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710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42F5F-1CB1-BCA9-5F16-B7EA14D9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C07B89-E12A-885B-582C-D50E6A6DB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DF0B03-8F02-F6E1-EE29-B136C58E2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60EE80-3B59-9EFA-F442-7F633B81D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823E40-8111-08FC-5593-C420826A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0880C9-AC3E-33D8-5EF3-0B8E3771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25/06/2024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6E013A-7163-3054-439F-EE64F23D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D7B2E6-8541-9296-68F3-857A3999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84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33FA1-781F-0689-722F-1112AA47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529E0E-39ED-5468-4C98-2CEB043B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25/06/2024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D401E4-94D6-157F-3B2B-F7DA1DDD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EB015F-5D49-8B67-E560-4320970F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893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106B1B-6ADA-13F5-0E0B-34F1D7CE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25/06/2024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A0A0CB-CA0C-0923-FEFF-52FC338B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8B702A-5C8A-B7D4-ECCF-F3013EF6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983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338C4-F818-6FFD-E049-9D958B44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3944BB-EE87-2363-5D7F-57A6CAFAE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A6AAE8-1972-6089-09BD-856994E5B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86C77F-F167-6C94-4FD5-625FEDAA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25/06/2024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57864A-CB76-C72B-318D-D06D76FA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0E915-8C9E-7C14-DCB6-A2CB1DC0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94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A722-6155-027C-00EE-DF98AEAD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E6AC90-8ACF-CBCD-DDC0-944408713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A00EDD-A200-812E-9306-F385CC0C3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3B2826-5464-0F93-F9D9-DEA0442A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25/06/2024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0C6B00-ADE4-8FF8-7D25-1CC87CF4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E88650-5054-47EF-1DC7-CA836AAC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719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7325AB8-E8CF-7136-CD50-5CD7189F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78BE93-88BE-EC26-C1AD-23E0711B9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22A251-ED56-F7D0-8F88-FFC1E26EE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CE71-01F9-420F-A774-2759C184E46E}" type="datetimeFigureOut">
              <a:rPr lang="es-PE" smtClean="0"/>
              <a:t>25/06/2024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4E93C-9E1D-7E5E-032F-60869AE08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60D448-FD38-0729-F711-427761A69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508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6.emf"/><Relationship Id="rId2" Type="http://schemas.openxmlformats.org/officeDocument/2006/relationships/oleObject" Target="file:///C:\SALA_PAMPA_GRANDE\sala_situacional.xlsx!TRABAJO!F15C1:F21C7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.xlsx!TRABAJO!F117C1:F130C7" TargetMode="External"/><Relationship Id="rId5" Type="http://schemas.openxmlformats.org/officeDocument/2006/relationships/image" Target="../media/image25.emf"/><Relationship Id="rId4" Type="http://schemas.openxmlformats.org/officeDocument/2006/relationships/oleObject" Target="file:///C:\SALA_PAMPA_GRANDE\sala_situacional.xlsx!TRABAJO!F61C1:F91C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file:///C:\SALA_PAMPA_GRANDE\sala_situacional.xlsx!TRABAJO2!F42C1:F70C31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file:///C:\SALA_PAMPA_GRANDE\sala_situacional.xlsx!TRABAJO2!F101C1:F116C39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PAMPA_GRANDE\sala_situacional.xlsx!TRABAJO!F15C9:F19C14" TargetMode="External"/><Relationship Id="rId3" Type="http://schemas.openxmlformats.org/officeDocument/2006/relationships/image" Target="../media/image29.emf"/><Relationship Id="rId7" Type="http://schemas.openxmlformats.org/officeDocument/2006/relationships/image" Target="../media/image31.emf"/><Relationship Id="rId2" Type="http://schemas.openxmlformats.org/officeDocument/2006/relationships/oleObject" Target="file:///C:\SALA_PAMPA_GRANDE\sala_situacional.xlsx!TRABAJO!%5bsala_situacional.xlsx%5dTRABAJO%20Gr&#225;fico%202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.xlsx!TRABAJO3!%5bsala_situacional.xlsx%5dTRABAJO3%20Gr&#225;fico%201" TargetMode="External"/><Relationship Id="rId5" Type="http://schemas.openxmlformats.org/officeDocument/2006/relationships/image" Target="../media/image30.emf"/><Relationship Id="rId4" Type="http://schemas.openxmlformats.org/officeDocument/2006/relationships/oleObject" Target="file:///C:\SALA_PAMPA_GRANDE\sala_situacional.xlsx!TRABAJO3!%5bsala_situacional.xlsx%5dTRABAJO3%20Gr&#225;fico%202" TargetMode="External"/><Relationship Id="rId9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7.jpeg"/><Relationship Id="rId7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8.jpeg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2.emf"/><Relationship Id="rId2" Type="http://schemas.openxmlformats.org/officeDocument/2006/relationships/oleObject" Target="file:///E:\SALA_%20CORRALES\sala_situacional%20-%20SE...xlsx!TRABAJO!F14C1:F20C7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E:\SALA_%20CORRALES\sala_situacional%20-%20SE...xlsx!TRABAJO!F94C1:F108C23" TargetMode="External"/><Relationship Id="rId5" Type="http://schemas.openxmlformats.org/officeDocument/2006/relationships/image" Target="../media/image41.emf"/><Relationship Id="rId4" Type="http://schemas.openxmlformats.org/officeDocument/2006/relationships/oleObject" Target="file:///E:\SALA_%20CORRALES\sala_situacional%20-%20SE...xlsx!TRABAJO!F49C1:F71C2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file:///E:\SALA_%20CORRALES\sala_situacional%20-%20SE...xlsx!TRABAJO2!F35C1:F55C54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file:///E:\SALA_%20CORRALES\sala_situacional%20-%20SE...xlsx!TRABAJO2!F87C1:F100C5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file:///E:\SALA_%20CORRALES\sala_situacional%20-%20SE...xlsx!TRABAJO!F12C9:F16C14" TargetMode="External"/><Relationship Id="rId3" Type="http://schemas.openxmlformats.org/officeDocument/2006/relationships/image" Target="../media/image45.emf"/><Relationship Id="rId7" Type="http://schemas.openxmlformats.org/officeDocument/2006/relationships/image" Target="../media/image47.emf"/><Relationship Id="rId2" Type="http://schemas.openxmlformats.org/officeDocument/2006/relationships/oleObject" Target="file:///E:\SALA_%20CORRALES\sala_situacional%20-%20SE...xlsx!TRABAJO3!%5bsala_situacional%20-%20SE..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E:\SALA_%20CORRALES\sala_situacional%20-%20SE...xlsx!TRABAJO!%5bsala_situacional%20-%20SE...xlsx%5dTRABAJO%20Gr&#225;fico%202" TargetMode="External"/><Relationship Id="rId5" Type="http://schemas.openxmlformats.org/officeDocument/2006/relationships/image" Target="../media/image46.emf"/><Relationship Id="rId4" Type="http://schemas.openxmlformats.org/officeDocument/2006/relationships/oleObject" Target="file:///E:\SALA_%20CORRALES\sala_situacional%20-%20SE...xlsx!TRABAJO3!%5bsala_situacional%20-%20SE...xlsx%5dTRABAJO3%20Gr&#225;fico%202" TargetMode="External"/><Relationship Id="rId9" Type="http://schemas.openxmlformats.org/officeDocument/2006/relationships/image" Target="../media/image48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5.emf"/><Relationship Id="rId3" Type="http://schemas.openxmlformats.org/officeDocument/2006/relationships/image" Target="../media/image1.png"/><Relationship Id="rId7" Type="http://schemas.openxmlformats.org/officeDocument/2006/relationships/image" Target="../media/image50.jpeg"/><Relationship Id="rId12" Type="http://schemas.openxmlformats.org/officeDocument/2006/relationships/oleObject" Target="file:///C:\BOLETINES_2020\HOJA%20DE%20TRABAJO\2020\HOJA_MALARIA.xlsm!MALARIA_G_ETAREO_DISTRITOS!%5bHOJA_MALARIA.xlsm%5dMALARIA_G_ETAREO_DISTRITOS%20Gr&#225;fico%20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11" Type="http://schemas.openxmlformats.org/officeDocument/2006/relationships/image" Target="../media/image54.png"/><Relationship Id="rId5" Type="http://schemas.openxmlformats.org/officeDocument/2006/relationships/image" Target="../media/image8.jpeg"/><Relationship Id="rId10" Type="http://schemas.openxmlformats.org/officeDocument/2006/relationships/image" Target="../media/image53.png"/><Relationship Id="rId4" Type="http://schemas.openxmlformats.org/officeDocument/2006/relationships/image" Target="../media/image7.jpeg"/><Relationship Id="rId9" Type="http://schemas.openxmlformats.org/officeDocument/2006/relationships/image" Target="../media/image52.jpeg"/><Relationship Id="rId1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1.pn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7" Type="http://schemas.openxmlformats.org/officeDocument/2006/relationships/image" Target="../media/image59.emf"/><Relationship Id="rId2" Type="http://schemas.openxmlformats.org/officeDocument/2006/relationships/oleObject" Target="file:///C:\Users\Usuario\Desktop\EPI%20-%202024,%20D.U%20N007\SALA%20ZORRITOS\sala_situacional.-21%20-%20copia.xlsx!TRABAJO!F12C1:F17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Users\Usuario\Desktop\EPI%20-%202024,%20D.U%20N007\SALA%20ZORRITOS\sala_situacional.-21%20-%20copia.xlsx!TRABAJO!F92C1:F103C5" TargetMode="External"/><Relationship Id="rId5" Type="http://schemas.openxmlformats.org/officeDocument/2006/relationships/image" Target="../media/image58.emf"/><Relationship Id="rId4" Type="http://schemas.openxmlformats.org/officeDocument/2006/relationships/oleObject" Target="file:///C:\Users\Usuario\Desktop\EPI%20-%202024,%20D.U%20N007\SALA%20ZORRITOS\sala_situacional.-21%20-%20copia.xlsx!TRABAJO!F48C1:F69C5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oleObject" Target="file:///C:\Users\Usuario\Desktop\EPI%20-%202024,%20D.U%20N007\SALA%20ZORRITOS\sala_situacional.-21%20-%20copia.xlsx!TRABAJO2!F28C1:F44C2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emf"/><Relationship Id="rId4" Type="http://schemas.openxmlformats.org/officeDocument/2006/relationships/oleObject" Target="file:///C:\Users\Usuario\Desktop\EPI%20-%202024,%20D.U%20N007\SALA%20ZORRITOS\sala_situacional.-21%20-%20copia.xlsx!TRABAJO2!F76C1:F86C23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file:///C:\Users\Usuario\Desktop\EPI%20-%202024,%20D.U%20N007\SALA%20ZORRITOS\sala_situacional.-21%20-%20copia.xlsx!TRABAJO!%5bsala_situacional.-21%20-%20copia.xlsx%5dTRABAJO%20Gr&#225;fico%202" TargetMode="External"/><Relationship Id="rId3" Type="http://schemas.openxmlformats.org/officeDocument/2006/relationships/image" Target="../media/image62.emf"/><Relationship Id="rId7" Type="http://schemas.openxmlformats.org/officeDocument/2006/relationships/image" Target="../media/image64.emf"/><Relationship Id="rId2" Type="http://schemas.openxmlformats.org/officeDocument/2006/relationships/oleObject" Target="file:///C:\Users\Usuario\Desktop\EPI%20-%202024,%20D.U%20N007\SALA%20ZORRITOS\sala_situacional.-21%20-%20copia.xlsx!TRABAJO3!%5bsala_situacional.-21%20-%20copia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Users\Usuario\Desktop\EPI%20-%202024,%20D.U%20N007\SALA%20ZORRITOS\sala_situacional.-21%20-%20copia.xlsx!TRABAJO!F12C9:F16C14" TargetMode="External"/><Relationship Id="rId5" Type="http://schemas.openxmlformats.org/officeDocument/2006/relationships/image" Target="../media/image63.emf"/><Relationship Id="rId4" Type="http://schemas.openxmlformats.org/officeDocument/2006/relationships/oleObject" Target="file:///C:\Users\Usuario\Desktop\EPI%20-%202024,%20D.U%20N007\SALA%20ZORRITOS\sala_situacional.-21%20-%20copia.xlsx!TRABAJO3!%5bsala_situacional.-21%20-%20copia.xlsx%5dTRABAJO3%20Gr&#225;fico%202" TargetMode="External"/><Relationship Id="rId9" Type="http://schemas.openxmlformats.org/officeDocument/2006/relationships/image" Target="../media/image65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image" Target="../media/image66.png"/><Relationship Id="rId7" Type="http://schemas.openxmlformats.org/officeDocument/2006/relationships/oleObject" Target="file:///C:\BOLETIN_SALA_EPI\HOJA_TRABAJO\HOJA_DENGUE.xlsm!MAPRIESGO_DENGUE_6SEMNAS!F16C1:F20C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emf"/><Relationship Id="rId4" Type="http://schemas.openxmlformats.org/officeDocument/2006/relationships/oleObject" Target="file:///C:\BOLETINES_2020\HOJA%20DE%20TRABAJO\2020\HOJA_DENGUE.xlsm!MAPDENGUE!F16C1:F20C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oleObject" Target="file:///C:\Users\user\Desktop\Nueva%20carpeta\SALA_ZARUMILLA\sala_situacional%20ZA-21.xlsx!TRABAJO!F12C1:F18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Users\user\Desktop\Nueva%20carpeta\SALA_ZARUMILLA\sala_situacional%20ZA-21.xlsx!TRABAJO!F118C1:F133C10" TargetMode="External"/><Relationship Id="rId5" Type="http://schemas.openxmlformats.org/officeDocument/2006/relationships/image" Target="../media/image10.emf"/><Relationship Id="rId4" Type="http://schemas.openxmlformats.org/officeDocument/2006/relationships/oleObject" Target="file:///C:\Users\user\Desktop\Nueva%20carpeta\SALA_ZARUMILLA\sala_situacional%20ZA-21.xlsx!TRABAJO!F60C1:F89C1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file:///C:\Users\user\Desktop\Nueva%20carpeta\SALA_ZARUMILLA\sala_situacional%20ZA-21.xlsx!TRABAJO2!F37C1:F62C23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file:///C:\Users\user\Desktop\Nueva%20carpeta\SALA_ZARUMILLA\sala_situacional%20ZA-21.xlsx!TRABAJO2!F93C1:F106C23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4.emf"/><Relationship Id="rId7" Type="http://schemas.openxmlformats.org/officeDocument/2006/relationships/oleObject" Target="file:///C:\Users\user\Desktop\Nueva%20carpeta\SALA_ZARUMILLA\SOLO%20ZARUMILLA\sala_situacional%20-%20SOLO%20C.S%20ZA%20SE%2021.xlsx!TRABAJO3!%5bsala_situacional%20-%20SOLO%20C.S%20ZA%20SE%2021.xlsx%5dTRABAJO3%20Gr&#225;fico%202" TargetMode="External"/><Relationship Id="rId2" Type="http://schemas.openxmlformats.org/officeDocument/2006/relationships/oleObject" Target="file:///C:\Users\user\Desktop\Nueva%20carpeta\SALA_ZARUMILLA\sala_situacional%20ZA-21.xlsx!TRABAJO!F12C9:F16C17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oleObject" Target="file:///C:\Users\user\Desktop\Nueva%20carpeta\SALA_ZARUMILLA\sala_situacional%20ZA-21.xlsx!TRABAJO!%5bsala_situacional%20ZA-21.xlsx%5dTRABAJO%20Gr&#225;fico%202" TargetMode="Externa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ZARUMILLA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21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3F91321-9052-4EA5-86B5-8C99AC435F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9" y="60536"/>
            <a:ext cx="988331" cy="131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5B37F3-0091-A4D0-73F2-0BCA9843E3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6" r="2987"/>
          <a:stretch/>
        </p:blipFill>
        <p:spPr>
          <a:xfrm>
            <a:off x="-54171" y="1455905"/>
            <a:ext cx="1302791" cy="158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1A3B8C1-EBEF-C8AF-FF30-F48D4FEC9F9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2" b="12699"/>
          <a:stretch/>
        </p:blipFill>
        <p:spPr>
          <a:xfrm>
            <a:off x="50083" y="2925452"/>
            <a:ext cx="1166567" cy="1455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548DAAF-9E3D-4623-5535-1BA1755AFA7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7"/>
          <a:stretch/>
        </p:blipFill>
        <p:spPr>
          <a:xfrm>
            <a:off x="54234" y="4259245"/>
            <a:ext cx="1158263" cy="1385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5816AAF-EE50-4335-925C-517FA2CF52A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5" r="6218"/>
          <a:stretch/>
        </p:blipFill>
        <p:spPr>
          <a:xfrm>
            <a:off x="119476" y="5595098"/>
            <a:ext cx="958455" cy="1196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13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(01-21)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21</a:t>
            </a:r>
            <a:endParaRPr lang="es-PE" dirty="0"/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/>
        </p:nvGraphicFramePr>
        <p:xfrm>
          <a:off x="347297" y="1657594"/>
          <a:ext cx="6060982" cy="1637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6591314" imgH="1781111" progId="Excel.Sheet.12">
                  <p:link updateAutomatic="1"/>
                </p:oleObj>
              </mc:Choice>
              <mc:Fallback>
                <p:oleObj name="Hoja de cálculo" r:id="rId2" imgW="6591314" imgH="1781111" progId="Excel.Sheet.12">
                  <p:link updateAutomatic="1"/>
                  <p:pic>
                    <p:nvPicPr>
                      <p:cNvPr id="9" name="Objeto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7297" y="1657594"/>
                        <a:ext cx="6060982" cy="1637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7528682" y="1265901"/>
          <a:ext cx="6968554" cy="4698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8391659" imgH="5657850" progId="Excel.Sheet.12">
                  <p:link updateAutomatic="1"/>
                </p:oleObj>
              </mc:Choice>
              <mc:Fallback>
                <p:oleObj name="Hoja de cálculo" r:id="rId4" imgW="8391659" imgH="5657850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28682" y="1265901"/>
                        <a:ext cx="6968554" cy="4698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346861" y="3775027"/>
          <a:ext cx="6029624" cy="2544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6591314" imgH="2781313" progId="Excel.Sheet.12">
                  <p:link updateAutomatic="1"/>
                </p:oleObj>
              </mc:Choice>
              <mc:Fallback>
                <p:oleObj name="Hoja de cálculo" r:id="rId6" imgW="6591314" imgH="2781313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6861" y="3775027"/>
                        <a:ext cx="6029624" cy="2544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784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(01-21)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21</a:t>
            </a:r>
            <a:endParaRPr lang="es-PE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338211" y="1274036"/>
          <a:ext cx="12854006" cy="4452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18135658" imgH="5791303" progId="Excel.Sheet.12">
                  <p:link updateAutomatic="1"/>
                </p:oleObj>
              </mc:Choice>
              <mc:Fallback>
                <p:oleObj name="Hoja de cálculo" r:id="rId2" imgW="18135658" imgH="5791303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8211" y="1274036"/>
                        <a:ext cx="12854006" cy="44520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107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(01-21)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21</a:t>
            </a:r>
            <a:endParaRPr lang="es-PE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474803" y="1951383"/>
          <a:ext cx="13724589" cy="2457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20174058" imgH="3057602" progId="Excel.Sheet.12">
                  <p:link updateAutomatic="1"/>
                </p:oleObj>
              </mc:Choice>
              <mc:Fallback>
                <p:oleObj name="Hoja de cálculo" r:id="rId2" imgW="20174058" imgH="3057602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4803" y="1951383"/>
                        <a:ext cx="13724589" cy="2457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1008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PAMPA GRANDE –  SE (01-21)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21</a:t>
            </a:r>
            <a:endParaRPr lang="es-PE" dirty="0"/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CC232D72-93A7-8A53-E9B0-011FCCDCDE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69729" y="1250422"/>
          <a:ext cx="3724275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5286516" imgH="3495842" progId="Excel.Sheet.12">
                  <p:link updateAutomatic="1"/>
                </p:oleObj>
              </mc:Choice>
              <mc:Fallback>
                <p:oleObj name="Hoja de cálculo" r:id="rId2" imgW="5286516" imgH="3495842" progId="Excel.Sheet.12">
                  <p:link updateAutomatic="1"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CC232D72-93A7-8A53-E9B0-011FCCDCDE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69729" y="1250422"/>
                        <a:ext cx="3724275" cy="246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FD74DC6C-4A9A-ECFB-A6B8-F01F764095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07164" y="3401483"/>
          <a:ext cx="5481637" cy="317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6886629" imgH="3991078" progId="Excel.Sheet.12">
                  <p:link updateAutomatic="1"/>
                </p:oleObj>
              </mc:Choice>
              <mc:Fallback>
                <p:oleObj name="Hoja de cálculo" r:id="rId4" imgW="6886629" imgH="3991078" progId="Excel.Sheet.12">
                  <p:link updateAutomatic="1"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FD74DC6C-4A9A-ECFB-A6B8-F01F764095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07164" y="3401483"/>
                        <a:ext cx="5481637" cy="317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481013" y="1354138"/>
          <a:ext cx="5480050" cy="326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10201373" imgH="5972021" progId="Excel.Sheet.12">
                  <p:link updateAutomatic="1"/>
                </p:oleObj>
              </mc:Choice>
              <mc:Fallback>
                <p:oleObj name="Hoja de cálculo" r:id="rId6" imgW="10201373" imgH="5972021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1013" y="1354138"/>
                        <a:ext cx="5480050" cy="3268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585788" y="4930775"/>
          <a:ext cx="5219700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8" imgW="5657828" imgH="1400214" progId="Excel.Sheet.12">
                  <p:link updateAutomatic="1"/>
                </p:oleObj>
              </mc:Choice>
              <mc:Fallback>
                <p:oleObj name="Hoja de cálculo" r:id="rId8" imgW="5657828" imgH="1400214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5788" y="4930775"/>
                        <a:ext cx="5219700" cy="128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334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Sala_PAMPA_GRANDE_SE20_2024 - PowerPoin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4" t="18064" r="5945" b="4273"/>
          <a:stretch/>
        </p:blipFill>
        <p:spPr>
          <a:xfrm>
            <a:off x="0" y="0"/>
            <a:ext cx="12192000" cy="6873781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PAMPA GRANDE – SE 01-21/2024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438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CORRALES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21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A52F506-BAF7-4C45-AB6B-0D3376DE7D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1229" r="32825" b="24032"/>
          <a:stretch/>
        </p:blipFill>
        <p:spPr>
          <a:xfrm>
            <a:off x="53299" y="27282"/>
            <a:ext cx="1178582" cy="1142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FF650B8-9403-4B60-B13A-3C6A66BC1D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25545" r="19907" b="19492"/>
          <a:stretch/>
        </p:blipFill>
        <p:spPr>
          <a:xfrm>
            <a:off x="94360" y="1030403"/>
            <a:ext cx="1071907" cy="114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72D4B36-0739-4E9B-82B2-60B9CAC285D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t="21280" r="3619" b="6629"/>
          <a:stretch/>
        </p:blipFill>
        <p:spPr>
          <a:xfrm>
            <a:off x="141166" y="3447364"/>
            <a:ext cx="1125571" cy="84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802B3C9-0EA7-4798-8929-C02C3626810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t="8514" r="18220" b="26015"/>
          <a:stretch/>
        </p:blipFill>
        <p:spPr>
          <a:xfrm>
            <a:off x="160798" y="5675729"/>
            <a:ext cx="1005469" cy="121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AF36C9C-6B1A-43B7-B2B0-CB7C444E13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4" y="4431816"/>
            <a:ext cx="657938" cy="117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0643501-2BAB-48A1-99D9-317F58B9E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6" y="2222649"/>
            <a:ext cx="1266738" cy="953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0865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(01-21)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1595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(01-21)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SE21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699797" y="1533688"/>
          <a:ext cx="5570375" cy="1487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6705484" imgH="1790842" progId="Excel.Sheet.12">
                  <p:link updateAutomatic="1"/>
                </p:oleObj>
              </mc:Choice>
              <mc:Fallback>
                <p:oleObj name="Hoja de cálculo" r:id="rId2" imgW="6705484" imgH="1790842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9797" y="1533688"/>
                        <a:ext cx="5570375" cy="1487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7248891" y="1467352"/>
          <a:ext cx="14855745" cy="400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19240572" imgH="5181729" progId="Excel.Sheet.12">
                  <p:link updateAutomatic="1"/>
                </p:oleObj>
              </mc:Choice>
              <mc:Fallback>
                <p:oleObj name="Hoja de cálculo" r:id="rId4" imgW="19240572" imgH="5181729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48891" y="1467352"/>
                        <a:ext cx="14855745" cy="400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771090" y="3671487"/>
          <a:ext cx="14769374" cy="2296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19240572" imgH="2990876" progId="Excel.Sheet.12">
                  <p:link updateAutomatic="1"/>
                </p:oleObj>
              </mc:Choice>
              <mc:Fallback>
                <p:oleObj name="Hoja de cálculo" r:id="rId6" imgW="19240572" imgH="2990876" progId="Excel.Sheet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1090" y="3671487"/>
                        <a:ext cx="14769374" cy="2296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5757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(01-21)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SE21</a:t>
            </a:r>
            <a:endParaRPr lang="es-PE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270453" y="1624013"/>
          <a:ext cx="22441766" cy="3585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31061144" imgH="4695876" progId="Excel.Sheet.12">
                  <p:link updateAutomatic="1"/>
                </p:oleObj>
              </mc:Choice>
              <mc:Fallback>
                <p:oleObj name="Hoja de cálculo" r:id="rId2" imgW="31061144" imgH="4695876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0453" y="1624013"/>
                        <a:ext cx="22441766" cy="3585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7620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(01-21)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SE21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236538" y="2138363"/>
          <a:ext cx="22697353" cy="2350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31061144" imgH="2943264" progId="Excel.Sheet.12">
                  <p:link updateAutomatic="1"/>
                </p:oleObj>
              </mc:Choice>
              <mc:Fallback>
                <p:oleObj name="Hoja de cálculo" r:id="rId2" imgW="31061144" imgH="2943264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6538" y="2138363"/>
                        <a:ext cx="22697353" cy="2350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1412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(01-21)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07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CORRALES –  SE (01-21)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SE21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263525" y="1373188"/>
          <a:ext cx="5522913" cy="323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10201373" imgH="5972021" progId="Excel.Sheet.12">
                  <p:link updateAutomatic="1"/>
                </p:oleObj>
              </mc:Choice>
              <mc:Fallback>
                <p:oleObj name="Hoja de cálculo" r:id="rId2" imgW="10201373" imgH="5972021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3525" y="1373188"/>
                        <a:ext cx="5522913" cy="3233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6988273" y="3877460"/>
          <a:ext cx="4840288" cy="272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7572342" imgH="4267367" progId="Excel.Sheet.12">
                  <p:link updateAutomatic="1"/>
                </p:oleObj>
              </mc:Choice>
              <mc:Fallback>
                <p:oleObj name="Hoja de cálculo" r:id="rId4" imgW="7572342" imgH="4267367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88273" y="3877460"/>
                        <a:ext cx="4840288" cy="2727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/>
        </p:nvGraphicFramePr>
        <p:xfrm>
          <a:off x="7578725" y="1210460"/>
          <a:ext cx="3756025" cy="249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5286516" imgH="3514609" progId="Excel.Sheet.12">
                  <p:link updateAutomatic="1"/>
                </p:oleObj>
              </mc:Choice>
              <mc:Fallback>
                <p:oleObj name="Hoja de cálculo" r:id="rId6" imgW="5286516" imgH="3514609" progId="Excel.Sheet.12">
                  <p:link updateAutomatic="1"/>
                  <p:pic>
                    <p:nvPicPr>
                      <p:cNvPr id="10" name="Objeto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78725" y="1210460"/>
                        <a:ext cx="3756025" cy="2495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/>
        </p:nvGraphicFramePr>
        <p:xfrm>
          <a:off x="561975" y="4613275"/>
          <a:ext cx="4924425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8" imgW="4924573" imgH="1761996" progId="Excel.Sheet.12">
                  <p:link updateAutomatic="1"/>
                </p:oleObj>
              </mc:Choice>
              <mc:Fallback>
                <p:oleObj name="Hoja de cálculo" r:id="rId8" imgW="4924573" imgH="1761996" progId="Excel.Sheet.12">
                  <p:link updateAutomatic="1"/>
                  <p:pic>
                    <p:nvPicPr>
                      <p:cNvPr id="11" name="Objeto 1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1975" y="4613275"/>
                        <a:ext cx="4924425" cy="176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9994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Sala_PAMPA_GRANDE_SE20_2024 - PowerPoin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4" t="18064" r="5945" b="4273"/>
          <a:stretch/>
        </p:blipFill>
        <p:spPr>
          <a:xfrm>
            <a:off x="0" y="0"/>
            <a:ext cx="12192000" cy="6873781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CORRALES – SE 01-21/2024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282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7" y="-63002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ZORRITOS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21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766D06C-0E35-4260-8648-97A212F02F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9" t="13710" r="1342" b="15883"/>
          <a:stretch/>
        </p:blipFill>
        <p:spPr>
          <a:xfrm>
            <a:off x="37995" y="21219"/>
            <a:ext cx="1143608" cy="158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32E61CC-A09E-488B-8A1B-E399D276E07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2063" r="10349"/>
          <a:stretch/>
        </p:blipFill>
        <p:spPr>
          <a:xfrm>
            <a:off x="103633" y="4840631"/>
            <a:ext cx="1140151" cy="183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9C29E09-976F-42F1-831A-A39B9A2B592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r="23943" b="37059"/>
          <a:stretch/>
        </p:blipFill>
        <p:spPr>
          <a:xfrm>
            <a:off x="89512" y="3089133"/>
            <a:ext cx="1040574" cy="1485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B705F42-DD05-4EF8-98B7-8AF3F4874E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" y="1697352"/>
            <a:ext cx="1040574" cy="139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4B571069-3BAC-4966-8B49-11CCCC67E8B8}"/>
              </a:ext>
            </a:extLst>
          </p:cNvPr>
          <p:cNvGrpSpPr/>
          <p:nvPr/>
        </p:nvGrpSpPr>
        <p:grpSpPr>
          <a:xfrm>
            <a:off x="0" y="16455"/>
            <a:ext cx="12192000" cy="6857143"/>
            <a:chOff x="0" y="16455"/>
            <a:chExt cx="12192000" cy="6857143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423DF038-A263-4F53-8BE3-75C45EC6D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455"/>
              <a:ext cx="12192000" cy="6857143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49E816FB-F578-422C-9BFB-5E0ACDA4B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6770" y="4093067"/>
              <a:ext cx="1901323" cy="941859"/>
            </a:xfrm>
            <a:prstGeom prst="rect">
              <a:avLst/>
            </a:prstGeom>
          </p:spPr>
        </p:pic>
        <p:graphicFrame>
          <p:nvGraphicFramePr>
            <p:cNvPr id="17" name="Objeto 16">
              <a:extLst>
                <a:ext uri="{FF2B5EF4-FFF2-40B4-BE49-F238E27FC236}">
                  <a16:creationId xmlns:a16="http://schemas.microsoft.com/office/drawing/2014/main" id="{64359C68-BF90-479C-9E41-C9D884109F6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734425" y="2906713"/>
            <a:ext cx="1497013" cy="976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Macro-Enabled Worksheet" r:id="rId12" imgW="4086237" imgH="2666943" progId="Excel.SheetMacroEnabled.12">
                    <p:link updateAutomatic="1"/>
                  </p:oleObj>
                </mc:Choice>
                <mc:Fallback>
                  <p:oleObj name="Macro-Enabled Worksheet" r:id="rId12" imgW="4086237" imgH="2666943" progId="Excel.SheetMacroEnabled.12">
                    <p:link updateAutomatic="1"/>
                    <p:pic>
                      <p:nvPicPr>
                        <p:cNvPr id="17" name="Objeto 16">
                          <a:extLst>
                            <a:ext uri="{FF2B5EF4-FFF2-40B4-BE49-F238E27FC236}">
                              <a16:creationId xmlns:a16="http://schemas.microsoft.com/office/drawing/2014/main" id="{64359C68-BF90-479C-9E41-C9D884109F6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8734425" y="2906713"/>
                          <a:ext cx="1497013" cy="9763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A48DE32F-1482-4204-A72F-7EA19E166A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24" t="40169" r="37241" b="35343"/>
            <a:stretch/>
          </p:blipFill>
          <p:spPr>
            <a:xfrm>
              <a:off x="10184235" y="2954150"/>
              <a:ext cx="1174459" cy="941860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6EBDE6BC-5636-4F58-BD02-1D5593260F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4" t="69676" r="66031" b="5836"/>
            <a:stretch/>
          </p:blipFill>
          <p:spPr>
            <a:xfrm>
              <a:off x="10458093" y="4021791"/>
              <a:ext cx="1174459" cy="941860"/>
            </a:xfrm>
            <a:prstGeom prst="rect">
              <a:avLst/>
            </a:prstGeom>
          </p:spPr>
        </p:pic>
        <p:sp>
          <p:nvSpPr>
            <p:cNvPr id="20" name="Título 1">
              <a:extLst>
                <a:ext uri="{FF2B5EF4-FFF2-40B4-BE49-F238E27FC236}">
                  <a16:creationId xmlns:a16="http://schemas.microsoft.com/office/drawing/2014/main" id="{EE71973C-1A86-4638-8445-AA38EB184B0F}"/>
                </a:ext>
              </a:extLst>
            </p:cNvPr>
            <p:cNvSpPr txBox="1">
              <a:spLocks/>
            </p:cNvSpPr>
            <p:nvPr/>
          </p:nvSpPr>
          <p:spPr>
            <a:xfrm>
              <a:off x="2822714" y="5944523"/>
              <a:ext cx="6037456" cy="55049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PE" sz="3000" b="1" dirty="0">
                  <a:solidFill>
                    <a:schemeClr val="bg1"/>
                  </a:solidFill>
                </a:rPr>
                <a:t>Del 19 - 25 mayo 2024</a:t>
              </a:r>
            </a:p>
          </p:txBody>
        </p:sp>
        <p:sp>
          <p:nvSpPr>
            <p:cNvPr id="21" name="Título 1">
              <a:extLst>
                <a:ext uri="{FF2B5EF4-FFF2-40B4-BE49-F238E27FC236}">
                  <a16:creationId xmlns:a16="http://schemas.microsoft.com/office/drawing/2014/main" id="{0F3A53F6-C24F-49D6-BB95-E1BF745C9EFA}"/>
                </a:ext>
              </a:extLst>
            </p:cNvPr>
            <p:cNvSpPr txBox="1">
              <a:spLocks/>
            </p:cNvSpPr>
            <p:nvPr/>
          </p:nvSpPr>
          <p:spPr>
            <a:xfrm>
              <a:off x="2664903" y="6392411"/>
              <a:ext cx="5891867" cy="42263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PE" sz="1800" dirty="0">
                  <a:solidFill>
                    <a:schemeClr val="bg1"/>
                  </a:solidFill>
                </a:rPr>
                <a:t>epitumbes@dge.gob.pe    /   www.diresatumbes.gob.pe</a:t>
              </a:r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5AC0C336-31A0-4177-8B07-EAB1CF0312FB}"/>
                </a:ext>
              </a:extLst>
            </p:cNvPr>
            <p:cNvSpPr/>
            <p:nvPr/>
          </p:nvSpPr>
          <p:spPr>
            <a:xfrm>
              <a:off x="6375697" y="2787763"/>
              <a:ext cx="1677062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000" b="1" cap="none" spc="0" dirty="0">
                  <a:ln w="22225">
                    <a:solidFill>
                      <a:srgbClr val="04606C"/>
                    </a:solidFill>
                    <a:prstDash val="solid"/>
                  </a:ln>
                  <a:solidFill>
                    <a:srgbClr val="118E9F"/>
                  </a:solidFill>
                  <a:effectLst/>
                </a:rPr>
                <a:t>S.E.21</a:t>
              </a: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FD028345-8F6F-42C7-8D9A-BCA2C2D4B136}"/>
                </a:ext>
              </a:extLst>
            </p:cNvPr>
            <p:cNvSpPr txBox="1"/>
            <p:nvPr/>
          </p:nvSpPr>
          <p:spPr>
            <a:xfrm>
              <a:off x="4426226" y="5194854"/>
              <a:ext cx="77657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100" dirty="0"/>
                <a:t>La sala de situación de Dengue es un producto de la Dirección Ejecutiva de Epidemiología de la Dirección Regional de Salud Tumbes. Se autoriza su uso total o parcial siempre y cuando se citen expresamente las fuentes de información de este producto. </a:t>
              </a: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09018AA8-7B9A-4BDF-B1C0-D6A1B006525D}"/>
                </a:ext>
              </a:extLst>
            </p:cNvPr>
            <p:cNvSpPr txBox="1"/>
            <p:nvPr/>
          </p:nvSpPr>
          <p:spPr>
            <a:xfrm>
              <a:off x="6596209" y="3576065"/>
              <a:ext cx="127840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PE" sz="3600" b="1" dirty="0">
                  <a:solidFill>
                    <a:srgbClr val="04606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0825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7" y="-63002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ZORRITOS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21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766D06C-0E35-4260-8648-97A212F02F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9" t="13710" r="1342" b="15883"/>
          <a:stretch/>
        </p:blipFill>
        <p:spPr>
          <a:xfrm>
            <a:off x="37995" y="21219"/>
            <a:ext cx="1143608" cy="158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32E61CC-A09E-488B-8A1B-E399D276E07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2063" r="10349"/>
          <a:stretch/>
        </p:blipFill>
        <p:spPr>
          <a:xfrm>
            <a:off x="103633" y="4840631"/>
            <a:ext cx="1140151" cy="183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9C29E09-976F-42F1-831A-A39B9A2B592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r="23943" b="37059"/>
          <a:stretch/>
        </p:blipFill>
        <p:spPr>
          <a:xfrm>
            <a:off x="89512" y="3089133"/>
            <a:ext cx="1040574" cy="1485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B705F42-DD05-4EF8-98B7-8AF3F4874E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" y="1697352"/>
            <a:ext cx="1040574" cy="139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9732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(01- 21)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8274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SE (01- 21)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20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247650" y="1482408"/>
          <a:ext cx="5848350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5848280" imgH="1695604" progId="Excel.Sheet.12">
                  <p:link updateAutomatic="1"/>
                </p:oleObj>
              </mc:Choice>
              <mc:Fallback>
                <p:oleObj name="Hoja de cálculo" r:id="rId2" imgW="5848280" imgH="1695604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7650" y="1482408"/>
                        <a:ext cx="5848350" cy="169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6228924" y="1376870"/>
          <a:ext cx="5848350" cy="420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5848280" imgH="4200532" progId="Excel.Sheet.12">
                  <p:link updateAutomatic="1"/>
                </p:oleObj>
              </mc:Choice>
              <mc:Fallback>
                <p:oleObj name="Hoja de cálculo" r:id="rId4" imgW="5848280" imgH="4200532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28924" y="1376870"/>
                        <a:ext cx="5848350" cy="420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/>
        </p:nvGraphicFramePr>
        <p:xfrm>
          <a:off x="247650" y="3281870"/>
          <a:ext cx="5848350" cy="229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5848280" imgH="2295620" progId="Excel.Sheet.12">
                  <p:link updateAutomatic="1"/>
                </p:oleObj>
              </mc:Choice>
              <mc:Fallback>
                <p:oleObj name="Hoja de cálculo" r:id="rId6" imgW="5848280" imgH="2295620" progId="Excel.Sheet.12">
                  <p:link updateAutomatic="1"/>
                  <p:pic>
                    <p:nvPicPr>
                      <p:cNvPr id="7" name="Objeto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7650" y="3281870"/>
                        <a:ext cx="5848350" cy="229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9616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(01- 21)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20</a:t>
            </a:r>
            <a:endParaRPr lang="es-PE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344774" y="1190169"/>
          <a:ext cx="11556073" cy="2672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15649592" imgH="3428841" progId="Excel.Sheet.12">
                  <p:link updateAutomatic="1"/>
                </p:oleObj>
              </mc:Choice>
              <mc:Fallback>
                <p:oleObj name="Hoja de cálculo" r:id="rId2" imgW="15649592" imgH="3428841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4774" y="1190169"/>
                        <a:ext cx="11556073" cy="2672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/>
        </p:nvGraphicFramePr>
        <p:xfrm>
          <a:off x="344773" y="4081303"/>
          <a:ext cx="11556073" cy="2346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15649592" imgH="2190754" progId="Excel.Sheet.12">
                  <p:link updateAutomatic="1"/>
                </p:oleObj>
              </mc:Choice>
              <mc:Fallback>
                <p:oleObj name="Hoja de cálculo" r:id="rId4" imgW="15649592" imgH="2190754" progId="Excel.Sheet.12">
                  <p:link updateAutomatic="1"/>
                  <p:pic>
                    <p:nvPicPr>
                      <p:cNvPr id="7" name="Objeto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4773" y="4081303"/>
                        <a:ext cx="11556073" cy="23467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697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ZORRITOS –  SE (01- 21)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20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683241" y="1284287"/>
          <a:ext cx="5608377" cy="320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10101241" imgH="6222508" progId="Excel.Sheet.12">
                  <p:link updateAutomatic="1"/>
                </p:oleObj>
              </mc:Choice>
              <mc:Fallback>
                <p:oleObj name="Hoja de cálculo" r:id="rId2" imgW="10101241" imgH="6222508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3241" y="1284287"/>
                        <a:ext cx="5608377" cy="320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7077546" y="3916906"/>
          <a:ext cx="4944119" cy="2817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8110643" imgH="5580790" progId="Excel.Sheet.12">
                  <p:link updateAutomatic="1"/>
                </p:oleObj>
              </mc:Choice>
              <mc:Fallback>
                <p:oleObj name="Hoja de cálculo" r:id="rId4" imgW="8110643" imgH="5580790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77546" y="3916906"/>
                        <a:ext cx="4944119" cy="28172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683240" y="4831307"/>
          <a:ext cx="5608377" cy="1720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5143404" imgH="1504902" progId="Excel.Sheet.12">
                  <p:link updateAutomatic="1"/>
                </p:oleObj>
              </mc:Choice>
              <mc:Fallback>
                <p:oleObj name="Hoja de cálculo" r:id="rId6" imgW="5143404" imgH="1504902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3240" y="4831307"/>
                        <a:ext cx="5608377" cy="17202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/>
        </p:nvGraphicFramePr>
        <p:xfrm>
          <a:off x="7077546" y="1335086"/>
          <a:ext cx="4944119" cy="2445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8" imgW="5396420" imgH="3454826" progId="Excel.Sheet.12">
                  <p:link updateAutomatic="1"/>
                </p:oleObj>
              </mc:Choice>
              <mc:Fallback>
                <p:oleObj name="Hoja de cálculo" r:id="rId8" imgW="5396420" imgH="3454826" progId="Excel.Sheet.12">
                  <p:link updateAutomatic="1"/>
                  <p:pic>
                    <p:nvPicPr>
                      <p:cNvPr id="11" name="Objeto 1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77546" y="1335086"/>
                        <a:ext cx="4944119" cy="2445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94946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ZORRITOS – SE 01-21/2024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blob:https://web.whatsapp.com/32c25f58-7a54-47f9-8048-74ff4c32e1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" name="AutoShape 4" descr="blob:https://web.whatsapp.com/32c25f58-7a54-47f9-8048-74ff4c32e13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08A0BF3-BEB9-FC9C-206B-F125207EF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300" y="2135288"/>
            <a:ext cx="4115275" cy="3441600"/>
          </a:xfrm>
          <a:prstGeom prst="rect">
            <a:avLst/>
          </a:prstGeom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60937C3C-0C30-4EB5-9D76-D6CF149ED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880" y="1931453"/>
            <a:ext cx="219003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PE" altLang="es-PE" sz="1100" dirty="0"/>
              <a:t>Mapa de Riesgo  SE 01-21/2024 </a:t>
            </a:r>
            <a:r>
              <a:rPr kumimoji="0" lang="es-PE" altLang="es-PE" sz="1100" i="0" u="none" strike="noStrike" cap="none" normalizeH="0" baseline="0" dirty="0">
                <a:ln>
                  <a:noFill/>
                </a:ln>
                <a:effectLst/>
              </a:rPr>
              <a:t>de Dengue - Región Tumbes</a:t>
            </a:r>
            <a:endParaRPr kumimoji="0" lang="es-PE" altLang="es-PE" sz="3200" i="0" u="none" strike="noStrike" cap="none" normalizeH="0" baseline="0" dirty="0">
              <a:ln>
                <a:noFill/>
              </a:ln>
              <a:effectLst/>
            </a:endParaRPr>
          </a:p>
        </p:txBody>
      </p:sp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06E6B43E-6E00-46A9-AB14-23ADC396B6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65475" y="5556250"/>
          <a:ext cx="23241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4" imgW="2324148" imgH="819122" progId="Excel.SheetMacroEnabled.12">
                  <p:link updateAutomatic="1"/>
                </p:oleObj>
              </mc:Choice>
              <mc:Fallback>
                <p:oleObj name="Macro-Enabled Worksheet" r:id="rId4" imgW="2324148" imgH="819122" progId="Excel.SheetMacroEnabled.12">
                  <p:link updateAutomatic="1"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06E6B43E-6E00-46A9-AB14-23ADC396B6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65475" y="5556250"/>
                        <a:ext cx="2324100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Marcador de pie de página 5">
            <a:extLst>
              <a:ext uri="{FF2B5EF4-FFF2-40B4-BE49-F238E27FC236}">
                <a16:creationId xmlns:a16="http://schemas.microsoft.com/office/drawing/2014/main" id="{DC151996-36A0-82D4-EB69-D2F114879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361" y="6560735"/>
            <a:ext cx="6174297" cy="365125"/>
          </a:xfrm>
        </p:spPr>
        <p:txBody>
          <a:bodyPr/>
          <a:lstStyle/>
          <a:p>
            <a:r>
              <a:rPr lang="es-ES" dirty="0"/>
              <a:t>Fuente: Dirección Ejecutiva de Epidemiología – Tumbes/</a:t>
            </a:r>
            <a:r>
              <a:rPr lang="es-ES" dirty="0" err="1"/>
              <a:t>Notiweb</a:t>
            </a:r>
            <a:r>
              <a:rPr lang="es-ES" dirty="0"/>
              <a:t>-CDC/MINSA (*) Hasta la SE21</a:t>
            </a:r>
            <a:endParaRPr lang="es-PE" dirty="0"/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B4E48502-2FBF-4C7B-8523-31B93414C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6085" y="1625491"/>
            <a:ext cx="2190037" cy="75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PE" altLang="es-PE" sz="1100" dirty="0"/>
              <a:t>Mapa de Riesgo según 04 últimas semanas epidemiológicas (18-21/2024) </a:t>
            </a:r>
            <a:r>
              <a:rPr kumimoji="0" lang="es-PE" altLang="es-PE" sz="1100" i="0" u="none" strike="noStrike" cap="none" normalizeH="0" baseline="0" dirty="0">
                <a:ln>
                  <a:noFill/>
                </a:ln>
                <a:effectLst/>
              </a:rPr>
              <a:t>de Dengue - Región Tumbes</a:t>
            </a:r>
            <a:endParaRPr kumimoji="0" lang="es-PE" altLang="es-PE" sz="320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D0EA6CE-27FB-C78E-68B0-A90349E06C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5258" y="2257724"/>
            <a:ext cx="4185430" cy="3441600"/>
          </a:xfrm>
          <a:prstGeom prst="rect">
            <a:avLst/>
          </a:prstGeom>
        </p:spPr>
      </p:pic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B80192E9-0D4F-8EBA-A0D7-F51D189556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59938" y="5576888"/>
          <a:ext cx="21907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7" imgW="2190726" imgH="857122" progId="Excel.SheetMacroEnabled.12">
                  <p:link updateAutomatic="1"/>
                </p:oleObj>
              </mc:Choice>
              <mc:Fallback>
                <p:oleObj name="Macro-Enabled Worksheet" r:id="rId7" imgW="2190726" imgH="857122" progId="Excel.SheetMacroEnabled.12">
                  <p:link updateAutomatic="1"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B80192E9-0D4F-8EBA-A0D7-F51D189556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659938" y="5576888"/>
                        <a:ext cx="2190750" cy="85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7011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(01-21)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SE21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F2061EAF-09E1-88D1-829C-4CBF2867A9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880299"/>
              </p:ext>
            </p:extLst>
          </p:nvPr>
        </p:nvGraphicFramePr>
        <p:xfrm>
          <a:off x="200521" y="946348"/>
          <a:ext cx="5676900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676871" imgH="2219197" progId="Excel.Sheet.12">
                  <p:link updateAutomatic="1"/>
                </p:oleObj>
              </mc:Choice>
              <mc:Fallback>
                <p:oleObj name="Worksheet" r:id="rId2" imgW="5676871" imgH="221919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0521" y="946348"/>
                        <a:ext cx="5676900" cy="2219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F32D3924-485F-B5CB-25B2-CA6037265C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613322"/>
              </p:ext>
            </p:extLst>
          </p:nvPr>
        </p:nvGraphicFramePr>
        <p:xfrm>
          <a:off x="6437859" y="1385480"/>
          <a:ext cx="9674436" cy="5373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3649226" imgH="7582034" progId="Excel.Sheet.12">
                  <p:link updateAutomatic="1"/>
                </p:oleObj>
              </mc:Choice>
              <mc:Fallback>
                <p:oleObj name="Worksheet" r:id="rId4" imgW="13649226" imgH="758203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37859" y="1385480"/>
                        <a:ext cx="9674436" cy="53738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9C25996D-5D03-3470-ACD0-FFE75A0B6D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958572"/>
              </p:ext>
            </p:extLst>
          </p:nvPr>
        </p:nvGraphicFramePr>
        <p:xfrm>
          <a:off x="200521" y="3449284"/>
          <a:ext cx="8262630" cy="3127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9839304" imgH="3724309" progId="Excel.Sheet.12">
                  <p:link updateAutomatic="1"/>
                </p:oleObj>
              </mc:Choice>
              <mc:Fallback>
                <p:oleObj name="Worksheet" r:id="rId6" imgW="9839304" imgH="372430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0521" y="3449284"/>
                        <a:ext cx="8262630" cy="3127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59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</a:t>
            </a:r>
            <a:r>
              <a:rPr lang="es-PE" sz="3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(01-21)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SE21</a:t>
            </a:r>
            <a:endParaRPr lang="es-PE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8A7F606F-3891-09C7-788B-B1E04DB2C2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49166"/>
              </p:ext>
            </p:extLst>
          </p:nvPr>
        </p:nvGraphicFramePr>
        <p:xfrm>
          <a:off x="317499" y="868621"/>
          <a:ext cx="11722627" cy="5460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8088146" imgH="7962955" progId="Excel.Sheet.12">
                  <p:link updateAutomatic="1"/>
                </p:oleObj>
              </mc:Choice>
              <mc:Fallback>
                <p:oleObj name="Worksheet" r:id="rId2" imgW="18088146" imgH="796295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7499" y="868621"/>
                        <a:ext cx="11722627" cy="54607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04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</a:t>
            </a:r>
            <a:r>
              <a:rPr lang="es-PE" sz="3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(01-21)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SE21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72CA357-7DF6-31B4-5961-BFE68D60D4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657507"/>
              </p:ext>
            </p:extLst>
          </p:nvPr>
        </p:nvGraphicFramePr>
        <p:xfrm>
          <a:off x="241959" y="1316037"/>
          <a:ext cx="11708082" cy="3727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8088146" imgH="3867201" progId="Excel.Sheet.12">
                  <p:link updateAutomatic="1"/>
                </p:oleObj>
              </mc:Choice>
              <mc:Fallback>
                <p:oleObj name="Worksheet" r:id="rId2" imgW="18088146" imgH="386720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1959" y="1316037"/>
                        <a:ext cx="11708082" cy="37274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637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ZARUMILLA – 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(01-21)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SE21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01241A0-C626-88C4-9285-27BE056EC0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578791"/>
              </p:ext>
            </p:extLst>
          </p:nvPr>
        </p:nvGraphicFramePr>
        <p:xfrm>
          <a:off x="587375" y="4165600"/>
          <a:ext cx="6649448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143651" imgH="1838276" progId="Excel.Sheet.12">
                  <p:link updateAutomatic="1"/>
                </p:oleObj>
              </mc:Choice>
              <mc:Fallback>
                <p:oleObj name="Worksheet" r:id="rId2" imgW="7143651" imgH="183827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7375" y="4165600"/>
                        <a:ext cx="6649448" cy="183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FC94E691-120E-1869-572B-F701FE2B11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62" y="1239267"/>
            <a:ext cx="5130228" cy="2926333"/>
          </a:xfrm>
          <a:prstGeom prst="rect">
            <a:avLst/>
          </a:prstGeom>
        </p:spPr>
      </p:pic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D9FF66F2-B361-D14D-46FC-963196216F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188274"/>
              </p:ext>
            </p:extLst>
          </p:nvPr>
        </p:nvGraphicFramePr>
        <p:xfrm>
          <a:off x="7213600" y="1227138"/>
          <a:ext cx="4241800" cy="248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5267246" imgH="3505232" progId="Excel.Sheet.12">
                  <p:link updateAutomatic="1"/>
                </p:oleObj>
              </mc:Choice>
              <mc:Fallback>
                <p:oleObj name="Worksheet" r:id="rId5" imgW="5267246" imgH="350523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13600" y="1227138"/>
                        <a:ext cx="4241800" cy="2484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E17005C3-7C5F-DA76-177F-CFA67A5B14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624448"/>
              </p:ext>
            </p:extLst>
          </p:nvPr>
        </p:nvGraphicFramePr>
        <p:xfrm>
          <a:off x="6878638" y="3478213"/>
          <a:ext cx="4911725" cy="262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7801017" imgH="4162463" progId="Excel.Sheet.12">
                  <p:link updateAutomatic="1"/>
                </p:oleObj>
              </mc:Choice>
              <mc:Fallback>
                <p:oleObj name="Worksheet" r:id="rId7" imgW="7801017" imgH="416246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78638" y="3478213"/>
                        <a:ext cx="4911725" cy="2622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464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ZARUMILLA – SE 01-21/2024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FF67290-3C11-B1E4-66EB-20EE4DFAA4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50" t="31038" r="10535" b="13315"/>
          <a:stretch/>
        </p:blipFill>
        <p:spPr>
          <a:xfrm>
            <a:off x="-1" y="1190169"/>
            <a:ext cx="12192001" cy="566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6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624667" y="0"/>
            <a:ext cx="9567333" cy="695013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343024" y="5269130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PAMPA GRANDE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21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91" y="600728"/>
            <a:ext cx="2050377" cy="152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279399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5" y="94795"/>
            <a:ext cx="1140863" cy="152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0" y="1685738"/>
            <a:ext cx="1095999" cy="146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" y="3257215"/>
            <a:ext cx="1307507" cy="1743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653" y="5068685"/>
            <a:ext cx="1128044" cy="150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uadroTexto 1"/>
          <p:cNvSpPr txBox="1"/>
          <p:nvPr/>
        </p:nvSpPr>
        <p:spPr>
          <a:xfrm>
            <a:off x="9287933" y="6550223"/>
            <a:ext cx="3496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LIC. OBST. ERICA ALONZO ESPINOZA</a:t>
            </a:r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1578108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(01-21)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5617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695</Words>
  <Application>Microsoft Office PowerPoint</Application>
  <PresentationFormat>Panorámica</PresentationFormat>
  <Paragraphs>77</Paragraphs>
  <Slides>28</Slides>
  <Notes>5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Vínculos</vt:lpstr>
      </vt:variant>
      <vt:variant>
        <vt:i4>38</vt:i4>
      </vt:variant>
      <vt:variant>
        <vt:lpstr>Títulos de diapositiva</vt:lpstr>
      </vt:variant>
      <vt:variant>
        <vt:i4>28</vt:i4>
      </vt:variant>
    </vt:vector>
  </HeadingPairs>
  <TitlesOfParts>
    <vt:vector size="74" baseType="lpstr">
      <vt:lpstr>Adobe Gothic Std B</vt:lpstr>
      <vt:lpstr>Arial</vt:lpstr>
      <vt:lpstr>Arial Narrow</vt:lpstr>
      <vt:lpstr>Arial Rounded MT Bold</vt:lpstr>
      <vt:lpstr>Calibri</vt:lpstr>
      <vt:lpstr>Calibri Light</vt:lpstr>
      <vt:lpstr>Cambria</vt:lpstr>
      <vt:lpstr>Tema de Office</vt:lpstr>
      <vt:lpstr>file:///C:\Users\user\Desktop\Nueva%20carpeta\SALA_ZARUMILLA\sala_situacional%20ZA-21.xlsx!TRABAJO!F12C1:F18C5</vt:lpstr>
      <vt:lpstr>file:///C:\Users\user\Desktop\Nueva%20carpeta\SALA_ZARUMILLA\sala_situacional%20ZA-21.xlsx!TRABAJO!F60C1:F89C15</vt:lpstr>
      <vt:lpstr>file:///C:\Users\user\Desktop\Nueva%20carpeta\SALA_ZARUMILLA\sala_situacional%20ZA-21.xlsx!TRABAJO!F118C1:F133C10</vt:lpstr>
      <vt:lpstr>file:///C:\Users\user\Desktop\Nueva%20carpeta\SALA_ZARUMILLA\sala_situacional%20ZA-21.xlsx!TRABAJO2!F37C1:F62C23</vt:lpstr>
      <vt:lpstr>file:///C:\Users\user\Desktop\Nueva%20carpeta\SALA_ZARUMILLA\sala_situacional%20ZA-21.xlsx!TRABAJO2!F93C1:F106C23</vt:lpstr>
      <vt:lpstr>file:///C:\Users\user\Desktop\Nueva%20carpeta\SALA_ZARUMILLA\sala_situacional%20ZA-21.xlsx!TRABAJO!F12C9:F16C17</vt:lpstr>
      <vt:lpstr>file:///C:\Users\user\Desktop\Nueva%20carpeta\SALA_ZARUMILLA\sala_situacional%20ZA-21.xlsx!TRABAJO!%5bsala_situacional%20ZA-21.xlsx%5dTRABAJO%20Gráfico%202</vt:lpstr>
      <vt:lpstr>file:///C:\Users\user\Desktop\Nueva%20carpeta\SALA_ZARUMILLA\SOLO%20ZARUMILLA\sala_situacional%20-%20SOLO%20C.S%20ZA%20SE%2021.xlsx!TRABAJO3!%5bsala_situacional%20-%20SOLO%20C.S%20ZA%20SE%2021.xlsx%5dTRABAJO3%20Gráfico%202</vt:lpstr>
      <vt:lpstr>file:///C:\SALA_PAMPA_GRANDE\sala_situacional.xlsx!TRABAJO!F15C1:F21C7</vt:lpstr>
      <vt:lpstr>file:///C:\SALA_PAMPA_GRANDE\sala_situacional.xlsx!TRABAJO!F61C1:F91C9</vt:lpstr>
      <vt:lpstr>file:///C:\SALA_PAMPA_GRANDE\sala_situacional.xlsx!TRABAJO!F117C1:F130C7</vt:lpstr>
      <vt:lpstr>file:///C:\SALA_PAMPA_GRANDE\sala_situacional.xlsx!TRABAJO2!F42C1:F70C31</vt:lpstr>
      <vt:lpstr>file:///C:\SALA_PAMPA_GRANDE\sala_situacional.xlsx!TRABAJO2!F101C1:F116C39</vt:lpstr>
      <vt:lpstr>file:///C:\SALA_PAMPA_GRANDE\sala_situacional.xlsx!TRABAJO!%5bsala_situacional.xlsx%5dTRABAJO%20Gráfico%202</vt:lpstr>
      <vt:lpstr>file:///C:\SALA_PAMPA_GRANDE\sala_situacional.xlsx!TRABAJO3!%5bsala_situacional.xlsx%5dTRABAJO3%20Gráfico%202</vt:lpstr>
      <vt:lpstr>file:///C:\SALA_PAMPA_GRANDE\sala_situacional.xlsx!TRABAJO3!%5bsala_situacional.xlsx%5dTRABAJO3%20Gráfico%201</vt:lpstr>
      <vt:lpstr>file:///C:\SALA_PAMPA_GRANDE\sala_situacional.xlsx!TRABAJO!F15C9:F19C14</vt:lpstr>
      <vt:lpstr>file:///E:\SALA_%20CORRALES\sala_situacional%20-%20SE...xlsx!TRABAJO!F14C1:F20C7</vt:lpstr>
      <vt:lpstr>file:///E:\SALA_%20CORRALES\sala_situacional%20-%20SE...xlsx!TRABAJO!F49C1:F71C23</vt:lpstr>
      <vt:lpstr>file:///E:\SALA_%20CORRALES\sala_situacional%20-%20SE...xlsx!TRABAJO!F94C1:F108C23</vt:lpstr>
      <vt:lpstr>file:///E:\SALA_%20CORRALES\sala_situacional%20-%20SE...xlsx!TRABAJO2!F35C1:F55C54</vt:lpstr>
      <vt:lpstr>file:///E:\SALA_%20CORRALES\sala_situacional%20-%20SE...xlsx!TRABAJO2!F87C1:F100C54</vt:lpstr>
      <vt:lpstr>file:///E:\SALA_%20CORRALES\sala_situacional%20-%20SE...xlsx!TRABAJO3!%5bsala_situacional%20-%20SE...xlsx%5dTRABAJO3%20Gráfico%201</vt:lpstr>
      <vt:lpstr>file:///E:\SALA_%20CORRALES\sala_situacional%20-%20SE...xlsx!TRABAJO3!%5bsala_situacional%20-%20SE...xlsx%5dTRABAJO3%20Gráfico%202</vt:lpstr>
      <vt:lpstr>file:///E:\SALA_%20CORRALES\sala_situacional%20-%20SE...xlsx!TRABAJO!%5bsala_situacional%20-%20SE...xlsx%5dTRABAJO%20Gráfico%202</vt:lpstr>
      <vt:lpstr>file:///E:\SALA_%20CORRALES\sala_situacional%20-%20SE...xlsx!TRABAJO!F12C9:F16C14</vt:lpstr>
      <vt:lpstr>file:///C:\BOLETINES_2020\HOJA%20DE%20TRABAJO\2020\HOJA_MALARIA.xlsm!MALARIA_G_ETAREO_DISTRITOS!%5bHOJA_MALARIA.xlsm%5dMALARIA_G_ETAREO_DISTRITOS%20Gráfico%201</vt:lpstr>
      <vt:lpstr>file:///C:\Users\Usuario\Desktop\EPI%20-%202024,%20D.U%20N007\SALA%20ZORRITOS\sala_situacional.-21%20-%20copia.xlsx!TRABAJO!F12C1:F17C5</vt:lpstr>
      <vt:lpstr>file:///C:\Users\Usuario\Desktop\EPI%20-%202024,%20D.U%20N007\SALA%20ZORRITOS\sala_situacional.-21%20-%20copia.xlsx!TRABAJO!F48C1:F69C5</vt:lpstr>
      <vt:lpstr>file:///C:\Users\Usuario\Desktop\EPI%20-%202024,%20D.U%20N007\SALA%20ZORRITOS\sala_situacional.-21%20-%20copia.xlsx!TRABAJO!F92C1:F103C5</vt:lpstr>
      <vt:lpstr>file:///C:\Users\Usuario\Desktop\EPI%20-%202024,%20D.U%20N007\SALA%20ZORRITOS\sala_situacional.-21%20-%20copia.xlsx!TRABAJO2!F28C1:F44C23</vt:lpstr>
      <vt:lpstr>file:///C:\Users\Usuario\Desktop\EPI%20-%202024,%20D.U%20N007\SALA%20ZORRITOS\sala_situacional.-21%20-%20copia.xlsx!TRABAJO2!F76C1:F86C23</vt:lpstr>
      <vt:lpstr>file:///C:\Users\Usuario\Desktop\EPI%20-%202024,%20D.U%20N007\SALA%20ZORRITOS\sala_situacional.-21%20-%20copia.xlsx!TRABAJO3!%5bsala_situacional.-21%20-%20copia.xlsx%5dTRABAJO3%20Gráfico%201</vt:lpstr>
      <vt:lpstr>file:///C:\Users\Usuario\Desktop\EPI%20-%202024,%20D.U%20N007\SALA%20ZORRITOS\sala_situacional.-21%20-%20copia.xlsx!TRABAJO3!%5bsala_situacional.-21%20-%20copia.xlsx%5dTRABAJO3%20Gráfico%202</vt:lpstr>
      <vt:lpstr>file:///C:\Users\Usuario\Desktop\EPI%20-%202024,%20D.U%20N007\SALA%20ZORRITOS\sala_situacional.-21%20-%20copia.xlsx!TRABAJO!F12C9:F16C14</vt:lpstr>
      <vt:lpstr>file:///C:\Users\Usuario\Desktop\EPI%20-%202024,%20D.U%20N007\SALA%20ZORRITOS\sala_situacional.-21%20-%20copia.xlsx!TRABAJO!%5bsala_situacional.-21%20-%20copia.xlsx%5dTRABAJO%20Gráfico%202</vt:lpstr>
      <vt:lpstr>file:///C:\BOLETINES_2020\HOJA%20DE%20TRABAJO\2020\HOJA_DENGUE.xlsm!MAPDENGUE!F16C1:F20C4</vt:lpstr>
      <vt:lpstr>file:///C:\BOLETIN_SALA_EPI\HOJA_TRABAJO\HOJA_DENGUE.xlsm!MAPRIESGO_DENGUE_6SEMNAS!F16C1:F20C4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123</cp:revision>
  <cp:lastPrinted>2024-03-20T23:17:57Z</cp:lastPrinted>
  <dcterms:created xsi:type="dcterms:W3CDTF">2023-06-21T15:50:33Z</dcterms:created>
  <dcterms:modified xsi:type="dcterms:W3CDTF">2024-06-25T15:25:49Z</dcterms:modified>
</cp:coreProperties>
</file>