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10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76A87-C25D-49BB-AD3A-9E947E15AC53}" type="datetimeFigureOut">
              <a:rPr lang="es-PE" smtClean="0"/>
              <a:t>12/08/2024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80DEA-DC73-41D8-A7B4-7CA62396BC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750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12/08/2024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12/08/2024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12/08/2024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12/08/2024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12/08/2024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12/08/2024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12/08/2024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12/08/2024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12/08/2024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12/08/2024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12/08/2024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12/08/2024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oleObject" Target="file:///C:\Users\cdcpe\OneDrive\Escritorio\SALA_%20CORRALES\sala_situacional%20-%20SE%2028%20C.xlsx!TRABAJO!F14C1:F20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OneDrive\Escritorio\SALA_%20CORRALES\sala_situacional%20-%20SE%2028%20C.xlsx!TRABAJO!F94C1:F108C5" TargetMode="External"/><Relationship Id="rId5" Type="http://schemas.openxmlformats.org/officeDocument/2006/relationships/image" Target="../media/image36.emf"/><Relationship Id="rId4" Type="http://schemas.openxmlformats.org/officeDocument/2006/relationships/oleObject" Target="file:///C:\Users\cdcpe\OneDrive\Escritorio\SALA_%20CORRALES\sala_situacional%20-%20SE%2028%20C.xlsx!TRABAJO!F49C1:F71C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file:///C:\Users\cdcpe\OneDrive\Escritorio\SALA_%20CORRALES\sala_situacional%20-%20SE%2028%20C.xlsx!TRABAJO2!F35C1:F55C35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file:///C:\Users\cdcpe\OneDrive\Escritorio\SALA_%20CORRALES\sala_situacional%20-%20SE%2028%20C.xlsx!TRABAJO2!F87C1:F100C3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cdcpe\OneDrive\Escritorio\SALA_%20CORRALES\sala_situacional%20-%20SE%2028%20C.xlsx!TRABAJO3!%5bsala_situacional%20-%20SE%2028%20C.xlsx%5dTRABAJO3%20Gr&#225;fico%202" TargetMode="External"/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C:\Users\cdcpe\OneDrive\Escritorio\SALA_%20CORRALES\sala_situacional%20-%20SE%2028%20C.xlsx!TRABAJO!%5bsala_situacional%20-%20SE%2028%20C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OneDrive\Escritorio\SALA_%20CORRALES\sala_situacional%20-%20SE%2028%20C.xlsx!TRABAJO3!%5bsala_situacional%20-%20SE%2028%20C.xlsx%5dTRABAJO3%20Gr&#225;fico%201" TargetMode="External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0" Type="http://schemas.openxmlformats.org/officeDocument/2006/relationships/oleObject" Target="file:///C:\Users\cdcpe\OneDrive\Escritorio\SALA_%20CORRALES\sala_situacional%20-%20SE%2029%20C.xlsx!TRABAJO!F12C9:F16C14" TargetMode="External"/><Relationship Id="rId4" Type="http://schemas.openxmlformats.org/officeDocument/2006/relationships/oleObject" Target="file:///C:\Users\cdcpe\OneDrive\Escritorio\SALA_%20CORRALES\sala_situacional%20-%20SE%2028%20C.xlsx!TRABAJO!F6C18:F10C23" TargetMode="External"/><Relationship Id="rId9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7.jpe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Users\Usuario\Downloads\Sala_situacional_ZA-Plantilla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uario\Downloads\Sala_situacional_ZA-Plantilla.xlsx!TRABAJO!F118C1:F133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Users\Usuario\Downloads\Sala_situacional_ZA-Plantilla.xlsx!TRABAJO!F58C1:F84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Users\Usuario\Downloads\Sala_situacional_ZA-Plantilla.xlsx!TRABAJO2!F35C1:F57C3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Users\Usuario\Downloads\Sala_situacional_ZA-Plantilla.xlsx!TRABAJO2!F86C1:F99C36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Usuario\Downloads\Sala_situacional_ZA-Plantilla.xlsx!TRABAJO3!%5bSala_situacional_ZA-Plantilla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Users\Usuario\Downloads\Sala_situacional_ZA-Plantilla.xlsx!TRABAJO!F13C9:F17C1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uario\Downloads\Sala_situacional_ZA-Plantilla.xlsx!TRABAJO3!%5bSala_situacional_ZA-Plantilla.xlsx%5dTRABAJO3%20Gr&#225;fico%201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Users\Usuario\Downloads\Sala_situacional_ZA-Plantilla.xlsx!TRABAJO!%5bSala_situacional_ZA-Plantilla.xlsx%5dTRABAJO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SE29</a:t>
            </a:r>
            <a:endParaRPr lang="es-PE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11B0F85-D287-EF2A-A7EF-E86DFA2CDE64}"/>
              </a:ext>
            </a:extLst>
          </p:cNvPr>
          <p:cNvGraphicFramePr>
            <a:graphicFrameLocks noGrp="1"/>
          </p:cNvGraphicFramePr>
          <p:nvPr/>
        </p:nvGraphicFramePr>
        <p:xfrm>
          <a:off x="370891" y="1190169"/>
          <a:ext cx="5105401" cy="1767840"/>
        </p:xfrm>
        <a:graphic>
          <a:graphicData uri="http://schemas.openxmlformats.org/drawingml/2006/table">
            <a:tbl>
              <a:tblPr/>
              <a:tblGrid>
                <a:gridCol w="2769556">
                  <a:extLst>
                    <a:ext uri="{9D8B030D-6E8A-4147-A177-3AD203B41FA5}">
                      <a16:colId xmlns:a16="http://schemas.microsoft.com/office/drawing/2014/main" val="3451321604"/>
                    </a:ext>
                  </a:extLst>
                </a:gridCol>
                <a:gridCol w="650567">
                  <a:extLst>
                    <a:ext uri="{9D8B030D-6E8A-4147-A177-3AD203B41FA5}">
                      <a16:colId xmlns:a16="http://schemas.microsoft.com/office/drawing/2014/main" val="197011845"/>
                    </a:ext>
                  </a:extLst>
                </a:gridCol>
                <a:gridCol w="539041">
                  <a:extLst>
                    <a:ext uri="{9D8B030D-6E8A-4147-A177-3AD203B41FA5}">
                      <a16:colId xmlns:a16="http://schemas.microsoft.com/office/drawing/2014/main" val="4097549514"/>
                    </a:ext>
                  </a:extLst>
                </a:gridCol>
                <a:gridCol w="511160">
                  <a:extLst>
                    <a:ext uri="{9D8B030D-6E8A-4147-A177-3AD203B41FA5}">
                      <a16:colId xmlns:a16="http://schemas.microsoft.com/office/drawing/2014/main" val="2036295158"/>
                    </a:ext>
                  </a:extLst>
                </a:gridCol>
                <a:gridCol w="635077">
                  <a:extLst>
                    <a:ext uri="{9D8B030D-6E8A-4147-A177-3AD203B41FA5}">
                      <a16:colId xmlns:a16="http://schemas.microsoft.com/office/drawing/2014/main" val="1559543860"/>
                    </a:ext>
                  </a:extLst>
                </a:gridCol>
              </a:tblGrid>
              <a:tr h="161925">
                <a:tc rowSpan="2" gridSpan="4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DE DENGUE: CONFIRMADOS, DESCARTADOS Y PROBABLES DE LA SE 01-29/2024 - /MICRORED DE PAMPA GRANDE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144426"/>
                  </a:ext>
                </a:extLst>
              </a:tr>
              <a:tr h="419100"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324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DIAGNOSTICO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Conf.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Desc.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Prob.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357242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CON SIGNOS DE ALARMA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934584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GRAVE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5125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SIN SIGNOS DE ALARMA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6053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1412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1839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88298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96007BA-93A7-5540-FC8E-986885DC404F}"/>
              </a:ext>
            </a:extLst>
          </p:cNvPr>
          <p:cNvGraphicFramePr>
            <a:graphicFrameLocks noGrp="1"/>
          </p:cNvGraphicFramePr>
          <p:nvPr/>
        </p:nvGraphicFramePr>
        <p:xfrm>
          <a:off x="6920983" y="1231707"/>
          <a:ext cx="4527678" cy="5430340"/>
        </p:xfrm>
        <a:graphic>
          <a:graphicData uri="http://schemas.openxmlformats.org/drawingml/2006/table">
            <a:tbl>
              <a:tblPr/>
              <a:tblGrid>
                <a:gridCol w="2456155">
                  <a:extLst>
                    <a:ext uri="{9D8B030D-6E8A-4147-A177-3AD203B41FA5}">
                      <a16:colId xmlns:a16="http://schemas.microsoft.com/office/drawing/2014/main" val="2541634106"/>
                    </a:ext>
                  </a:extLst>
                </a:gridCol>
                <a:gridCol w="576950">
                  <a:extLst>
                    <a:ext uri="{9D8B030D-6E8A-4147-A177-3AD203B41FA5}">
                      <a16:colId xmlns:a16="http://schemas.microsoft.com/office/drawing/2014/main" val="2924214452"/>
                    </a:ext>
                  </a:extLst>
                </a:gridCol>
                <a:gridCol w="478043">
                  <a:extLst>
                    <a:ext uri="{9D8B030D-6E8A-4147-A177-3AD203B41FA5}">
                      <a16:colId xmlns:a16="http://schemas.microsoft.com/office/drawing/2014/main" val="3371966900"/>
                    </a:ext>
                  </a:extLst>
                </a:gridCol>
                <a:gridCol w="453318">
                  <a:extLst>
                    <a:ext uri="{9D8B030D-6E8A-4147-A177-3AD203B41FA5}">
                      <a16:colId xmlns:a16="http://schemas.microsoft.com/office/drawing/2014/main" val="962463128"/>
                    </a:ext>
                  </a:extLst>
                </a:gridCol>
                <a:gridCol w="563212">
                  <a:extLst>
                    <a:ext uri="{9D8B030D-6E8A-4147-A177-3AD203B41FA5}">
                      <a16:colId xmlns:a16="http://schemas.microsoft.com/office/drawing/2014/main" val="3641255431"/>
                    </a:ext>
                  </a:extLst>
                </a:gridCol>
              </a:tblGrid>
              <a:tr h="171326"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DE DENGUE: ESTABLECIMIENTOS Y TIPO DE DX DE LA SE 01-29/2024 - /MICRORED DE PAMPA GRANDE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379588"/>
                  </a:ext>
                </a:extLst>
              </a:tr>
              <a:tr h="171326"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632177"/>
                  </a:ext>
                </a:extLst>
              </a:tr>
              <a:tr h="165110"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516188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DIAGNOSTICO/EESS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Conf.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Desc.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Prob.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96127"/>
                  </a:ext>
                </a:extLst>
              </a:tr>
              <a:tr h="165110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CON SIGNOS DE ALARMA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66555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C.S.ANDRES ARAUJO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519574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C.S.PAMPA GRANDE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276467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C.S.PAMPAS DE HOSPITAL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95626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C.S.SAN JUAN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964829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t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P.S EL LIMON</a:t>
                      </a:r>
                    </a:p>
                  </a:txBody>
                  <a:tcPr marL="5718" marR="5718" marT="571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025202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 GERARDO GONZALEZ VILLEGAS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429303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P.S.CABUYAL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423249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P.S.CERRO BLANCO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954173"/>
                  </a:ext>
                </a:extLst>
              </a:tr>
              <a:tr h="32282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NOTIFICADOS POR EE.SS DE OTRA JURIDISCCION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420402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GRAVE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702869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C.S.PAMPAS DE HOSPITAL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566520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SIN SIGNOS DE ALARMA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1339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1744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798526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C.S.ANDRES ARAUJO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73062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C.S.PAMPA GRANDE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546247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C.S.PAMPAS DE HOSPITAL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744294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C.S.SAN JUAN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096643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 EL LIMON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135009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 GERARDO GONZALEZ VILLEGAS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911873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P.S.CABUYAL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817265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P.S.CERRO BLANCO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63135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P.S.CRUZ BLANCA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090435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P.S.GARBANZAL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646589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P.S.PUERTO PIZARRO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859284"/>
                  </a:ext>
                </a:extLst>
              </a:tr>
              <a:tr h="32282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NOTIFICADOS POR EE.SS DE OTRA JURIDISCCION</a:t>
                      </a:r>
                    </a:p>
                  </a:txBody>
                  <a:tcPr marL="68615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628375"/>
                  </a:ext>
                </a:extLst>
              </a:tr>
              <a:tr h="17132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1412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1839</a:t>
                      </a:r>
                    </a:p>
                  </a:txBody>
                  <a:tcPr marL="5718" marR="5718" marT="5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0293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1A690BB5-E098-DB0D-85E9-F5EFA19ED0F4}"/>
              </a:ext>
            </a:extLst>
          </p:cNvPr>
          <p:cNvGraphicFramePr>
            <a:graphicFrameLocks noGrp="1"/>
          </p:cNvGraphicFramePr>
          <p:nvPr/>
        </p:nvGraphicFramePr>
        <p:xfrm>
          <a:off x="388777" y="3429000"/>
          <a:ext cx="5105400" cy="2650995"/>
        </p:xfrm>
        <a:graphic>
          <a:graphicData uri="http://schemas.openxmlformats.org/drawingml/2006/table">
            <a:tbl>
              <a:tblPr/>
              <a:tblGrid>
                <a:gridCol w="2838450">
                  <a:extLst>
                    <a:ext uri="{9D8B030D-6E8A-4147-A177-3AD203B41FA5}">
                      <a16:colId xmlns:a16="http://schemas.microsoft.com/office/drawing/2014/main" val="334475691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4251162188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3904239730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1012052983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1716130365"/>
                    </a:ext>
                  </a:extLst>
                </a:gridCol>
              </a:tblGrid>
              <a:tr h="4367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DE DENGUE: DISTRITOS Y TIPO DE DX DE LA SE 01-29/2024 - /MICRORED DE PAMPA GRANDE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019312"/>
                  </a:ext>
                </a:extLst>
              </a:tr>
              <a:tr h="19154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DIAGNOSTICO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Conf.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Desc.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Prob.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924470"/>
                  </a:ext>
                </a:extLst>
              </a:tr>
              <a:tr h="1838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CON SIGNOS DE ALARMA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270594"/>
                  </a:ext>
                </a:extLst>
              </a:tr>
              <a:tr h="18388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PAMPAS DE HOSPITAL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531254"/>
                  </a:ext>
                </a:extLst>
              </a:tr>
              <a:tr h="1838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DE LA VIRGEN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917474"/>
                  </a:ext>
                </a:extLst>
              </a:tr>
              <a:tr h="18388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555027"/>
                  </a:ext>
                </a:extLst>
              </a:tr>
              <a:tr h="18388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GRAVE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680"/>
                  </a:ext>
                </a:extLst>
              </a:tr>
              <a:tr h="18388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PAMPAS DE HOSPITAL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836747"/>
                  </a:ext>
                </a:extLst>
              </a:tr>
              <a:tr h="1838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SIN SIGNOS DE ALARMA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761622"/>
                  </a:ext>
                </a:extLst>
              </a:tr>
              <a:tr h="18388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PAMPAS DE HOSPITAL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254165"/>
                  </a:ext>
                </a:extLst>
              </a:tr>
              <a:tr h="18388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DE LA VIRGEN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361282"/>
                  </a:ext>
                </a:extLst>
              </a:tr>
              <a:tr h="18388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581392"/>
                  </a:ext>
                </a:extLst>
              </a:tr>
              <a:tr h="183884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1412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1839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47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31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SE29</a:t>
            </a:r>
            <a:endParaRPr lang="es-PE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668E270-3415-EE05-96D7-2F168DE62660}"/>
              </a:ext>
            </a:extLst>
          </p:cNvPr>
          <p:cNvGraphicFramePr>
            <a:graphicFrameLocks noGrp="1"/>
          </p:cNvGraphicFramePr>
          <p:nvPr/>
        </p:nvGraphicFramePr>
        <p:xfrm>
          <a:off x="317240" y="1334279"/>
          <a:ext cx="11635274" cy="5242474"/>
        </p:xfrm>
        <a:graphic>
          <a:graphicData uri="http://schemas.openxmlformats.org/drawingml/2006/table">
            <a:tbl>
              <a:tblPr/>
              <a:tblGrid>
                <a:gridCol w="1197083">
                  <a:extLst>
                    <a:ext uri="{9D8B030D-6E8A-4147-A177-3AD203B41FA5}">
                      <a16:colId xmlns:a16="http://schemas.microsoft.com/office/drawing/2014/main" val="2958235515"/>
                    </a:ext>
                  </a:extLst>
                </a:gridCol>
                <a:gridCol w="614864">
                  <a:extLst>
                    <a:ext uri="{9D8B030D-6E8A-4147-A177-3AD203B41FA5}">
                      <a16:colId xmlns:a16="http://schemas.microsoft.com/office/drawing/2014/main" val="2540402547"/>
                    </a:ext>
                  </a:extLst>
                </a:gridCol>
                <a:gridCol w="614864">
                  <a:extLst>
                    <a:ext uri="{9D8B030D-6E8A-4147-A177-3AD203B41FA5}">
                      <a16:colId xmlns:a16="http://schemas.microsoft.com/office/drawing/2014/main" val="3719384284"/>
                    </a:ext>
                  </a:extLst>
                </a:gridCol>
                <a:gridCol w="272065">
                  <a:extLst>
                    <a:ext uri="{9D8B030D-6E8A-4147-A177-3AD203B41FA5}">
                      <a16:colId xmlns:a16="http://schemas.microsoft.com/office/drawing/2014/main" val="508844580"/>
                    </a:ext>
                  </a:extLst>
                </a:gridCol>
                <a:gridCol w="217652">
                  <a:extLst>
                    <a:ext uri="{9D8B030D-6E8A-4147-A177-3AD203B41FA5}">
                      <a16:colId xmlns:a16="http://schemas.microsoft.com/office/drawing/2014/main" val="3965505205"/>
                    </a:ext>
                  </a:extLst>
                </a:gridCol>
                <a:gridCol w="261182">
                  <a:extLst>
                    <a:ext uri="{9D8B030D-6E8A-4147-A177-3AD203B41FA5}">
                      <a16:colId xmlns:a16="http://schemas.microsoft.com/office/drawing/2014/main" val="3919501427"/>
                    </a:ext>
                  </a:extLst>
                </a:gridCol>
                <a:gridCol w="272065">
                  <a:extLst>
                    <a:ext uri="{9D8B030D-6E8A-4147-A177-3AD203B41FA5}">
                      <a16:colId xmlns:a16="http://schemas.microsoft.com/office/drawing/2014/main" val="1530033873"/>
                    </a:ext>
                  </a:extLst>
                </a:gridCol>
                <a:gridCol w="261182">
                  <a:extLst>
                    <a:ext uri="{9D8B030D-6E8A-4147-A177-3AD203B41FA5}">
                      <a16:colId xmlns:a16="http://schemas.microsoft.com/office/drawing/2014/main" val="4117181709"/>
                    </a:ext>
                  </a:extLst>
                </a:gridCol>
                <a:gridCol w="261182">
                  <a:extLst>
                    <a:ext uri="{9D8B030D-6E8A-4147-A177-3AD203B41FA5}">
                      <a16:colId xmlns:a16="http://schemas.microsoft.com/office/drawing/2014/main" val="2909834014"/>
                    </a:ext>
                  </a:extLst>
                </a:gridCol>
                <a:gridCol w="353683">
                  <a:extLst>
                    <a:ext uri="{9D8B030D-6E8A-4147-A177-3AD203B41FA5}">
                      <a16:colId xmlns:a16="http://schemas.microsoft.com/office/drawing/2014/main" val="2405083956"/>
                    </a:ext>
                  </a:extLst>
                </a:gridCol>
                <a:gridCol w="397213">
                  <a:extLst>
                    <a:ext uri="{9D8B030D-6E8A-4147-A177-3AD203B41FA5}">
                      <a16:colId xmlns:a16="http://schemas.microsoft.com/office/drawing/2014/main" val="1700031042"/>
                    </a:ext>
                  </a:extLst>
                </a:gridCol>
                <a:gridCol w="391772">
                  <a:extLst>
                    <a:ext uri="{9D8B030D-6E8A-4147-A177-3AD203B41FA5}">
                      <a16:colId xmlns:a16="http://schemas.microsoft.com/office/drawing/2014/main" val="2452832210"/>
                    </a:ext>
                  </a:extLst>
                </a:gridCol>
                <a:gridCol w="315594">
                  <a:extLst>
                    <a:ext uri="{9D8B030D-6E8A-4147-A177-3AD203B41FA5}">
                      <a16:colId xmlns:a16="http://schemas.microsoft.com/office/drawing/2014/main" val="2209148068"/>
                    </a:ext>
                  </a:extLst>
                </a:gridCol>
                <a:gridCol w="424419">
                  <a:extLst>
                    <a:ext uri="{9D8B030D-6E8A-4147-A177-3AD203B41FA5}">
                      <a16:colId xmlns:a16="http://schemas.microsoft.com/office/drawing/2014/main" val="3353010434"/>
                    </a:ext>
                  </a:extLst>
                </a:gridCol>
                <a:gridCol w="424419">
                  <a:extLst>
                    <a:ext uri="{9D8B030D-6E8A-4147-A177-3AD203B41FA5}">
                      <a16:colId xmlns:a16="http://schemas.microsoft.com/office/drawing/2014/main" val="2613924825"/>
                    </a:ext>
                  </a:extLst>
                </a:gridCol>
                <a:gridCol w="418979">
                  <a:extLst>
                    <a:ext uri="{9D8B030D-6E8A-4147-A177-3AD203B41FA5}">
                      <a16:colId xmlns:a16="http://schemas.microsoft.com/office/drawing/2014/main" val="3877642417"/>
                    </a:ext>
                  </a:extLst>
                </a:gridCol>
                <a:gridCol w="408096">
                  <a:extLst>
                    <a:ext uri="{9D8B030D-6E8A-4147-A177-3AD203B41FA5}">
                      <a16:colId xmlns:a16="http://schemas.microsoft.com/office/drawing/2014/main" val="2020969897"/>
                    </a:ext>
                  </a:extLst>
                </a:gridCol>
                <a:gridCol w="261182">
                  <a:extLst>
                    <a:ext uri="{9D8B030D-6E8A-4147-A177-3AD203B41FA5}">
                      <a16:colId xmlns:a16="http://schemas.microsoft.com/office/drawing/2014/main" val="91629348"/>
                    </a:ext>
                  </a:extLst>
                </a:gridCol>
                <a:gridCol w="304711">
                  <a:extLst>
                    <a:ext uri="{9D8B030D-6E8A-4147-A177-3AD203B41FA5}">
                      <a16:colId xmlns:a16="http://schemas.microsoft.com/office/drawing/2014/main" val="3407443540"/>
                    </a:ext>
                  </a:extLst>
                </a:gridCol>
                <a:gridCol w="217652">
                  <a:extLst>
                    <a:ext uri="{9D8B030D-6E8A-4147-A177-3AD203B41FA5}">
                      <a16:colId xmlns:a16="http://schemas.microsoft.com/office/drawing/2014/main" val="1824726141"/>
                    </a:ext>
                  </a:extLst>
                </a:gridCol>
                <a:gridCol w="337360">
                  <a:extLst>
                    <a:ext uri="{9D8B030D-6E8A-4147-A177-3AD203B41FA5}">
                      <a16:colId xmlns:a16="http://schemas.microsoft.com/office/drawing/2014/main" val="3084126322"/>
                    </a:ext>
                  </a:extLst>
                </a:gridCol>
                <a:gridCol w="310153">
                  <a:extLst>
                    <a:ext uri="{9D8B030D-6E8A-4147-A177-3AD203B41FA5}">
                      <a16:colId xmlns:a16="http://schemas.microsoft.com/office/drawing/2014/main" val="2276595897"/>
                    </a:ext>
                  </a:extLst>
                </a:gridCol>
                <a:gridCol w="244857">
                  <a:extLst>
                    <a:ext uri="{9D8B030D-6E8A-4147-A177-3AD203B41FA5}">
                      <a16:colId xmlns:a16="http://schemas.microsoft.com/office/drawing/2014/main" val="368331530"/>
                    </a:ext>
                  </a:extLst>
                </a:gridCol>
                <a:gridCol w="261182">
                  <a:extLst>
                    <a:ext uri="{9D8B030D-6E8A-4147-A177-3AD203B41FA5}">
                      <a16:colId xmlns:a16="http://schemas.microsoft.com/office/drawing/2014/main" val="1749233915"/>
                    </a:ext>
                  </a:extLst>
                </a:gridCol>
                <a:gridCol w="212210">
                  <a:extLst>
                    <a:ext uri="{9D8B030D-6E8A-4147-A177-3AD203B41FA5}">
                      <a16:colId xmlns:a16="http://schemas.microsoft.com/office/drawing/2014/main" val="4006298381"/>
                    </a:ext>
                  </a:extLst>
                </a:gridCol>
                <a:gridCol w="250299">
                  <a:extLst>
                    <a:ext uri="{9D8B030D-6E8A-4147-A177-3AD203B41FA5}">
                      <a16:colId xmlns:a16="http://schemas.microsoft.com/office/drawing/2014/main" val="3334402938"/>
                    </a:ext>
                  </a:extLst>
                </a:gridCol>
                <a:gridCol w="293828">
                  <a:extLst>
                    <a:ext uri="{9D8B030D-6E8A-4147-A177-3AD203B41FA5}">
                      <a16:colId xmlns:a16="http://schemas.microsoft.com/office/drawing/2014/main" val="264606493"/>
                    </a:ext>
                  </a:extLst>
                </a:gridCol>
                <a:gridCol w="321035">
                  <a:extLst>
                    <a:ext uri="{9D8B030D-6E8A-4147-A177-3AD203B41FA5}">
                      <a16:colId xmlns:a16="http://schemas.microsoft.com/office/drawing/2014/main" val="526136855"/>
                    </a:ext>
                  </a:extLst>
                </a:gridCol>
                <a:gridCol w="435302">
                  <a:extLst>
                    <a:ext uri="{9D8B030D-6E8A-4147-A177-3AD203B41FA5}">
                      <a16:colId xmlns:a16="http://schemas.microsoft.com/office/drawing/2014/main" val="238355604"/>
                    </a:ext>
                  </a:extLst>
                </a:gridCol>
                <a:gridCol w="525992">
                  <a:extLst>
                    <a:ext uri="{9D8B030D-6E8A-4147-A177-3AD203B41FA5}">
                      <a16:colId xmlns:a16="http://schemas.microsoft.com/office/drawing/2014/main" val="1145047130"/>
                    </a:ext>
                  </a:extLst>
                </a:gridCol>
                <a:gridCol w="553197">
                  <a:extLst>
                    <a:ext uri="{9D8B030D-6E8A-4147-A177-3AD203B41FA5}">
                      <a16:colId xmlns:a16="http://schemas.microsoft.com/office/drawing/2014/main" val="3934437034"/>
                    </a:ext>
                  </a:extLst>
                </a:gridCol>
              </a:tblGrid>
              <a:tr h="266197"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DE DENGUE: CONFIRMADOS Y PROBABLES POR SEMANA EPIDEMIOLOGICA DE LA SE 01-29/2024 - /ESTABLECIMIENTOS DE SALUD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336677"/>
                  </a:ext>
                </a:extLst>
              </a:tr>
              <a:tr h="1585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DIAGNOSTICO/EESS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SEMANAS EPIDEMIOLOGICAS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83052"/>
                  </a:ext>
                </a:extLst>
              </a:tr>
              <a:tr h="15858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463030"/>
                  </a:ext>
                </a:extLst>
              </a:tr>
              <a:tr h="1585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CON SIGNOS DE ALARMA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978883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C.S.PAMPA GRANDE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39053"/>
                  </a:ext>
                </a:extLst>
              </a:tr>
              <a:tr h="29747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C.S.PAMPAS DE HOSPITAL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424958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C.S.SAN JUAN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759975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 EL LIMON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05743"/>
                  </a:ext>
                </a:extLst>
              </a:tr>
              <a:tr h="1585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 GERARDO GONZALEZ VILLEGAS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785034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P.S.CABUYAL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373032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P.S.CERRO BLANCO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321653"/>
                  </a:ext>
                </a:extLst>
              </a:tr>
              <a:tr h="1585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NOTIFICADOS POR EE.SS DE OTRA JURIDISCCION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308120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GRAVE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352976"/>
                  </a:ext>
                </a:extLst>
              </a:tr>
              <a:tr h="1585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C.S.PAMPAS DE HOSPITAL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7175"/>
                  </a:ext>
                </a:extLst>
              </a:tr>
              <a:tr h="297477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SIN SIGNOS DE ALARMA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258405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C.S.ANDRES ARAUJO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752412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C.S.PAMPA GRANDE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74832"/>
                  </a:ext>
                </a:extLst>
              </a:tr>
              <a:tr h="29747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C.S.PAMPAS DE HOSPITAL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341631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C.S.SAN JUAN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573634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 EL LIMON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321317"/>
                  </a:ext>
                </a:extLst>
              </a:tr>
              <a:tr h="1585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 GERARDO GONZALEZ VILLEGAS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323399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P.S.CABUYAL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17857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P.S.CERRO BLANCO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033478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P.S.CRUZ BLANCA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296924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P.S.GARBANZAL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956671"/>
                  </a:ext>
                </a:extLst>
              </a:tr>
              <a:tr h="15858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P.S.PUERTO PIZARRO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774634"/>
                  </a:ext>
                </a:extLst>
              </a:tr>
              <a:tr h="29747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NOTIFICADOS POR EE.SS DE OTRA JURIDISCCION</a:t>
                      </a:r>
                    </a:p>
                  </a:txBody>
                  <a:tcPr marL="45258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36435"/>
                  </a:ext>
                </a:extLst>
              </a:tr>
              <a:tr h="29747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MICRORED DE PAMPA GRANDE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1498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9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826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SE29</a:t>
            </a:r>
            <a:endParaRPr lang="es-PE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100A219-0BFF-D407-EB0E-829F806E11EB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1614197"/>
          <a:ext cx="10731761" cy="4170784"/>
        </p:xfrm>
        <a:graphic>
          <a:graphicData uri="http://schemas.openxmlformats.org/drawingml/2006/table">
            <a:tbl>
              <a:tblPr/>
              <a:tblGrid>
                <a:gridCol w="1093049">
                  <a:extLst>
                    <a:ext uri="{9D8B030D-6E8A-4147-A177-3AD203B41FA5}">
                      <a16:colId xmlns:a16="http://schemas.microsoft.com/office/drawing/2014/main" val="1518841147"/>
                    </a:ext>
                  </a:extLst>
                </a:gridCol>
                <a:gridCol w="561430">
                  <a:extLst>
                    <a:ext uri="{9D8B030D-6E8A-4147-A177-3AD203B41FA5}">
                      <a16:colId xmlns:a16="http://schemas.microsoft.com/office/drawing/2014/main" val="3252879750"/>
                    </a:ext>
                  </a:extLst>
                </a:gridCol>
                <a:gridCol w="561430">
                  <a:extLst>
                    <a:ext uri="{9D8B030D-6E8A-4147-A177-3AD203B41FA5}">
                      <a16:colId xmlns:a16="http://schemas.microsoft.com/office/drawing/2014/main" val="2521856067"/>
                    </a:ext>
                  </a:extLst>
                </a:gridCol>
                <a:gridCol w="248421">
                  <a:extLst>
                    <a:ext uri="{9D8B030D-6E8A-4147-A177-3AD203B41FA5}">
                      <a16:colId xmlns:a16="http://schemas.microsoft.com/office/drawing/2014/main" val="603733119"/>
                    </a:ext>
                  </a:extLst>
                </a:gridCol>
                <a:gridCol w="198736">
                  <a:extLst>
                    <a:ext uri="{9D8B030D-6E8A-4147-A177-3AD203B41FA5}">
                      <a16:colId xmlns:a16="http://schemas.microsoft.com/office/drawing/2014/main" val="2164615767"/>
                    </a:ext>
                  </a:extLst>
                </a:gridCol>
                <a:gridCol w="238484">
                  <a:extLst>
                    <a:ext uri="{9D8B030D-6E8A-4147-A177-3AD203B41FA5}">
                      <a16:colId xmlns:a16="http://schemas.microsoft.com/office/drawing/2014/main" val="3599189523"/>
                    </a:ext>
                  </a:extLst>
                </a:gridCol>
                <a:gridCol w="248421">
                  <a:extLst>
                    <a:ext uri="{9D8B030D-6E8A-4147-A177-3AD203B41FA5}">
                      <a16:colId xmlns:a16="http://schemas.microsoft.com/office/drawing/2014/main" val="4246140873"/>
                    </a:ext>
                  </a:extLst>
                </a:gridCol>
                <a:gridCol w="238484">
                  <a:extLst>
                    <a:ext uri="{9D8B030D-6E8A-4147-A177-3AD203B41FA5}">
                      <a16:colId xmlns:a16="http://schemas.microsoft.com/office/drawing/2014/main" val="1832041043"/>
                    </a:ext>
                  </a:extLst>
                </a:gridCol>
                <a:gridCol w="238484">
                  <a:extLst>
                    <a:ext uri="{9D8B030D-6E8A-4147-A177-3AD203B41FA5}">
                      <a16:colId xmlns:a16="http://schemas.microsoft.com/office/drawing/2014/main" val="4034726888"/>
                    </a:ext>
                  </a:extLst>
                </a:gridCol>
                <a:gridCol w="322947">
                  <a:extLst>
                    <a:ext uri="{9D8B030D-6E8A-4147-A177-3AD203B41FA5}">
                      <a16:colId xmlns:a16="http://schemas.microsoft.com/office/drawing/2014/main" val="1036203409"/>
                    </a:ext>
                  </a:extLst>
                </a:gridCol>
                <a:gridCol w="362693">
                  <a:extLst>
                    <a:ext uri="{9D8B030D-6E8A-4147-A177-3AD203B41FA5}">
                      <a16:colId xmlns:a16="http://schemas.microsoft.com/office/drawing/2014/main" val="3711359921"/>
                    </a:ext>
                  </a:extLst>
                </a:gridCol>
                <a:gridCol w="357725">
                  <a:extLst>
                    <a:ext uri="{9D8B030D-6E8A-4147-A177-3AD203B41FA5}">
                      <a16:colId xmlns:a16="http://schemas.microsoft.com/office/drawing/2014/main" val="2037947868"/>
                    </a:ext>
                  </a:extLst>
                </a:gridCol>
                <a:gridCol w="288167">
                  <a:extLst>
                    <a:ext uri="{9D8B030D-6E8A-4147-A177-3AD203B41FA5}">
                      <a16:colId xmlns:a16="http://schemas.microsoft.com/office/drawing/2014/main" val="2831688090"/>
                    </a:ext>
                  </a:extLst>
                </a:gridCol>
                <a:gridCol w="387536">
                  <a:extLst>
                    <a:ext uri="{9D8B030D-6E8A-4147-A177-3AD203B41FA5}">
                      <a16:colId xmlns:a16="http://schemas.microsoft.com/office/drawing/2014/main" val="545042553"/>
                    </a:ext>
                  </a:extLst>
                </a:gridCol>
                <a:gridCol w="387536">
                  <a:extLst>
                    <a:ext uri="{9D8B030D-6E8A-4147-A177-3AD203B41FA5}">
                      <a16:colId xmlns:a16="http://schemas.microsoft.com/office/drawing/2014/main" val="12585678"/>
                    </a:ext>
                  </a:extLst>
                </a:gridCol>
                <a:gridCol w="382568">
                  <a:extLst>
                    <a:ext uri="{9D8B030D-6E8A-4147-A177-3AD203B41FA5}">
                      <a16:colId xmlns:a16="http://schemas.microsoft.com/office/drawing/2014/main" val="936855857"/>
                    </a:ext>
                  </a:extLst>
                </a:gridCol>
                <a:gridCol w="372631">
                  <a:extLst>
                    <a:ext uri="{9D8B030D-6E8A-4147-A177-3AD203B41FA5}">
                      <a16:colId xmlns:a16="http://schemas.microsoft.com/office/drawing/2014/main" val="2726248510"/>
                    </a:ext>
                  </a:extLst>
                </a:gridCol>
                <a:gridCol w="238484">
                  <a:extLst>
                    <a:ext uri="{9D8B030D-6E8A-4147-A177-3AD203B41FA5}">
                      <a16:colId xmlns:a16="http://schemas.microsoft.com/office/drawing/2014/main" val="598949054"/>
                    </a:ext>
                  </a:extLst>
                </a:gridCol>
                <a:gridCol w="278230">
                  <a:extLst>
                    <a:ext uri="{9D8B030D-6E8A-4147-A177-3AD203B41FA5}">
                      <a16:colId xmlns:a16="http://schemas.microsoft.com/office/drawing/2014/main" val="2595802505"/>
                    </a:ext>
                  </a:extLst>
                </a:gridCol>
                <a:gridCol w="198736">
                  <a:extLst>
                    <a:ext uri="{9D8B030D-6E8A-4147-A177-3AD203B41FA5}">
                      <a16:colId xmlns:a16="http://schemas.microsoft.com/office/drawing/2014/main" val="2933007722"/>
                    </a:ext>
                  </a:extLst>
                </a:gridCol>
                <a:gridCol w="308042">
                  <a:extLst>
                    <a:ext uri="{9D8B030D-6E8A-4147-A177-3AD203B41FA5}">
                      <a16:colId xmlns:a16="http://schemas.microsoft.com/office/drawing/2014/main" val="1905029751"/>
                    </a:ext>
                  </a:extLst>
                </a:gridCol>
                <a:gridCol w="283199">
                  <a:extLst>
                    <a:ext uri="{9D8B030D-6E8A-4147-A177-3AD203B41FA5}">
                      <a16:colId xmlns:a16="http://schemas.microsoft.com/office/drawing/2014/main" val="2213017479"/>
                    </a:ext>
                  </a:extLst>
                </a:gridCol>
                <a:gridCol w="223578">
                  <a:extLst>
                    <a:ext uri="{9D8B030D-6E8A-4147-A177-3AD203B41FA5}">
                      <a16:colId xmlns:a16="http://schemas.microsoft.com/office/drawing/2014/main" val="2232313920"/>
                    </a:ext>
                  </a:extLst>
                </a:gridCol>
                <a:gridCol w="238484">
                  <a:extLst>
                    <a:ext uri="{9D8B030D-6E8A-4147-A177-3AD203B41FA5}">
                      <a16:colId xmlns:a16="http://schemas.microsoft.com/office/drawing/2014/main" val="514855930"/>
                    </a:ext>
                  </a:extLst>
                </a:gridCol>
                <a:gridCol w="193768">
                  <a:extLst>
                    <a:ext uri="{9D8B030D-6E8A-4147-A177-3AD203B41FA5}">
                      <a16:colId xmlns:a16="http://schemas.microsoft.com/office/drawing/2014/main" val="3371572769"/>
                    </a:ext>
                  </a:extLst>
                </a:gridCol>
                <a:gridCol w="228546">
                  <a:extLst>
                    <a:ext uri="{9D8B030D-6E8A-4147-A177-3AD203B41FA5}">
                      <a16:colId xmlns:a16="http://schemas.microsoft.com/office/drawing/2014/main" val="2401212158"/>
                    </a:ext>
                  </a:extLst>
                </a:gridCol>
                <a:gridCol w="268294">
                  <a:extLst>
                    <a:ext uri="{9D8B030D-6E8A-4147-A177-3AD203B41FA5}">
                      <a16:colId xmlns:a16="http://schemas.microsoft.com/office/drawing/2014/main" val="630598299"/>
                    </a:ext>
                  </a:extLst>
                </a:gridCol>
                <a:gridCol w="293136">
                  <a:extLst>
                    <a:ext uri="{9D8B030D-6E8A-4147-A177-3AD203B41FA5}">
                      <a16:colId xmlns:a16="http://schemas.microsoft.com/office/drawing/2014/main" val="1771555917"/>
                    </a:ext>
                  </a:extLst>
                </a:gridCol>
                <a:gridCol w="480280">
                  <a:extLst>
                    <a:ext uri="{9D8B030D-6E8A-4147-A177-3AD203B41FA5}">
                      <a16:colId xmlns:a16="http://schemas.microsoft.com/office/drawing/2014/main" val="3584835448"/>
                    </a:ext>
                  </a:extLst>
                </a:gridCol>
                <a:gridCol w="505121">
                  <a:extLst>
                    <a:ext uri="{9D8B030D-6E8A-4147-A177-3AD203B41FA5}">
                      <a16:colId xmlns:a16="http://schemas.microsoft.com/office/drawing/2014/main" val="1114291847"/>
                    </a:ext>
                  </a:extLst>
                </a:gridCol>
                <a:gridCol w="505121">
                  <a:extLst>
                    <a:ext uri="{9D8B030D-6E8A-4147-A177-3AD203B41FA5}">
                      <a16:colId xmlns:a16="http://schemas.microsoft.com/office/drawing/2014/main" val="3199567680"/>
                    </a:ext>
                  </a:extLst>
                </a:gridCol>
              </a:tblGrid>
              <a:tr h="167725">
                <a:tc rowSpan="2" gridSpan="28"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DE DENGUE: CONFIRMADOS Y PROBABLES POR SEMANA  EPIDEMIOLOGICA DE LA SE 01-29/2024 - /DISTRITOS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869191"/>
                  </a:ext>
                </a:extLst>
              </a:tr>
              <a:tr h="158780">
                <a:tc gridSpan="28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044070"/>
                  </a:ext>
                </a:extLst>
              </a:tr>
              <a:tr h="2213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DIAGNOSTICO/EESS</a:t>
                      </a:r>
                    </a:p>
                  </a:txBody>
                  <a:tcPr marL="4034" marR="4034" marT="4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SEMANAS EPIDEMIOLOGICAS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034" marR="4034" marT="4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559233"/>
                  </a:ext>
                </a:extLst>
              </a:tr>
              <a:tr h="23481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105279"/>
                  </a:ext>
                </a:extLst>
              </a:tr>
              <a:tr h="43608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CON SIGNOS DE ALARMA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898204"/>
                  </a:ext>
                </a:extLst>
              </a:tr>
              <a:tr h="23481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PAMPAS DE HOSPITAL</a:t>
                      </a:r>
                    </a:p>
                  </a:txBody>
                  <a:tcPr marL="48409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548543"/>
                  </a:ext>
                </a:extLst>
              </a:tr>
              <a:tr h="2348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DE LA VIRGEN</a:t>
                      </a:r>
                    </a:p>
                  </a:txBody>
                  <a:tcPr marL="48409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815818"/>
                  </a:ext>
                </a:extLst>
              </a:tr>
              <a:tr h="23481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48409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160848"/>
                  </a:ext>
                </a:extLst>
              </a:tr>
              <a:tr h="23481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GRAVE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621577"/>
                  </a:ext>
                </a:extLst>
              </a:tr>
              <a:tr h="23481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PAMPAS DE HOSPITAL</a:t>
                      </a:r>
                    </a:p>
                  </a:txBody>
                  <a:tcPr marL="48409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301429"/>
                  </a:ext>
                </a:extLst>
              </a:tr>
              <a:tr h="43608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DENGUE SIN SIGNOS DE ALARMA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91393"/>
                  </a:ext>
                </a:extLst>
              </a:tr>
              <a:tr h="23481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PAMPAS DE HOSPITAL</a:t>
                      </a:r>
                    </a:p>
                  </a:txBody>
                  <a:tcPr marL="48409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063201"/>
                  </a:ext>
                </a:extLst>
              </a:tr>
              <a:tr h="43608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DE LA VIRGEN</a:t>
                      </a:r>
                    </a:p>
                  </a:txBody>
                  <a:tcPr marL="48409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526412"/>
                  </a:ext>
                </a:extLst>
              </a:tr>
              <a:tr h="234816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48409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47041"/>
                  </a:ext>
                </a:extLst>
              </a:tr>
              <a:tr h="436088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MICRORED DE PAMPA GRANDE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6365C"/>
                          </a:highlight>
                          <a:latin typeface="Calibri" panose="020F0502020204030204" pitchFamily="34" charset="0"/>
                        </a:rPr>
                        <a:t>1488</a:t>
                      </a:r>
                    </a:p>
                  </a:txBody>
                  <a:tcPr marL="4034" marR="4034" marT="403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07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(01-29)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SE29</a:t>
            </a:r>
            <a:endParaRPr lang="es-PE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E6CEDAB-85DB-D418-F4D8-6102F7FAF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1198107"/>
            <a:ext cx="6532562" cy="30703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356905-53DE-E8F7-F696-B477FDC8C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99" y="1198107"/>
            <a:ext cx="4324351" cy="24669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3F6A199-75BB-7B11-08EE-FD4925B5E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89" y="4268471"/>
            <a:ext cx="6442710" cy="219900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105698F-CB4D-FC78-9053-1DE24372C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762" y="3665082"/>
            <a:ext cx="5113575" cy="276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3D6A5D-9CDA-2D62-DF16-F4E413236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423" cy="695130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01-29/2024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8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702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10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SE29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27000" y="1373188"/>
          <a:ext cx="5397500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42702" imgH="1722246" progId="Excel.Sheet.12">
                  <p:link updateAutomatic="1"/>
                </p:oleObj>
              </mc:Choice>
              <mc:Fallback>
                <p:oleObj name="Worksheet" r:id="rId2" imgW="5242702" imgH="172224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000" y="1373188"/>
                        <a:ext cx="5397500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7397750" y="1339850"/>
          <a:ext cx="4494213" cy="439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42702" imgH="5128363" progId="Excel.Sheet.12">
                  <p:link updateAutomatic="1"/>
                </p:oleObj>
              </mc:Choice>
              <mc:Fallback>
                <p:oleObj name="Worksheet" r:id="rId4" imgW="5242702" imgH="5128363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7750" y="1339850"/>
                        <a:ext cx="4494213" cy="439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203200" y="3441700"/>
          <a:ext cx="531495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42702" imgH="2949011" progId="Excel.Sheet.12">
                  <p:link updateAutomatic="1"/>
                </p:oleObj>
              </mc:Choice>
              <mc:Fallback>
                <p:oleObj name="Worksheet" r:id="rId6" imgW="5242702" imgH="2949011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3200" y="3441700"/>
                        <a:ext cx="5314950" cy="299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SE29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15511" y="1718469"/>
          <a:ext cx="12007850" cy="342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541563" imgH="6141925" progId="Excel.Sheet.12">
                  <p:link updateAutomatic="1"/>
                </p:oleObj>
              </mc:Choice>
              <mc:Fallback>
                <p:oleObj name="Worksheet" r:id="rId2" imgW="21541563" imgH="6141925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5511" y="1718469"/>
                        <a:ext cx="12007850" cy="342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947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SE29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84162" y="2008533"/>
          <a:ext cx="11907838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267243" imgH="4114800" progId="Excel.Sheet.12">
                  <p:link updateAutomatic="1"/>
                </p:oleObj>
              </mc:Choice>
              <mc:Fallback>
                <p:oleObj name="Worksheet" r:id="rId2" imgW="21267243" imgH="4114800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162" y="2008533"/>
                        <a:ext cx="11907838" cy="230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27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(01-29)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(01-29)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SE29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8202613" y="1312863"/>
          <a:ext cx="353695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37754" imgH="3383090" progId="Excel.Sheet.12">
                  <p:link updateAutomatic="1"/>
                </p:oleObj>
              </mc:Choice>
              <mc:Fallback>
                <p:oleObj name="Worksheet" r:id="rId2" imgW="5737754" imgH="3383090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02613" y="1312863"/>
                        <a:ext cx="3536950" cy="208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762535" imgH="921886" progId="Excel.Sheet.12">
                  <p:link updateAutomatic="1"/>
                </p:oleObj>
              </mc:Choice>
              <mc:Fallback>
                <p:oleObj name="Worksheet" r:id="rId4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223837" y="1312863"/>
          <a:ext cx="6284913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3144394" imgH="6682606" progId="Excel.Sheet.12">
                  <p:link updateAutomatic="1"/>
                </p:oleObj>
              </mc:Choice>
              <mc:Fallback>
                <p:oleObj name="Worksheet" r:id="rId6" imgW="13144394" imgH="6682606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3837" y="1312863"/>
                        <a:ext cx="6284913" cy="319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/>
        </p:nvGraphicFramePr>
        <p:xfrm>
          <a:off x="6999288" y="3856038"/>
          <a:ext cx="4968875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8587705" imgH="4564230" progId="Excel.Sheet.12">
                  <p:link updateAutomatic="1"/>
                </p:oleObj>
              </mc:Choice>
              <mc:Fallback>
                <p:oleObj name="Worksheet" r:id="rId8" imgW="8587705" imgH="4564230" progId="Excel.Sheet.12">
                  <p:link updateAutomatic="1"/>
                  <p:pic>
                    <p:nvPicPr>
                      <p:cNvPr id="12" name="Objeto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99288" y="3856038"/>
                        <a:ext cx="4968875" cy="264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B75E644-824E-0F58-ED28-8AD31AD45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293" y="4510088"/>
          <a:ext cx="53340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5334142" imgH="1722246" progId="Excel.Sheet.12">
                  <p:link updateAutomatic="1"/>
                </p:oleObj>
              </mc:Choice>
              <mc:Fallback>
                <p:oleObj name="Worksheet" r:id="rId10" imgW="5334142" imgH="172224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B75E644-824E-0F58-ED28-8AD31AD45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9293" y="4510088"/>
                        <a:ext cx="533400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06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844A77-0CA5-208B-5FA6-BE9A3C6C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4887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01-29/2024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89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Epidemiológica29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141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131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(01- 29)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29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7AB4C03-F77E-4D8C-81AB-6784168CB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5" y="1543050"/>
            <a:ext cx="5476875" cy="18859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E172BCC-674C-42E8-82CB-9EA028AD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5" y="3781881"/>
            <a:ext cx="5476875" cy="2305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0AFBFA-ABD5-43F8-9300-8A5FC19A8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86381"/>
            <a:ext cx="54768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59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29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BDE947-D8F9-4AFF-BE27-0AB8867A0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306"/>
            <a:ext cx="12192000" cy="35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29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29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32137D-D3BB-4AC5-9597-0AB76677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7545"/>
            <a:ext cx="12192000" cy="18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(01- 29)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29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E324EF-7EF3-4409-8749-4A6E1EF0B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97" y="1353907"/>
            <a:ext cx="5465703" cy="33109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7A98133-15F2-490D-BD4E-26B5F0D76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97" y="4760505"/>
            <a:ext cx="5438775" cy="16954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56C274-5893-4CF7-AD9F-D0EB0BBC5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82" y="1350735"/>
            <a:ext cx="3631195" cy="23866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1D01C6-3B27-493A-B1F5-9823975C3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197" y="3851788"/>
            <a:ext cx="4452506" cy="30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06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01-29/2024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B80B6A-DADC-4F76-A1FD-1D5069B67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6942"/>
            <a:ext cx="12192000" cy="58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(01-29)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29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4DDE1E3-CF2F-02FD-D9BE-A3120B23A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538233"/>
              </p:ext>
            </p:extLst>
          </p:nvPr>
        </p:nvGraphicFramePr>
        <p:xfrm>
          <a:off x="349054" y="909481"/>
          <a:ext cx="521970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19589" imgH="2219447" progId="Excel.Sheet.12">
                  <p:link updateAutomatic="1"/>
                </p:oleObj>
              </mc:Choice>
              <mc:Fallback>
                <p:oleObj name="Worksheet" r:id="rId2" imgW="5219589" imgH="22194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054" y="909481"/>
                        <a:ext cx="5219700" cy="221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63EFF80-274D-7831-C0DF-7E7270C8A4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924695"/>
              </p:ext>
            </p:extLst>
          </p:nvPr>
        </p:nvGraphicFramePr>
        <p:xfrm>
          <a:off x="7481375" y="1288216"/>
          <a:ext cx="4239039" cy="519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19589" imgH="6391373" progId="Excel.Sheet.12">
                  <p:link updateAutomatic="1"/>
                </p:oleObj>
              </mc:Choice>
              <mc:Fallback>
                <p:oleObj name="Worksheet" r:id="rId4" imgW="5219589" imgH="639137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1375" y="1288216"/>
                        <a:ext cx="4239039" cy="5190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C78C342-F895-F167-42BF-361170663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736777"/>
              </p:ext>
            </p:extLst>
          </p:nvPr>
        </p:nvGraphicFramePr>
        <p:xfrm>
          <a:off x="636416" y="3309005"/>
          <a:ext cx="4448028" cy="317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19589" imgH="3724342" progId="Excel.Sheet.12">
                  <p:link updateAutomatic="1"/>
                </p:oleObj>
              </mc:Choice>
              <mc:Fallback>
                <p:oleObj name="Worksheet" r:id="rId6" imgW="5219589" imgH="37243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6416" y="3309005"/>
                        <a:ext cx="4448028" cy="3173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(01-29)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29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B4C0705-1CCA-4B71-27C3-E85F53ADE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010420"/>
              </p:ext>
            </p:extLst>
          </p:nvPr>
        </p:nvGraphicFramePr>
        <p:xfrm>
          <a:off x="596900" y="1154113"/>
          <a:ext cx="11337925" cy="42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688021" imgH="7038806" progId="Excel.Sheet.12">
                  <p:link updateAutomatic="1"/>
                </p:oleObj>
              </mc:Choice>
              <mc:Fallback>
                <p:oleObj name="Worksheet" r:id="rId2" imgW="18688021" imgH="703880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6900" y="1154113"/>
                        <a:ext cx="11337925" cy="426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(01-29)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29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A1C1A20-43EA-A583-5B8E-C6F56906A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507362"/>
              </p:ext>
            </p:extLst>
          </p:nvPr>
        </p:nvGraphicFramePr>
        <p:xfrm>
          <a:off x="765471" y="1839473"/>
          <a:ext cx="11628197" cy="252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888105" imgH="4095758" progId="Excel.Sheet.12">
                  <p:link updateAutomatic="1"/>
                </p:oleObj>
              </mc:Choice>
              <mc:Fallback>
                <p:oleObj name="Worksheet" r:id="rId2" imgW="18888105" imgH="409575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5471" y="1839473"/>
                        <a:ext cx="11628197" cy="2521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(01-29)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29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0838812-5D0C-C040-8356-F2724BFFC7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601762"/>
              </p:ext>
            </p:extLst>
          </p:nvPr>
        </p:nvGraphicFramePr>
        <p:xfrm>
          <a:off x="565641" y="4713273"/>
          <a:ext cx="490537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05279" imgH="1838227" progId="Excel.Sheet.12">
                  <p:link updateAutomatic="1"/>
                </p:oleObj>
              </mc:Choice>
              <mc:Fallback>
                <p:oleObj name="Worksheet" r:id="rId2" imgW="4905279" imgH="18382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5641" y="4713273"/>
                        <a:ext cx="4905375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11D1B97-C7DD-ABDA-A036-111EF4149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692325"/>
              </p:ext>
            </p:extLst>
          </p:nvPr>
        </p:nvGraphicFramePr>
        <p:xfrm>
          <a:off x="7439328" y="1190625"/>
          <a:ext cx="3468688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14903" imgH="3505263" progId="Excel.Sheet.12">
                  <p:link updateAutomatic="1"/>
                </p:oleObj>
              </mc:Choice>
              <mc:Fallback>
                <p:oleObj name="Worksheet" r:id="rId4" imgW="5314903" imgH="35052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39328" y="1190625"/>
                        <a:ext cx="3468688" cy="228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09266DE-2C6D-6E23-F2C4-90053B7F2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81575"/>
              </p:ext>
            </p:extLst>
          </p:nvPr>
        </p:nvGraphicFramePr>
        <p:xfrm>
          <a:off x="337405" y="1531786"/>
          <a:ext cx="5361849" cy="328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0114955" imgH="6201223" progId="Excel.Sheet.12">
                  <p:link updateAutomatic="1"/>
                </p:oleObj>
              </mc:Choice>
              <mc:Fallback>
                <p:oleObj name="Worksheet" r:id="rId6" imgW="10114955" imgH="62012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7405" y="1531786"/>
                        <a:ext cx="5361849" cy="3286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CF81B991-AE78-DFE7-3CE8-894BBC3AB4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197952"/>
              </p:ext>
            </p:extLst>
          </p:nvPr>
        </p:nvGraphicFramePr>
        <p:xfrm>
          <a:off x="6492748" y="3478213"/>
          <a:ext cx="5361849" cy="3168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944713" imgH="4695649" progId="Excel.Sheet.12">
                  <p:link updateAutomatic="1"/>
                </p:oleObj>
              </mc:Choice>
              <mc:Fallback>
                <p:oleObj name="Worksheet" r:id="rId8" imgW="7944713" imgH="469564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92748" y="3478213"/>
                        <a:ext cx="5361849" cy="3168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CAD8952-1731-9F09-323A-713B7B97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2416" r="875" b="1165"/>
          <a:stretch/>
        </p:blipFill>
        <p:spPr>
          <a:xfrm>
            <a:off x="121920" y="167641"/>
            <a:ext cx="11963400" cy="669036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01-29/2024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145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674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1971</Words>
  <Application>Microsoft Office PowerPoint</Application>
  <PresentationFormat>Panorámica</PresentationFormat>
  <Paragraphs>1041</Paragraphs>
  <Slides>28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19</vt:i4>
      </vt:variant>
      <vt:variant>
        <vt:lpstr>Títulos de diapositiva</vt:lpstr>
      </vt:variant>
      <vt:variant>
        <vt:i4>28</vt:i4>
      </vt:variant>
    </vt:vector>
  </HeadingPairs>
  <TitlesOfParts>
    <vt:vector size="54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file:///C:\Users\Usuario\Downloads\Sala_situacional_ZA-Plantilla.xlsx!TRABAJO!F13C1:F19C5</vt:lpstr>
      <vt:lpstr>file:///C:\Users\Usuario\Downloads\Sala_situacional_ZA-Plantilla.xlsx!TRABAJO!F58C1:F84C5</vt:lpstr>
      <vt:lpstr>file:///C:\Users\Usuario\Downloads\Sala_situacional_ZA-Plantilla.xlsx!TRABAJO!F118C1:F133C5</vt:lpstr>
      <vt:lpstr>file:///C:\Users\Usuario\Downloads\Sala_situacional_ZA-Plantilla.xlsx!TRABAJO2!F35C1:F57C35</vt:lpstr>
      <vt:lpstr>file:///C:\Users\Usuario\Downloads\Sala_situacional_ZA-Plantilla.xlsx!TRABAJO2!F86C1:F99C36</vt:lpstr>
      <vt:lpstr>file:///C:\Users\Usuario\Downloads\Sala_situacional_ZA-Plantilla.xlsx!TRABAJO!F13C9:F17C14</vt:lpstr>
      <vt:lpstr>file:///C:\Users\Usuario\Downloads\Sala_situacional_ZA-Plantilla.xlsx!TRABAJO!%5bSala_situacional_ZA-Plantilla.xlsx%5dTRABAJO%20Gráfico%202</vt:lpstr>
      <vt:lpstr>file:///C:\Users\Usuario\Downloads\Sala_situacional_ZA-Plantilla.xlsx!TRABAJO3!%5bSala_situacional_ZA-Plantilla.xlsx%5dTRABAJO3%20Gráfico%201</vt:lpstr>
      <vt:lpstr>file:///C:\Users\Usuario\Downloads\Sala_situacional_ZA-Plantilla.xlsx!TRABAJO3!%5bSala_situacional_ZA-Plantilla.xlsx%5dTRABAJO3%20Gráfico%202</vt:lpstr>
      <vt:lpstr>file:///C:\Users\cdcpe\OneDrive\Escritorio\SALA_%20CORRALES\sala_situacional%20-%20SE%2028%20C.xlsx!TRABAJO!F14C1:F20C5</vt:lpstr>
      <vt:lpstr>file:///C:\Users\cdcpe\OneDrive\Escritorio\SALA_%20CORRALES\sala_situacional%20-%20SE%2028%20C.xlsx!TRABAJO!F49C1:F71C5</vt:lpstr>
      <vt:lpstr>file:///C:\Users\cdcpe\OneDrive\Escritorio\SALA_%20CORRALES\sala_situacional%20-%20SE%2028%20C.xlsx!TRABAJO!F94C1:F108C5</vt:lpstr>
      <vt:lpstr>file:///C:\Users\cdcpe\OneDrive\Escritorio\SALA_%20CORRALES\sala_situacional%20-%20SE%2028%20C.xlsx!TRABAJO2!F35C1:F55C35</vt:lpstr>
      <vt:lpstr>file:///C:\Users\cdcpe\OneDrive\Escritorio\SALA_%20CORRALES\sala_situacional%20-%20SE%2028%20C.xlsx!TRABAJO2!F87C1:F100C34</vt:lpstr>
      <vt:lpstr>file:///C:\Users\cdcpe\OneDrive\Escritorio\SALA_%20CORRALES\sala_situacional%20-%20SE%2028%20C.xlsx!TRABAJO!%5bsala_situacional%20-%20SE%2028%20C.xlsx%5dTRABAJO%20Gráfico%202</vt:lpstr>
      <vt:lpstr>file:///C:\Users\cdcpe\OneDrive\Escritorio\SALA_%20CORRALES\sala_situacional%20-%20SE%2028%20C.xlsx!TRABAJO!F6C18:F10C23</vt:lpstr>
      <vt:lpstr>file:///C:\Users\cdcpe\OneDrive\Escritorio\SALA_%20CORRALES\sala_situacional%20-%20SE%2028%20C.xlsx!TRABAJO3!%5bsala_situacional%20-%20SE%2028%20C.xlsx%5dTRABAJO3%20Gráfico%201</vt:lpstr>
      <vt:lpstr>file:///C:\Users\cdcpe\OneDrive\Escritorio\SALA_%20CORRALES\sala_situacional%20-%20SE%2028%20C.xlsx!TRABAJO3!%5bsala_situacional%20-%20SE%2028%20C.xlsx%5dTRABAJO3%20Gráfico%202</vt:lpstr>
      <vt:lpstr>file:///C:\Users\cdcpe\OneDrive\Escritorio\SALA_%20CORRALES\sala_situacional%20-%20SE%2029%20C.xlsx!TRABAJO!F12C9:F16C14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115</cp:revision>
  <cp:lastPrinted>2024-03-20T23:17:57Z</cp:lastPrinted>
  <dcterms:created xsi:type="dcterms:W3CDTF">2023-06-21T15:50:33Z</dcterms:created>
  <dcterms:modified xsi:type="dcterms:W3CDTF">2024-08-12T14:54:06Z</dcterms:modified>
</cp:coreProperties>
</file>