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9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ALA_PAMPA_GRANDE\sala_situacional%20-%2043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PE" sz="1400"/>
              <a:t>Canal Endémico de la Microred de Pampa Grande - SE 43-2024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'CE-PG'!$M$6</c:f>
              <c:strCache>
                <c:ptCount val="1"/>
                <c:pt idx="0">
                  <c:v>Zona Alarma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chemeClr val="tx1"/>
              </a:solidFill>
            </a:ln>
          </c:spPr>
          <c:val>
            <c:numRef>
              <c:f>'CE-PG'!$M$7:$M$59</c:f>
              <c:numCache>
                <c:formatCode>0</c:formatCode>
                <c:ptCount val="53"/>
                <c:pt idx="0">
                  <c:v>5.0550504633038935</c:v>
                </c:pt>
                <c:pt idx="1">
                  <c:v>5.3794868325296736</c:v>
                </c:pt>
                <c:pt idx="2">
                  <c:v>9.5677643628300224</c:v>
                </c:pt>
                <c:pt idx="3">
                  <c:v>5.2659863237109041</c:v>
                </c:pt>
                <c:pt idx="4">
                  <c:v>9.0662280511902225</c:v>
                </c:pt>
                <c:pt idx="5">
                  <c:v>10.300894693322215</c:v>
                </c:pt>
                <c:pt idx="6">
                  <c:v>14.824484694626335</c:v>
                </c:pt>
                <c:pt idx="7">
                  <c:v>12.300581423608417</c:v>
                </c:pt>
                <c:pt idx="8">
                  <c:v>20.074130565815445</c:v>
                </c:pt>
                <c:pt idx="9">
                  <c:v>24.058333278467622</c:v>
                </c:pt>
                <c:pt idx="10">
                  <c:v>23.219937564330642</c:v>
                </c:pt>
                <c:pt idx="11">
                  <c:v>21.478377746103817</c:v>
                </c:pt>
                <c:pt idx="12">
                  <c:v>31.284784202536635</c:v>
                </c:pt>
                <c:pt idx="13">
                  <c:v>29.83409873895134</c:v>
                </c:pt>
                <c:pt idx="14">
                  <c:v>15.745966692414834</c:v>
                </c:pt>
                <c:pt idx="15">
                  <c:v>13.676532676230863</c:v>
                </c:pt>
                <c:pt idx="16">
                  <c:v>12.325615985103706</c:v>
                </c:pt>
                <c:pt idx="17">
                  <c:v>6.8780341357223422</c:v>
                </c:pt>
                <c:pt idx="18">
                  <c:v>10.47269432276493</c:v>
                </c:pt>
                <c:pt idx="19">
                  <c:v>13.312366769934656</c:v>
                </c:pt>
                <c:pt idx="20">
                  <c:v>9.4499202399442694</c:v>
                </c:pt>
                <c:pt idx="21">
                  <c:v>15.166621742876909</c:v>
                </c:pt>
                <c:pt idx="22">
                  <c:v>16.467039272889604</c:v>
                </c:pt>
                <c:pt idx="23">
                  <c:v>12.197948716088192</c:v>
                </c:pt>
                <c:pt idx="24">
                  <c:v>12.754238940935464</c:v>
                </c:pt>
                <c:pt idx="25">
                  <c:v>8.7911218194900727</c:v>
                </c:pt>
                <c:pt idx="26">
                  <c:v>9.4361823664978193</c:v>
                </c:pt>
                <c:pt idx="27">
                  <c:v>9.3276424013725645</c:v>
                </c:pt>
                <c:pt idx="28">
                  <c:v>6.0785612535406059</c:v>
                </c:pt>
                <c:pt idx="29">
                  <c:v>4.2585580849069578</c:v>
                </c:pt>
                <c:pt idx="30">
                  <c:v>6.9241336180748698</c:v>
                </c:pt>
                <c:pt idx="31">
                  <c:v>11.249893070042315</c:v>
                </c:pt>
                <c:pt idx="32">
                  <c:v>13.429100507328638</c:v>
                </c:pt>
                <c:pt idx="33">
                  <c:v>13.657921379188757</c:v>
                </c:pt>
                <c:pt idx="34">
                  <c:v>7.2936416290797554</c:v>
                </c:pt>
                <c:pt idx="35">
                  <c:v>9.1189763324091633</c:v>
                </c:pt>
                <c:pt idx="36">
                  <c:v>4.8704967056330117</c:v>
                </c:pt>
                <c:pt idx="37">
                  <c:v>13.075192477595657</c:v>
                </c:pt>
                <c:pt idx="38">
                  <c:v>6.1559225077942168</c:v>
                </c:pt>
                <c:pt idx="39">
                  <c:v>6.6872594497001181</c:v>
                </c:pt>
                <c:pt idx="40">
                  <c:v>4.1755366507604217</c:v>
                </c:pt>
                <c:pt idx="41">
                  <c:v>3.8704967056330117</c:v>
                </c:pt>
                <c:pt idx="42">
                  <c:v>2.9148542155126762</c:v>
                </c:pt>
                <c:pt idx="43">
                  <c:v>4.0469186159968027</c:v>
                </c:pt>
                <c:pt idx="44">
                  <c:v>2.843846591989275</c:v>
                </c:pt>
                <c:pt idx="45">
                  <c:v>3.4186219207784072</c:v>
                </c:pt>
                <c:pt idx="46">
                  <c:v>3.3359197980322768</c:v>
                </c:pt>
                <c:pt idx="47">
                  <c:v>1.7568782679852943</c:v>
                </c:pt>
                <c:pt idx="48">
                  <c:v>1.2153672210408717</c:v>
                </c:pt>
                <c:pt idx="49">
                  <c:v>4.9354850207417122</c:v>
                </c:pt>
                <c:pt idx="50">
                  <c:v>3.8491940635609092</c:v>
                </c:pt>
                <c:pt idx="51">
                  <c:v>5.4641016151377544</c:v>
                </c:pt>
                <c:pt idx="52">
                  <c:v>1.0416432317327402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6-4727-A9C7-CD49E65D39D1}"/>
            </c:ext>
          </c:extLst>
        </c:ser>
        <c:ser>
          <c:idx val="1"/>
          <c:order val="1"/>
          <c:tx>
            <c:strRef>
              <c:f>'CE-PG'!$N$6</c:f>
              <c:strCache>
                <c:ptCount val="1"/>
                <c:pt idx="0">
                  <c:v>Seguridad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chemeClr val="tx1"/>
              </a:solidFill>
            </a:ln>
          </c:spPr>
          <c:val>
            <c:numRef>
              <c:f>'CE-PG'!$N$7:$N$59</c:f>
              <c:numCache>
                <c:formatCode>0</c:formatCode>
                <c:ptCount val="53"/>
                <c:pt idx="0">
                  <c:v>2</c:v>
                </c:pt>
                <c:pt idx="1">
                  <c:v>2.2857142857142856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3.5714285714285716</c:v>
                </c:pt>
                <c:pt idx="6">
                  <c:v>5.5714285714285712</c:v>
                </c:pt>
                <c:pt idx="7">
                  <c:v>4.2857142857142856</c:v>
                </c:pt>
                <c:pt idx="8">
                  <c:v>8.4285714285714288</c:v>
                </c:pt>
                <c:pt idx="9">
                  <c:v>11.142857142857142</c:v>
                </c:pt>
                <c:pt idx="10">
                  <c:v>10.428571428571429</c:v>
                </c:pt>
                <c:pt idx="11">
                  <c:v>8</c:v>
                </c:pt>
                <c:pt idx="12">
                  <c:v>13</c:v>
                </c:pt>
                <c:pt idx="13">
                  <c:v>12.428571428571429</c:v>
                </c:pt>
                <c:pt idx="14">
                  <c:v>8</c:v>
                </c:pt>
                <c:pt idx="15">
                  <c:v>5.8571428571428568</c:v>
                </c:pt>
                <c:pt idx="16">
                  <c:v>5.5714285714285712</c:v>
                </c:pt>
                <c:pt idx="17">
                  <c:v>3.2857142857142856</c:v>
                </c:pt>
                <c:pt idx="18">
                  <c:v>5.2857142857142856</c:v>
                </c:pt>
                <c:pt idx="19">
                  <c:v>7.4285714285714288</c:v>
                </c:pt>
                <c:pt idx="20">
                  <c:v>6.5714285714285712</c:v>
                </c:pt>
                <c:pt idx="21">
                  <c:v>8.8571428571428577</c:v>
                </c:pt>
                <c:pt idx="22">
                  <c:v>9.2857142857142865</c:v>
                </c:pt>
                <c:pt idx="23">
                  <c:v>6.4285714285714288</c:v>
                </c:pt>
                <c:pt idx="24">
                  <c:v>7.2857142857142856</c:v>
                </c:pt>
                <c:pt idx="25">
                  <c:v>4.8571428571428568</c:v>
                </c:pt>
                <c:pt idx="26">
                  <c:v>5.8571428571428568</c:v>
                </c:pt>
                <c:pt idx="27">
                  <c:v>6.1428571428571432</c:v>
                </c:pt>
                <c:pt idx="28">
                  <c:v>3.5714285714285716</c:v>
                </c:pt>
                <c:pt idx="29">
                  <c:v>2.1428571428571428</c:v>
                </c:pt>
                <c:pt idx="30">
                  <c:v>3.2857142857142856</c:v>
                </c:pt>
                <c:pt idx="31">
                  <c:v>5.2857142857142856</c:v>
                </c:pt>
                <c:pt idx="32">
                  <c:v>7</c:v>
                </c:pt>
                <c:pt idx="33">
                  <c:v>6.1428571428571432</c:v>
                </c:pt>
                <c:pt idx="34">
                  <c:v>3.8571428571428572</c:v>
                </c:pt>
                <c:pt idx="35">
                  <c:v>5.1428571428571432</c:v>
                </c:pt>
                <c:pt idx="36">
                  <c:v>2.5714285714285716</c:v>
                </c:pt>
                <c:pt idx="37">
                  <c:v>4.7142857142857144</c:v>
                </c:pt>
                <c:pt idx="38">
                  <c:v>3.2857142857142856</c:v>
                </c:pt>
                <c:pt idx="39">
                  <c:v>3.4285714285714284</c:v>
                </c:pt>
                <c:pt idx="40">
                  <c:v>2.2857142857142856</c:v>
                </c:pt>
                <c:pt idx="41">
                  <c:v>1.5714285714285714</c:v>
                </c:pt>
                <c:pt idx="42">
                  <c:v>1</c:v>
                </c:pt>
                <c:pt idx="43">
                  <c:v>2.4285714285714284</c:v>
                </c:pt>
                <c:pt idx="44">
                  <c:v>1.5714285714285714</c:v>
                </c:pt>
                <c:pt idx="45">
                  <c:v>1.7142857142857142</c:v>
                </c:pt>
                <c:pt idx="46">
                  <c:v>1.1428571428571428</c:v>
                </c:pt>
                <c:pt idx="47">
                  <c:v>0.8571428571428571</c:v>
                </c:pt>
                <c:pt idx="48">
                  <c:v>0.42857142857142855</c:v>
                </c:pt>
                <c:pt idx="49">
                  <c:v>1.8571428571428572</c:v>
                </c:pt>
                <c:pt idx="50">
                  <c:v>1.2857142857142858</c:v>
                </c:pt>
                <c:pt idx="51">
                  <c:v>2</c:v>
                </c:pt>
                <c:pt idx="52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6-4727-A9C7-CD49E65D39D1}"/>
            </c:ext>
          </c:extLst>
        </c:ser>
        <c:ser>
          <c:idx val="2"/>
          <c:order val="2"/>
          <c:tx>
            <c:strRef>
              <c:f>'CE-PG'!$O$6</c:f>
              <c:strCache>
                <c:ptCount val="1"/>
                <c:pt idx="0">
                  <c:v>Éxito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tx1"/>
              </a:solidFill>
            </a:ln>
          </c:spPr>
          <c:val>
            <c:numRef>
              <c:f>'CE-PG'!$O$7:$O$59</c:f>
              <c:numCache>
                <c:formatCode>0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0.25403330758516596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9.8734248663641111E-2</c:v>
                </c:pt>
                <c:pt idx="19">
                  <c:v>1.5447760872082013</c:v>
                </c:pt>
                <c:pt idx="20">
                  <c:v>3.6929369029128734</c:v>
                </c:pt>
                <c:pt idx="21">
                  <c:v>2.5476639714088058</c:v>
                </c:pt>
                <c:pt idx="22">
                  <c:v>2.1043892985389689</c:v>
                </c:pt>
                <c:pt idx="23">
                  <c:v>0.65919414105466601</c:v>
                </c:pt>
                <c:pt idx="24">
                  <c:v>1.8171896304931074</c:v>
                </c:pt>
                <c:pt idx="25">
                  <c:v>0.92316389479564087</c:v>
                </c:pt>
                <c:pt idx="26">
                  <c:v>2.2781033477878943</c:v>
                </c:pt>
                <c:pt idx="27">
                  <c:v>2.958071884341722</c:v>
                </c:pt>
                <c:pt idx="28">
                  <c:v>1.0642958893165368</c:v>
                </c:pt>
                <c:pt idx="29">
                  <c:v>2.7156200807327835E-2</c:v>
                </c:pt>
                <c:pt idx="30">
                  <c:v>0</c:v>
                </c:pt>
                <c:pt idx="31">
                  <c:v>0</c:v>
                </c:pt>
                <c:pt idx="32">
                  <c:v>0.57089949267136308</c:v>
                </c:pt>
                <c:pt idx="33">
                  <c:v>0</c:v>
                </c:pt>
                <c:pt idx="34">
                  <c:v>0.42064408520595897</c:v>
                </c:pt>
                <c:pt idx="35">
                  <c:v>1.1667379533051236</c:v>
                </c:pt>
                <c:pt idx="36">
                  <c:v>0.2723604372241315</c:v>
                </c:pt>
                <c:pt idx="37">
                  <c:v>0</c:v>
                </c:pt>
                <c:pt idx="38">
                  <c:v>0.41550606363435438</c:v>
                </c:pt>
                <c:pt idx="39">
                  <c:v>0.16988340744273822</c:v>
                </c:pt>
                <c:pt idx="40">
                  <c:v>0.39589192066814949</c:v>
                </c:pt>
                <c:pt idx="41">
                  <c:v>0</c:v>
                </c:pt>
                <c:pt idx="42">
                  <c:v>0</c:v>
                </c:pt>
                <c:pt idx="43">
                  <c:v>0.81022424114605429</c:v>
                </c:pt>
                <c:pt idx="44">
                  <c:v>0.29901055086786776</c:v>
                </c:pt>
                <c:pt idx="45">
                  <c:v>9.9495077930209508E-3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6-4727-A9C7-CD49E65D3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12704"/>
        <c:axId val="102177024"/>
      </c:areaChart>
      <c:barChart>
        <c:barDir val="col"/>
        <c:grouping val="clustered"/>
        <c:varyColors val="0"/>
        <c:ser>
          <c:idx val="3"/>
          <c:order val="3"/>
          <c:tx>
            <c:strRef>
              <c:f>'CE-PG'!$P$6</c:f>
              <c:strCache>
                <c:ptCount val="1"/>
                <c:pt idx="0">
                  <c:v>Casos actual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</c:spPr>
          <c:invertIfNegative val="0"/>
          <c:val>
            <c:numRef>
              <c:f>'CE-PG'!$P$7:$P$59</c:f>
              <c:numCache>
                <c:formatCode>General</c:formatCode>
                <c:ptCount val="53"/>
                <c:pt idx="0">
                  <c:v>3</c:v>
                </c:pt>
                <c:pt idx="1">
                  <c:v>11</c:v>
                </c:pt>
                <c:pt idx="2">
                  <c:v>8</c:v>
                </c:pt>
                <c:pt idx="3">
                  <c:v>9</c:v>
                </c:pt>
                <c:pt idx="4">
                  <c:v>6</c:v>
                </c:pt>
                <c:pt idx="5">
                  <c:v>22</c:v>
                </c:pt>
                <c:pt idx="6">
                  <c:v>36</c:v>
                </c:pt>
                <c:pt idx="7">
                  <c:v>74</c:v>
                </c:pt>
                <c:pt idx="8">
                  <c:v>70</c:v>
                </c:pt>
                <c:pt idx="9">
                  <c:v>104</c:v>
                </c:pt>
                <c:pt idx="10">
                  <c:v>128</c:v>
                </c:pt>
                <c:pt idx="11">
                  <c:v>147</c:v>
                </c:pt>
                <c:pt idx="12">
                  <c:v>55</c:v>
                </c:pt>
                <c:pt idx="13">
                  <c:v>100</c:v>
                </c:pt>
                <c:pt idx="14">
                  <c:v>98</c:v>
                </c:pt>
                <c:pt idx="15">
                  <c:v>106</c:v>
                </c:pt>
                <c:pt idx="16">
                  <c:v>82</c:v>
                </c:pt>
                <c:pt idx="17">
                  <c:v>78</c:v>
                </c:pt>
                <c:pt idx="18">
                  <c:v>52</c:v>
                </c:pt>
                <c:pt idx="19">
                  <c:v>42</c:v>
                </c:pt>
                <c:pt idx="20">
                  <c:v>55</c:v>
                </c:pt>
                <c:pt idx="21">
                  <c:v>54</c:v>
                </c:pt>
                <c:pt idx="22">
                  <c:v>30</c:v>
                </c:pt>
                <c:pt idx="23">
                  <c:v>22</c:v>
                </c:pt>
                <c:pt idx="24">
                  <c:v>30</c:v>
                </c:pt>
                <c:pt idx="25">
                  <c:v>19</c:v>
                </c:pt>
                <c:pt idx="26">
                  <c:v>26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19</c:v>
                </c:pt>
                <c:pt idx="31">
                  <c:v>20</c:v>
                </c:pt>
                <c:pt idx="32">
                  <c:v>9</c:v>
                </c:pt>
                <c:pt idx="33">
                  <c:v>9</c:v>
                </c:pt>
                <c:pt idx="34">
                  <c:v>5</c:v>
                </c:pt>
                <c:pt idx="35">
                  <c:v>16</c:v>
                </c:pt>
                <c:pt idx="36">
                  <c:v>11</c:v>
                </c:pt>
                <c:pt idx="37">
                  <c:v>11</c:v>
                </c:pt>
                <c:pt idx="38">
                  <c:v>6</c:v>
                </c:pt>
                <c:pt idx="39">
                  <c:v>10</c:v>
                </c:pt>
                <c:pt idx="40">
                  <c:v>15</c:v>
                </c:pt>
                <c:pt idx="41">
                  <c:v>9</c:v>
                </c:pt>
                <c:pt idx="42">
                  <c:v>5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C6-4727-A9C7-CD49E65D3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12704"/>
        <c:axId val="102177024"/>
      </c:barChart>
      <c:catAx>
        <c:axId val="101512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PE"/>
          </a:p>
        </c:txPr>
        <c:crossAx val="102177024"/>
        <c:crosses val="autoZero"/>
        <c:auto val="1"/>
        <c:lblAlgn val="ctr"/>
        <c:lblOffset val="100"/>
        <c:noMultiLvlLbl val="0"/>
      </c:catAx>
      <c:valAx>
        <c:axId val="10217702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01512704"/>
        <c:crosses val="autoZero"/>
        <c:crossBetween val="midCat"/>
      </c:valAx>
      <c:spPr>
        <a:solidFill>
          <a:srgbClr val="FF0000"/>
        </a:solidFill>
        <a:ln w="12700">
          <a:solidFill>
            <a:sysClr val="windowText" lastClr="000000"/>
          </a:solidFill>
        </a:ln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0.75217</cdr:x>
      <cdr:y>0.1416</cdr:y>
    </cdr:from>
    <cdr:to>
      <cdr:x>0.94092</cdr:x>
      <cdr:y>0.2155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08A334E-A5E9-4C1D-B304-D68BA18C7945}"/>
            </a:ext>
          </a:extLst>
        </cdr:cNvPr>
        <cdr:cNvSpPr txBox="1"/>
      </cdr:nvSpPr>
      <cdr:spPr>
        <a:xfrm xmlns:a="http://schemas.openxmlformats.org/drawingml/2006/main">
          <a:off x="4649570" y="593794"/>
          <a:ext cx="1166764" cy="309892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FFF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PE" sz="1100" b="1">
              <a:solidFill>
                <a:schemeClr val="bg1"/>
              </a:solidFill>
            </a:rPr>
            <a:t>Zona</a:t>
          </a:r>
          <a:r>
            <a:rPr lang="es-PE" sz="1100" b="1" baseline="0">
              <a:solidFill>
                <a:schemeClr val="bg1"/>
              </a:solidFill>
            </a:rPr>
            <a:t> Epidemia</a:t>
          </a:r>
          <a:endParaRPr lang="es-PE" sz="1100" b="1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4/11/2024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8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file:///C:\SALA_%20CORRALES\sala_situacional%20-%20SE%2042%20C.xlsx!TRABAJO!F14C1:F20C5" TargetMode="External"/><Relationship Id="rId7" Type="http://schemas.openxmlformats.org/officeDocument/2006/relationships/oleObject" Target="file:///C:\SALA_%20CORRALES\sala_situacional%20-%20SE%2042%20C.xlsx!TRABAJO!F50C1:F73C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oleObject" Target="file:///C:\SALA_%20CORRALES\sala_situacional%20-%20SE%2042%20C.xlsx!TRABAJO!F94C1:F110C5" TargetMode="External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file:///C:\SALA_%20CORRALES\sala_situacional%20-%20SE%2042%20C.xlsx!TRABAJO2!F35C1:F56C45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42%20C.xlsx!TRABAJO2!F88C1:F101C45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42%20C.xlsx!TRABAJO!F12C9:F16C14" TargetMode="External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42%20C.xlsx!TRABAJO3!%5bsala_situacional%20-%20SE%2042%20C.xlsx%5dTRABAJO3%20Gr&#225;fico%202" TargetMode="External"/><Relationship Id="rId5" Type="http://schemas.openxmlformats.org/officeDocument/2006/relationships/image" Target="../media/image48.emf"/><Relationship Id="rId10" Type="http://schemas.openxmlformats.org/officeDocument/2006/relationships/image" Target="../media/image51.png"/><Relationship Id="rId4" Type="http://schemas.openxmlformats.org/officeDocument/2006/relationships/oleObject" Target="file:///C:\SALA_%20CORRALES\sala_situacional%20-%20SE%2042%20C.xlsx!TRABAJO3!%5bsala_situacional%20-%20SE%2042%20C.xlsx%5dTRABAJO3%20Gr&#225;fico%201" TargetMode="External"/><Relationship Id="rId9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7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42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2.xlsx!TRABAJO!F58C1:F8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42.xlsx!TRABAJO!F120C1:F135C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42.xlsx!TRABAJO2!F35C1:F59C4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42.xlsx!TRABAJO2!F88C1:F101C4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42.xlsx!TRABAJO!%5bSala_situacional_ZA-42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42.xlsx!TRABAJO3!%5bSala_situacional_ZA-42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2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42.xlsx!TRABAJO3!%5bSala_situacional_ZA-42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(01-43)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06EF54-763D-C2E7-4B1F-A132CCA3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2" y="1209557"/>
            <a:ext cx="5878316" cy="20438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C0CA2-2DB5-0E27-2669-0AD529C1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562" y="1190169"/>
            <a:ext cx="5128260" cy="54406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92D8E4-5C8F-80CF-220A-37C9631CB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5" y="3604571"/>
            <a:ext cx="5772854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(01-43)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E0A82D-C4B6-022B-FC55-24B74B57D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" y="1750348"/>
            <a:ext cx="11562183" cy="42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(01-43)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39893F-0C72-20ED-018C-46EACCFE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510281"/>
            <a:ext cx="11728579" cy="35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(01-43)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</a:p>
          <a:p>
            <a:pPr algn="l"/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28193F-97AC-8E04-E8BE-83ACF0B04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268" y="3849253"/>
            <a:ext cx="4009844" cy="27906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A0C87EB-4202-7D07-F2CB-52CA488B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53" y="1258487"/>
            <a:ext cx="4448904" cy="29061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AABFA93-7C3E-603B-CB4D-695DE687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544" y="1258487"/>
            <a:ext cx="4214688" cy="25907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AD28C5-4A62-38D8-6E13-27BEEF1D5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714" y="4818935"/>
            <a:ext cx="598701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2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FE17B-99E9-67B5-7A13-CFD470EC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(01-43)</a:t>
            </a:r>
          </a:p>
          <a:p>
            <a:endParaRPr lang="es-PE" dirty="0"/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9FAF9866-0B9B-424A-A120-3653DA4F7D62}"/>
              </a:ext>
            </a:extLst>
          </p:cNvPr>
          <p:cNvGraphicFramePr>
            <a:graphicFrameLocks/>
          </p:cNvGraphicFramePr>
          <p:nvPr/>
        </p:nvGraphicFramePr>
        <p:xfrm>
          <a:off x="466532" y="1314989"/>
          <a:ext cx="10683550" cy="526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A3F1F108-FC42-9E63-06BD-756B42CC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572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FA2CBB-147E-8DB1-61B3-B7F3E0122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106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307078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MAPAS DE RIESGO DE FIEBRE POR VIRUS DENGUE EN LA MICRORED DE PAMPA GRANDE – SE 01-43/2024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18C1F75-2958-10A5-C78D-20897B0C7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57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75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53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7614B6-54D0-61A1-B0DB-79DD9C05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2" y="0"/>
            <a:ext cx="1010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SE243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864A4B1-8211-1BBF-472E-38159BAB7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10" y="1271977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0893" imgH="1722246" progId="Excel.Sheet.12">
                  <p:link updateAutomatic="1"/>
                </p:oleObj>
              </mc:Choice>
              <mc:Fallback>
                <p:oleObj name="Worksheet" r:id="rId3" imgW="5440893" imgH="172224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864A4B1-8211-1BBF-472E-38159BAB7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0" y="1271977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15C8F59-FE5E-E6C5-121C-0C3141E0A4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62" y="3094514"/>
          <a:ext cx="5440363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440893" imgH="3337465" progId="Excel.Sheet.12">
                  <p:link updateAutomatic="1"/>
                </p:oleObj>
              </mc:Choice>
              <mc:Fallback>
                <p:oleObj name="Worksheet" r:id="rId5" imgW="5440893" imgH="3337465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615C8F59-FE5E-E6C5-121C-0C3141E0A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662" y="3094514"/>
                        <a:ext cx="5440363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5A76E6BC-9A99-436C-DDB7-29ECC87861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5429" y="1403282"/>
          <a:ext cx="4949416" cy="5275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40893" imgH="5798670" progId="Excel.Sheet.12">
                  <p:link updateAutomatic="1"/>
                </p:oleObj>
              </mc:Choice>
              <mc:Fallback>
                <p:oleObj name="Worksheet" r:id="rId7" imgW="5440893" imgH="5798670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5A76E6BC-9A99-436C-DDB7-29ECC87861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5429" y="1403282"/>
                        <a:ext cx="4949416" cy="5275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(01-43)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2DCD84F-D249-142C-0FF0-085CFDF35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565" y="1915975"/>
          <a:ext cx="11957726" cy="354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947600" imgH="11231912" progId="Excel.Sheet.12">
                  <p:link updateAutomatic="1"/>
                </p:oleObj>
              </mc:Choice>
              <mc:Fallback>
                <p:oleObj name="Worksheet" r:id="rId2" imgW="37947600" imgH="1123191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2DCD84F-D249-142C-0FF0-085CFDF35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565" y="1915975"/>
                        <a:ext cx="11957726" cy="3540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10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DE94B65-14F0-20C4-586A-CF299374B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957" y="1883603"/>
          <a:ext cx="11755214" cy="253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947600" imgH="8191650" progId="Excel.Sheet.12">
                  <p:link updateAutomatic="1"/>
                </p:oleObj>
              </mc:Choice>
              <mc:Fallback>
                <p:oleObj name="Worksheet" r:id="rId2" imgW="37947600" imgH="819165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DE94B65-14F0-20C4-586A-CF299374B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957" y="1883603"/>
                        <a:ext cx="11755214" cy="253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6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(01-43)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SE43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30D531C-796C-12FD-81BD-FF42C5184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249" y="1477756"/>
          <a:ext cx="558104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06116" imgH="6583680" progId="Excel.Sheet.12">
                  <p:link updateAutomatic="1"/>
                </p:oleObj>
              </mc:Choice>
              <mc:Fallback>
                <p:oleObj name="Worksheet" r:id="rId4" imgW="13106116" imgH="658368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30D531C-796C-12FD-81BD-FF42C51846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249" y="1477756"/>
                        <a:ext cx="5581040" cy="280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9CEC234-D80B-9A27-E302-331D062B8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7882" y="3403585"/>
          <a:ext cx="6355821" cy="345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778634" imgH="6941433" progId="Excel.Sheet.12">
                  <p:link updateAutomatic="1"/>
                </p:oleObj>
              </mc:Choice>
              <mc:Fallback>
                <p:oleObj name="Worksheet" r:id="rId6" imgW="12778634" imgH="6941433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9CEC234-D80B-9A27-E302-331D062B8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7882" y="3403585"/>
                        <a:ext cx="6355821" cy="345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9AC2C304-2E52-BE8D-CCDB-065DD292B1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769" y="4408488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334142" imgH="1722246" progId="Excel.Sheet.12">
                  <p:link updateAutomatic="1"/>
                </p:oleObj>
              </mc:Choice>
              <mc:Fallback>
                <p:oleObj name="Worksheet" r:id="rId8" imgW="5334142" imgH="1722246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9AC2C304-2E52-BE8D-CCDB-065DD292B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769" y="4408488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030E5CE-CB82-CC5B-F581-E60AE2FC15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465" y="1347799"/>
            <a:ext cx="3124972" cy="18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01-43/2024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C44523-B774-E345-4D85-6E8C1740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43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69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13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27DA0B-EB5E-FE22-5BE6-94015B64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8" y="1635500"/>
            <a:ext cx="5623560" cy="1623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9F8966-29C4-5F12-CFFD-5F9A4EFD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8" y="3599441"/>
            <a:ext cx="5623560" cy="22250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F9C504-156E-3A25-705A-71738D9DA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442" y="1635500"/>
            <a:ext cx="5623560" cy="45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09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FEE732-EDBA-C611-F9D4-5139CC1D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9" y="1633930"/>
            <a:ext cx="11905861" cy="35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77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(01- 43)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128D33-CC33-E917-9A7C-1C3355293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2305984"/>
            <a:ext cx="11952514" cy="30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5862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(01- 43)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SE42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F5B2F5-CE37-4AFA-9226-65AC9412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57" y="1448743"/>
            <a:ext cx="5135312" cy="27553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29A810-1812-5E0F-54F3-4C9D508E7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037" y="1581315"/>
            <a:ext cx="4353004" cy="2351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5FFB45-EB28-0852-A9B5-24636313D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375" y="3932879"/>
            <a:ext cx="4944631" cy="25713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59C6E7-DFFF-3E43-6281-F198969F1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82" y="4637314"/>
            <a:ext cx="5615940" cy="14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(01-43)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FE0E3A4-E95A-3C79-A141-DD0C622EF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3302"/>
              </p:ext>
            </p:extLst>
          </p:nvPr>
        </p:nvGraphicFramePr>
        <p:xfrm>
          <a:off x="761979" y="1190169"/>
          <a:ext cx="53562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1981074" progId="Excel.Sheet.12">
                  <p:link updateAutomatic="1"/>
                </p:oleObj>
              </mc:Choice>
              <mc:Fallback>
                <p:oleObj name="Worksheet" r:id="rId2" imgW="5356683" imgH="19810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1979" y="1190169"/>
                        <a:ext cx="535622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9928765-2F66-6C4A-3035-F24E51FC2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704578"/>
              </p:ext>
            </p:extLst>
          </p:nvPr>
        </p:nvGraphicFramePr>
        <p:xfrm>
          <a:off x="698180" y="3268664"/>
          <a:ext cx="5324017" cy="321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3589044" progId="Excel.Sheet.12">
                  <p:link updateAutomatic="1"/>
                </p:oleObj>
              </mc:Choice>
              <mc:Fallback>
                <p:oleObj name="Worksheet" r:id="rId4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180" y="3268664"/>
                        <a:ext cx="5324017" cy="3217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DF1BA71-0A06-C483-1BED-A08404CBC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65678"/>
              </p:ext>
            </p:extLst>
          </p:nvPr>
        </p:nvGraphicFramePr>
        <p:xfrm>
          <a:off x="6880183" y="1229759"/>
          <a:ext cx="4549838" cy="54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7658218" progId="Excel.Sheet.12">
                  <p:link updateAutomatic="1"/>
                </p:oleObj>
              </mc:Choice>
              <mc:Fallback>
                <p:oleObj name="Worksheet" r:id="rId6" imgW="5356683" imgH="76582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0183" y="1229759"/>
                        <a:ext cx="4549838" cy="540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FCF33C-1CA5-6ADC-2574-2B2A8B88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9" y="8466"/>
            <a:ext cx="12207089" cy="684953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01-43/2024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36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78A1A4-3688-D6EB-43DD-DDF36DB0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40" y="270588"/>
            <a:ext cx="10078738" cy="65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(01-43)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43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1072545-6F57-2299-C39A-84DB9E137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14027"/>
              </p:ext>
            </p:extLst>
          </p:nvPr>
        </p:nvGraphicFramePr>
        <p:xfrm>
          <a:off x="128764" y="932420"/>
          <a:ext cx="11882929" cy="374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210843" imgH="8572429" progId="Excel.Sheet.12">
                  <p:link updateAutomatic="1"/>
                </p:oleObj>
              </mc:Choice>
              <mc:Fallback>
                <p:oleObj name="Worksheet" r:id="rId2" imgW="27210843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764" y="932420"/>
                        <a:ext cx="11882929" cy="3745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(01-43)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43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1CD8FE1-A5DF-0AA0-136B-ABCFA2215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4402"/>
              </p:ext>
            </p:extLst>
          </p:nvPr>
        </p:nvGraphicFramePr>
        <p:xfrm>
          <a:off x="245730" y="1158468"/>
          <a:ext cx="11748138" cy="201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210843" imgH="4648232" progId="Excel.Sheet.12">
                  <p:link updateAutomatic="1"/>
                </p:oleObj>
              </mc:Choice>
              <mc:Fallback>
                <p:oleObj name="Worksheet" r:id="rId2" imgW="27210843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730" y="1158468"/>
                        <a:ext cx="11748138" cy="2010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(01-43)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43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18E9093-04DD-6971-7288-73E5A4CFD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29196"/>
              </p:ext>
            </p:extLst>
          </p:nvPr>
        </p:nvGraphicFramePr>
        <p:xfrm>
          <a:off x="148956" y="1439723"/>
          <a:ext cx="5962347" cy="321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40631" imgH="5742661" progId="Excel.Sheet.12">
                  <p:link updateAutomatic="1"/>
                </p:oleObj>
              </mc:Choice>
              <mc:Fallback>
                <p:oleObj name="Worksheet" r:id="rId2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956" y="1439723"/>
                        <a:ext cx="5962347" cy="321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487DD1F-CB9B-788E-0D5A-E99168048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4812"/>
              </p:ext>
            </p:extLst>
          </p:nvPr>
        </p:nvGraphicFramePr>
        <p:xfrm>
          <a:off x="6155010" y="3069657"/>
          <a:ext cx="5853814" cy="371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14138" imgH="6996897" progId="Excel.Sheet.12">
                  <p:link updateAutomatic="1"/>
                </p:oleObj>
              </mc:Choice>
              <mc:Fallback>
                <p:oleObj name="Worksheet" r:id="rId4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5010" y="3069657"/>
                        <a:ext cx="5853814" cy="371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02F7FE8F-BD5C-63D0-6EF6-64A04F795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35883"/>
              </p:ext>
            </p:extLst>
          </p:nvPr>
        </p:nvGraphicFramePr>
        <p:xfrm>
          <a:off x="386881" y="4799796"/>
          <a:ext cx="5361943" cy="162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523968" progId="Excel.Sheet.12">
                  <p:link updateAutomatic="1"/>
                </p:oleObj>
              </mc:Choice>
              <mc:Fallback>
                <p:oleObj name="Worksheet" r:id="rId6" imgW="5036855" imgH="1523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881" y="4799796"/>
                        <a:ext cx="5361943" cy="1622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3BAB10A8-82DE-8A23-8445-877D48FB6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67540"/>
              </p:ext>
            </p:extLst>
          </p:nvPr>
        </p:nvGraphicFramePr>
        <p:xfrm>
          <a:off x="7566524" y="1199942"/>
          <a:ext cx="3055402" cy="187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25567" imgH="3332972" progId="Excel.Sheet.12">
                  <p:link updateAutomatic="1"/>
                </p:oleObj>
              </mc:Choice>
              <mc:Fallback>
                <p:oleObj name="Worksheet" r:id="rId8" imgW="5425567" imgH="3332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66524" y="1199942"/>
                        <a:ext cx="3055402" cy="1877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9DF9C2-C60E-6742-292A-979EADBAF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90"/>
            <a:ext cx="12238196" cy="683221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01-43/2024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43</a:t>
            </a:r>
            <a:endParaRPr lang="es-P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9A44B-7E04-795B-8B13-5FAAD241BC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80"/>
          <a:stretch/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9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hemos contra el Dengue - Asociación Española">
            <a:extLst>
              <a:ext uri="{FF2B5EF4-FFF2-40B4-BE49-F238E27FC236}">
                <a16:creationId xmlns:a16="http://schemas.microsoft.com/office/drawing/2014/main" id="{EDBB697F-20F7-881D-90A2-D49DD4E9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1520889"/>
            <a:ext cx="8523903" cy="5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0" y="398699"/>
            <a:ext cx="12027467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DENGUE - 2024</a:t>
            </a:r>
            <a:br>
              <a:rPr lang="es-PE" dirty="0"/>
            </a:br>
            <a:r>
              <a:rPr lang="es-PE" dirty="0"/>
              <a:t>MICRORED DE PAMPA GRANDE –  SE (01-43)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111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615</Words>
  <Application>Microsoft Office PowerPoint</Application>
  <PresentationFormat>Panorámica</PresentationFormat>
  <Paragraphs>67</Paragraphs>
  <Slides>31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Títulos de diapositiva</vt:lpstr>
      </vt:variant>
      <vt:variant>
        <vt:i4>31</vt:i4>
      </vt:variant>
    </vt:vector>
  </HeadingPairs>
  <TitlesOfParts>
    <vt:vector size="56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file:///C:\SALA_ZARUMILLA\Sala_situacional_ZA-42.xlsx!TRABAJO!F13C1:F19C5</vt:lpstr>
      <vt:lpstr>file:///C:\SALA_ZARUMILLA\Sala_situacional_ZA-42.xlsx!TRABAJO!F120C1:F135C5</vt:lpstr>
      <vt:lpstr>file:///C:\SALA_ZARUMILLA\Sala_situacional_ZA-42.xlsx!TRABAJO!F58C1:F86C5</vt:lpstr>
      <vt:lpstr>file:///C:\SALA_ZARUMILLA\Sala_situacional_ZA-42.xlsx!TRABAJO2!F35C1:F59C45</vt:lpstr>
      <vt:lpstr>file:///C:\SALA_ZARUMILLA\Sala_situacional_ZA-42.xlsx!TRABAJO2!F88C1:F101C45</vt:lpstr>
      <vt:lpstr>file:///C:\SALA_ZARUMILLA\Sala_situacional_ZA-42.xlsx!TRABAJO3!%5bSala_situacional_ZA-42.xlsx%5dTRABAJO3%20Gráfico%201</vt:lpstr>
      <vt:lpstr>file:///C:\SALA_ZARUMILLA\Sala_situacional_ZA-42.xlsx!TRABAJO3!%5bSala_situacional_ZA-42.xlsx%5dTRABAJO3%20Gráfico%202</vt:lpstr>
      <vt:lpstr>file:///C:\SALA_ZARUMILLA\Sala_situacional_ZA-42.xlsx!TRABAJO!F13C9:F17C14</vt:lpstr>
      <vt:lpstr>file:///C:\SALA_ZARUMILLA\Sala_situacional_ZA-42.xlsx!TRABAJO!%5bSala_situacional_ZA-42.xlsx%5dTRABAJO%20Gráfico%202</vt:lpstr>
      <vt:lpstr>file:///C:\SALA_%20CORRALES\sala_situacional%20-%20SE%2042%20C.xlsx!TRABAJO!F14C1:F20C5</vt:lpstr>
      <vt:lpstr>file:///C:\SALA_%20CORRALES\sala_situacional%20-%20SE%2042%20C.xlsx!TRABAJO!F94C1:F110C5</vt:lpstr>
      <vt:lpstr>file:///C:\SALA_%20CORRALES\sala_situacional%20-%20SE%2042%20C.xlsx!TRABAJO!F50C1:F73C5</vt:lpstr>
      <vt:lpstr>file:///C:\SALA_%20CORRALES\sala_situacional%20-%20SE%2042%20C.xlsx!TRABAJO2!F35C1:F56C45</vt:lpstr>
      <vt:lpstr>file:///C:\SALA_%20CORRALES\sala_situacional%20-%20SE%2042%20C.xlsx!TRABAJO2!F88C1:F101C45</vt:lpstr>
      <vt:lpstr>file:///C:\SALA_%20CORRALES\sala_situacional%20-%20SE%2028%20C.xlsx!TRABAJO!F6C18:F10C23</vt:lpstr>
      <vt:lpstr>file:///C:\SALA_%20CORRALES\sala_situacional%20-%20SE%2042%20C.xlsx!TRABAJO3!%5bsala_situacional%20-%20SE%2042%20C.xlsx%5dTRABAJO3%20Gráfico%201</vt:lpstr>
      <vt:lpstr>file:///C:\SALA_%20CORRALES\sala_situacional%20-%20SE%2042%20C.xlsx!TRABAJO3!%5bsala_situacional%20-%20SE%2042%20C.xlsx%5dTRABAJO3%20Gráfico%202</vt:lpstr>
      <vt:lpstr>file:///C:\SALA_%20CORRALES\sala_situacional%20-%20SE%2042%20C.xlsx!TRABAJO!F12C9:F16C14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132</cp:revision>
  <cp:lastPrinted>2024-03-20T23:17:57Z</cp:lastPrinted>
  <dcterms:created xsi:type="dcterms:W3CDTF">2023-06-21T15:50:33Z</dcterms:created>
  <dcterms:modified xsi:type="dcterms:W3CDTF">2024-11-04T17:41:30Z</dcterms:modified>
</cp:coreProperties>
</file>