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ueva%20carpeta\SALA_ZARUMILLA\sala_situacional%20ZA-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b="1">
                <a:solidFill>
                  <a:sysClr val="windowText" lastClr="000000"/>
                </a:solidFill>
              </a:rPr>
              <a:t>Casos de Dengue por Tipo de diagnóstico, Microred</a:t>
            </a:r>
            <a:r>
              <a:rPr lang="es-PE" b="1" baseline="0">
                <a:solidFill>
                  <a:sysClr val="windowText" lastClr="000000"/>
                </a:solidFill>
              </a:rPr>
              <a:t> de ZARUMILLA (SE01-23)</a:t>
            </a:r>
            <a:endParaRPr lang="es-PE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7.070269158507253E-2"/>
          <c:y val="0.13813536244107569"/>
          <c:w val="0.91009078485114436"/>
          <c:h val="0.71712083133433158"/>
        </c:manualLayout>
      </c:layout>
      <c:lineChart>
        <c:grouping val="standard"/>
        <c:varyColors val="0"/>
        <c:ser>
          <c:idx val="0"/>
          <c:order val="0"/>
          <c:tx>
            <c:strRef>
              <c:f>TRABAJO3!$A$95</c:f>
              <c:strCache>
                <c:ptCount val="1"/>
                <c:pt idx="0">
                  <c:v>DENGUE CON SIGNOS DE ALARMA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TRABAJO3!$B$94:$X$94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TRABAJO3!$B$95:$U$95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7</c:v>
                </c:pt>
                <c:pt idx="15">
                  <c:v>0</c:v>
                </c:pt>
                <c:pt idx="16">
                  <c:v>2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46-4E95-90C7-47C509E13D0D}"/>
            </c:ext>
          </c:extLst>
        </c:ser>
        <c:ser>
          <c:idx val="1"/>
          <c:order val="1"/>
          <c:tx>
            <c:strRef>
              <c:f>TRABAJO3!$A$96</c:f>
              <c:strCache>
                <c:ptCount val="1"/>
                <c:pt idx="0">
                  <c:v>DENGUE GRAVE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TRABAJO3!$B$94:$X$94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TRABAJO3!$B$96:$U$96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46-4E95-90C7-47C509E13D0D}"/>
            </c:ext>
          </c:extLst>
        </c:ser>
        <c:ser>
          <c:idx val="2"/>
          <c:order val="2"/>
          <c:tx>
            <c:strRef>
              <c:f>TRABAJO3!$A$97</c:f>
              <c:strCache>
                <c:ptCount val="1"/>
                <c:pt idx="0">
                  <c:v>DENGUE SIN SIGNOS DE ALARMA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TRABAJO3!$B$94:$X$94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TRABAJO3!$B$97:$X$97</c:f>
              <c:numCache>
                <c:formatCode>General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11</c:v>
                </c:pt>
                <c:pt idx="4">
                  <c:v>10</c:v>
                </c:pt>
                <c:pt idx="5">
                  <c:v>17</c:v>
                </c:pt>
                <c:pt idx="6">
                  <c:v>20</c:v>
                </c:pt>
                <c:pt idx="7">
                  <c:v>21</c:v>
                </c:pt>
                <c:pt idx="8">
                  <c:v>14</c:v>
                </c:pt>
                <c:pt idx="9">
                  <c:v>14</c:v>
                </c:pt>
                <c:pt idx="10">
                  <c:v>18</c:v>
                </c:pt>
                <c:pt idx="11">
                  <c:v>20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34</c:v>
                </c:pt>
                <c:pt idx="16">
                  <c:v>25</c:v>
                </c:pt>
                <c:pt idx="17">
                  <c:v>22</c:v>
                </c:pt>
                <c:pt idx="18">
                  <c:v>16</c:v>
                </c:pt>
                <c:pt idx="19">
                  <c:v>26</c:v>
                </c:pt>
                <c:pt idx="20">
                  <c:v>9</c:v>
                </c:pt>
                <c:pt idx="21">
                  <c:v>17</c:v>
                </c:pt>
                <c:pt idx="2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46-4E95-90C7-47C509E13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566824"/>
        <c:axId val="272567208"/>
      </c:lineChart>
      <c:catAx>
        <c:axId val="272566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SEmanas</a:t>
                </a:r>
                <a:r>
                  <a:rPr lang="es-PE" baseline="0"/>
                  <a:t> Epidemiológicas</a:t>
                </a:r>
                <a:endParaRPr lang="es-P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2567208"/>
        <c:crosses val="autoZero"/>
        <c:auto val="1"/>
        <c:lblAlgn val="ctr"/>
        <c:lblOffset val="100"/>
        <c:noMultiLvlLbl val="0"/>
      </c:catAx>
      <c:valAx>
        <c:axId val="272567208"/>
        <c:scaling>
          <c:orientation val="minMax"/>
          <c:max val="7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2566824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1E35B-930C-4A34-9FDA-0E5200BB3536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07F9-531A-41F5-8455-89D1879F50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91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3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55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6859D-243A-4BBF-950D-036614BFF761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6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68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file:///C:\SALA_PAMPA_GRANDE\sala_situacional.xlsx!TRABAJO!F15C1:F21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7C1:F130C7" TargetMode="External"/><Relationship Id="rId5" Type="http://schemas.openxmlformats.org/officeDocument/2006/relationships/image" Target="../media/image24.emf"/><Relationship Id="rId4" Type="http://schemas.openxmlformats.org/officeDocument/2006/relationships/oleObject" Target="file:///C:\SALA_PAMPA_GRANDE\sala_situacional.xlsx!TRABAJO!F61C1:F91C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2!F42C1:F70C3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101C1:F116C3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E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F94C1:F108C23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E:\SALA_%20CORRALES\sala_situacional%20-%20SE...xlsx!TRABAJO!F49C1:F71C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...xlsx!TRABAJO!F12C9:F16C14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E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%5bsala_situacional%20-%20SE...xlsx%5dTRABAJO%20Gr&#225;fico%202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E:\SALA_%20CORRALES\sala_situacional%20-%20SE...xlsx!TRABAJO3!%5bsala_situacional%20-%20SE...xlsx%5dTRABAJO3%20Gr&#225;fico%202" TargetMode="External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C:\Users\Usuario\Desktop\EPI%20-%202024,%20D.U%20N007\SALA%20ZORRITOS\sala_situacional.-23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-23.xlsx!TRABAJO!F48C1:F70C5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C:\Users\Usuario\Desktop\EPI%20-%202024,%20D.U%20N007\SALA%20ZORRITOS\sala_situacional.-23.xlsx!TRABAJO!F93C1:F104C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file:///C:\Users\Usuario\Desktop\EPI%20-%202024,%20D.U%20N007\SALA%20ZORRITOS\sala_situacional.-23.xlsx!TRABAJO2!F28C1:F45C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oleObject" Target="file:///C:\Users\Usuario\Desktop\EPI%20-%202024,%20D.U%20N007\SALA%20ZORRITOS\sala_situacional.-23.xlsx!TRABAJO2!F77C1:F87C25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uario\Desktop\EPI%20-%202024,%20D.U%20N007\SALA%20ZORRITOS\sala_situacional.-23.xlsx!TRABAJO!F12C9:F16C14" TargetMode="External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oleObject" Target="file:///C:\Users\Usuario\Desktop\EPI%20-%202024,%20D.U%20N007\SALA%20ZORRITOS\sala_situacional.-23.xlsx!TRABAJO3!%5bsala_situacional.-23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-23.xlsx!TRABAJO!%5bsala_situacional.-23.xlsx%5dTRABAJO%20Gr&#225;fico%202" TargetMode="External"/><Relationship Id="rId5" Type="http://schemas.openxmlformats.org/officeDocument/2006/relationships/image" Target="../media/image63.emf"/><Relationship Id="rId4" Type="http://schemas.openxmlformats.org/officeDocument/2006/relationships/oleObject" Target="file:///C:\Users\Usuario\Desktop\EPI%20-%202024,%20D.U%20N007\SALA%20ZORRITOS\sala_situacional.-23.xlsx!TRABAJO3!%5bsala_situacional.-23.xlsx%5dTRABAJO3%20Gr&#225;fico%202" TargetMode="External"/><Relationship Id="rId9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BOLETIN_SALA_EPI\HOJA_TRABAJO\HOJA_DENGUE.xlsm!MAPRIESGO_DENGUE_6SEMNAS!F16C1:F20C4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user\Desktop\Nueva%20carpeta\SALA_ZARUMILLA\sala_situacional%20ZA-23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3.xlsx!TRABAJO!F118C1:F133C7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user\Desktop\Nueva%20carpeta\SALA_ZARUMILLA\sala_situacional%20ZA-23.xlsx!TRABAJO!F60C1:F89C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user\Desktop\Nueva%20carpeta\SALA_ZARUMILLA\sala_situacional%20ZA-23.xlsx!TRABAJO2!F37C1:F60C2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user\Desktop\Nueva%20carpeta\SALA_ZARUMILLA\sala_situacional%20ZA-23.xlsx!TRABAJO2!F91C1:F104C2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4.emf"/><Relationship Id="rId7" Type="http://schemas.openxmlformats.org/officeDocument/2006/relationships/oleObject" Target="file:///C:\Users\user\Desktop\Nueva%20carpeta\SALA_ZARUMILLA\sala_situacional%20ZA-23.xlsx!TRABAJO!%5bsala_situacional%20ZA-23.xlsx%5dTRABAJO%20Gr&#225;fico%202" TargetMode="External"/><Relationship Id="rId2" Type="http://schemas.openxmlformats.org/officeDocument/2006/relationships/oleObject" Target="file:///C:\Users\user\Desktop\Nueva%20carpeta\SALA_ZARUMILLA\sala_situacional%20ZA-23.xlsx!TRABAJO!F12C9:F16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emf"/><Relationship Id="rId4" Type="http://schemas.openxmlformats.org/officeDocument/2006/relationships/oleObject" Target="file:///C:\Users\user\Desktop\Nueva%20carpeta\SALA_ZARUMILLA\sala_situacional%20ZA-23.xlsx!TRABAJO3!%5bsala_situacional%20ZA-23.xlsx%5dTRABAJO3%20Gr&#225;fico%2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23</a:t>
            </a:r>
            <a:endParaRPr lang="es-PE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25085" y="1361369"/>
          <a:ext cx="6061075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886066" progId="Excel.Sheet.12">
                  <p:link updateAutomatic="1"/>
                </p:oleObj>
              </mc:Choice>
              <mc:Fallback>
                <p:oleObj name="Hoja de cálculo" r:id="rId2" imgW="6591314" imgH="1886066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085" y="1361369"/>
                        <a:ext cx="6061075" cy="173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528682" y="1265901"/>
          <a:ext cx="6968554" cy="469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8391659" imgH="5657850" progId="Excel.Sheet.12">
                  <p:link updateAutomatic="1"/>
                </p:oleObj>
              </mc:Choice>
              <mc:Fallback>
                <p:oleObj name="Hoja de cálculo" r:id="rId4" imgW="8391659" imgH="565785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8682" y="1265901"/>
                        <a:ext cx="6968554" cy="469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24283" y="3605694"/>
          <a:ext cx="6029624" cy="254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591314" imgH="2781313" progId="Excel.Sheet.12">
                  <p:link updateAutomatic="1"/>
                </p:oleObj>
              </mc:Choice>
              <mc:Fallback>
                <p:oleObj name="Hoja de cálculo" r:id="rId6" imgW="6591314" imgH="278131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283" y="3605694"/>
                        <a:ext cx="6029624" cy="2544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00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23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19677" y="1344431"/>
          <a:ext cx="12384430" cy="429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8621487" imgH="5791303" progId="Excel.Sheet.12">
                  <p:link updateAutomatic="1"/>
                </p:oleObj>
              </mc:Choice>
              <mc:Fallback>
                <p:oleObj name="Hoja de cálculo" r:id="rId2" imgW="18621487" imgH="579130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677" y="1344431"/>
                        <a:ext cx="12384430" cy="4290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07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23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09563" y="1951038"/>
          <a:ext cx="14054137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0659888" imgH="3057602" progId="Excel.Sheet.12">
                  <p:link updateAutomatic="1"/>
                </p:oleObj>
              </mc:Choice>
              <mc:Fallback>
                <p:oleObj name="Hoja de cálculo" r:id="rId2" imgW="20659888" imgH="305760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563" y="1951038"/>
                        <a:ext cx="14054137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23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85788" y="4883150"/>
          <a:ext cx="52197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657828" imgH="1504821" progId="Excel.Sheet.12">
                  <p:link updateAutomatic="1"/>
                </p:oleObj>
              </mc:Choice>
              <mc:Fallback>
                <p:oleObj name="Hoja de cálculo" r:id="rId8" imgW="5657828" imgH="150482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788" y="4883150"/>
                        <a:ext cx="5219700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1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759" t="16666" r="3939" b="8047"/>
          <a:stretch/>
        </p:blipFill>
        <p:spPr>
          <a:xfrm>
            <a:off x="-1" y="0"/>
            <a:ext cx="12194727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01-23/2024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34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9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05473" imgH="1790729" progId="Excel.Sheet.12">
                  <p:link updateAutomatic="1"/>
                </p:oleObj>
              </mc:Choice>
              <mc:Fallback>
                <p:oleObj name="Worksheet" r:id="rId2" imgW="6705473" imgH="1790729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158038" y="1466850"/>
          <a:ext cx="15038387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9478438" imgH="5181483" progId="Excel.Sheet.12">
                  <p:link updateAutomatic="1"/>
                </p:oleObj>
              </mc:Choice>
              <mc:Fallback>
                <p:oleObj name="Worksheet" r:id="rId4" imgW="19478438" imgH="5181483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038" y="1466850"/>
                        <a:ext cx="15038387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1038" y="3671888"/>
          <a:ext cx="1495107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478438" imgH="2990747" progId="Excel.Sheet.12">
                  <p:link updateAutomatic="1"/>
                </p:oleObj>
              </mc:Choice>
              <mc:Fallback>
                <p:oleObj name="Worksheet" r:id="rId6" imgW="19478438" imgH="2990747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038" y="3671888"/>
                        <a:ext cx="14951075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09550" y="1761066"/>
          <a:ext cx="21727670" cy="386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518356" imgH="4696016" progId="Excel.Sheet.12">
                  <p:link updateAutomatic="1"/>
                </p:oleObj>
              </mc:Choice>
              <mc:Fallback>
                <p:oleObj name="Worksheet" r:id="rId2" imgW="31518356" imgH="469601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550" y="1761066"/>
                        <a:ext cx="21727670" cy="3868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09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07181" y="2204932"/>
          <a:ext cx="21093112" cy="244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518356" imgH="2943269" progId="Excel.Sheet.12">
                  <p:link updateAutomatic="1"/>
                </p:oleObj>
              </mc:Choice>
              <mc:Fallback>
                <p:oleObj name="Worksheet" r:id="rId2" imgW="31518356" imgH="2943269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181" y="2204932"/>
                        <a:ext cx="21093112" cy="244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9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1938" y="1370013"/>
          <a:ext cx="55276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36" imgH="5981890" progId="Excel.Sheet.12">
                  <p:link updateAutomatic="1"/>
                </p:oleObj>
              </mc:Choice>
              <mc:Fallback>
                <p:oleObj name="Worksheet" r:id="rId2" imgW="10210736" imgH="598189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938" y="1370013"/>
                        <a:ext cx="5527675" cy="324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86588" y="3873500"/>
          <a:ext cx="484505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2075" imgH="4277018" progId="Excel.Sheet.12">
                  <p:link updateAutomatic="1"/>
                </p:oleObj>
              </mc:Choice>
              <mc:Fallback>
                <p:oleObj name="Worksheet" r:id="rId4" imgW="7582075" imgH="4277018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6588" y="3873500"/>
                        <a:ext cx="484505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491413" y="1206500"/>
          <a:ext cx="393065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534124" imgH="3524484" progId="Excel.Sheet.12">
                  <p:link updateAutomatic="1"/>
                </p:oleObj>
              </mc:Choice>
              <mc:Fallback>
                <p:oleObj name="Worksheet" r:id="rId6" imgW="5534124" imgH="3524484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1413" y="1206500"/>
                        <a:ext cx="3930650" cy="250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442913" y="4613275"/>
          <a:ext cx="51625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162637" imgH="1762242" progId="Excel.Sheet.12">
                  <p:link updateAutomatic="1"/>
                </p:oleObj>
              </mc:Choice>
              <mc:Fallback>
                <p:oleObj name="Worksheet" r:id="rId8" imgW="5162637" imgH="1762242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913" y="4613275"/>
                        <a:ext cx="516255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97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885327-0698-8721-AFB3-110B50087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8" t="15646" r="4260" b="7619"/>
          <a:stretch/>
        </p:blipFill>
        <p:spPr>
          <a:xfrm>
            <a:off x="-1" y="0"/>
            <a:ext cx="12191999" cy="691779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01-23/2024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6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B571069-3BAC-4966-8B49-11CCCC67E8B8}"/>
              </a:ext>
            </a:extLst>
          </p:cNvPr>
          <p:cNvGrpSpPr/>
          <p:nvPr/>
        </p:nvGrpSpPr>
        <p:grpSpPr>
          <a:xfrm>
            <a:off x="0" y="16455"/>
            <a:ext cx="12192000" cy="6857143"/>
            <a:chOff x="0" y="16455"/>
            <a:chExt cx="12192000" cy="685714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23DF038-A263-4F53-8BE3-75C45EC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55"/>
              <a:ext cx="12192000" cy="685714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9E816FB-F578-422C-9BFB-5E0ACDA4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4093067"/>
              <a:ext cx="1901323" cy="941859"/>
            </a:xfrm>
            <a:prstGeom prst="rect">
              <a:avLst/>
            </a:prstGeom>
          </p:spPr>
        </p:pic>
        <p:graphicFrame>
          <p:nvGraphicFramePr>
            <p:cNvPr id="7" name="Objeto 6">
              <a:extLst>
                <a:ext uri="{FF2B5EF4-FFF2-40B4-BE49-F238E27FC236}">
                  <a16:creationId xmlns:a16="http://schemas.microsoft.com/office/drawing/2014/main" id="{64359C68-BF90-479C-9E41-C9D884109F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34425" y="2906713"/>
            <a:ext cx="14970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acro-Enabled Worksheet" r:id="rId4" imgW="4086237" imgH="2666943" progId="Excel.SheetMacroEnabled.12">
                    <p:link updateAutomatic="1"/>
                  </p:oleObj>
                </mc:Choice>
                <mc:Fallback>
                  <p:oleObj name="Macro-Enabled Worksheet" r:id="rId4" imgW="4086237" imgH="2666943" progId="Excel.SheetMacroEnabled.12">
                    <p:link updateAutomatic="1"/>
                    <p:pic>
                      <p:nvPicPr>
                        <p:cNvPr id="7" name="Objeto 6">
                          <a:extLst>
                            <a:ext uri="{FF2B5EF4-FFF2-40B4-BE49-F238E27FC236}">
                              <a16:creationId xmlns:a16="http://schemas.microsoft.com/office/drawing/2014/main" id="{64359C68-BF90-479C-9E41-C9D884109F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734425" y="2906713"/>
                          <a:ext cx="1497013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48DE32F-1482-4204-A72F-7EA19E16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40169" r="37241" b="35343"/>
            <a:stretch/>
          </p:blipFill>
          <p:spPr>
            <a:xfrm>
              <a:off x="10184235" y="2954150"/>
              <a:ext cx="1174459" cy="94186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EBDE6BC-5636-4F58-BD02-1D5593260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69676" r="66031" b="5836"/>
            <a:stretch/>
          </p:blipFill>
          <p:spPr>
            <a:xfrm>
              <a:off x="10458093" y="4021791"/>
              <a:ext cx="1174459" cy="941860"/>
            </a:xfrm>
            <a:prstGeom prst="rect">
              <a:avLst/>
            </a:prstGeom>
          </p:spPr>
        </p:pic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EE71973C-1A86-4638-8445-AA38EB184B0F}"/>
                </a:ext>
              </a:extLst>
            </p:cNvPr>
            <p:cNvSpPr txBox="1">
              <a:spLocks/>
            </p:cNvSpPr>
            <p:nvPr/>
          </p:nvSpPr>
          <p:spPr>
            <a:xfrm>
              <a:off x="2822714" y="5944523"/>
              <a:ext cx="6037456" cy="5504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3000" b="1" dirty="0">
                  <a:solidFill>
                    <a:schemeClr val="bg1"/>
                  </a:solidFill>
                </a:rPr>
                <a:t>Del 02 junio - 08 junio 2024</a:t>
              </a:r>
            </a:p>
          </p:txBody>
        </p:sp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0F3A53F6-C24F-49D6-BB95-E1BF745C9EFA}"/>
                </a:ext>
              </a:extLst>
            </p:cNvPr>
            <p:cNvSpPr txBox="1">
              <a:spLocks/>
            </p:cNvSpPr>
            <p:nvPr/>
          </p:nvSpPr>
          <p:spPr>
            <a:xfrm>
              <a:off x="2664903" y="6392411"/>
              <a:ext cx="5891867" cy="4226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800" dirty="0">
                  <a:solidFill>
                    <a:schemeClr val="bg1"/>
                  </a:solidFill>
                </a:rPr>
                <a:t>epitumbes@dge.gob.pe    /   www.diresatumbes.gob.pe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AC0C336-31A0-4177-8B07-EAB1CF0312FB}"/>
                </a:ext>
              </a:extLst>
            </p:cNvPr>
            <p:cNvSpPr/>
            <p:nvPr/>
          </p:nvSpPr>
          <p:spPr>
            <a:xfrm>
              <a:off x="6375697" y="2787763"/>
              <a:ext cx="16770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22225">
                    <a:solidFill>
                      <a:srgbClr val="04606C"/>
                    </a:solidFill>
                    <a:prstDash val="solid"/>
                  </a:ln>
                  <a:solidFill>
                    <a:srgbClr val="118E9F"/>
                  </a:solidFill>
                  <a:effectLst/>
                </a:rPr>
                <a:t>S.E.23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D028345-8F6F-42C7-8D9A-BCA2C2D4B136}"/>
                </a:ext>
              </a:extLst>
            </p:cNvPr>
            <p:cNvSpPr txBox="1"/>
            <p:nvPr/>
          </p:nvSpPr>
          <p:spPr>
            <a:xfrm>
              <a:off x="4426226" y="5194854"/>
              <a:ext cx="7765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dirty="0"/>
                <a:t>La sala de situación de Dengue es un producto de la Dirección Ejecutiva de Epidemiología de la Dirección Regional de Salud Tumbes. Se autoriza su uso total o parcial siempre y cuando se citen expresamente las fuentes de información de este producto. 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9018AA8-7B9A-4BDF-B1C0-D6A1B006525D}"/>
                </a:ext>
              </a:extLst>
            </p:cNvPr>
            <p:cNvSpPr txBox="1"/>
            <p:nvPr/>
          </p:nvSpPr>
          <p:spPr>
            <a:xfrm>
              <a:off x="6596209" y="3576065"/>
              <a:ext cx="12784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3600" b="1" dirty="0">
                  <a:solidFill>
                    <a:srgbClr val="0460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94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-49354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57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21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47650" y="1608754"/>
          <a:ext cx="58483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848280" imgH="1695604" progId="Excel.Sheet.12">
                  <p:link updateAutomatic="1"/>
                </p:oleObj>
              </mc:Choice>
              <mc:Fallback>
                <p:oleObj name="Hoja de cálculo" r:id="rId2" imgW="5848280" imgH="169560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650" y="1608754"/>
                        <a:ext cx="58483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47650" y="3494302"/>
          <a:ext cx="5848350" cy="246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848280" imgH="2295620" progId="Excel.Sheet.12">
                  <p:link updateAutomatic="1"/>
                </p:oleObj>
              </mc:Choice>
              <mc:Fallback>
                <p:oleObj name="Hoja de cálculo" r:id="rId4" imgW="5848280" imgH="2295620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50" y="3494302"/>
                        <a:ext cx="5848350" cy="246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332561" y="1608754"/>
          <a:ext cx="56117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848280" imgH="4371783" progId="Excel.Sheet.12">
                  <p:link updateAutomatic="1"/>
                </p:oleObj>
              </mc:Choice>
              <mc:Fallback>
                <p:oleObj name="Hoja de cálculo" r:id="rId6" imgW="5848280" imgH="4371783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32561" y="1608754"/>
                        <a:ext cx="5611788" cy="437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04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44770" y="1190168"/>
          <a:ext cx="11556073" cy="274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4963665" imgH="3600516" progId="Excel.Sheet.12">
                  <p:link updateAutomatic="1"/>
                </p:oleObj>
              </mc:Choice>
              <mc:Fallback>
                <p:oleObj name="Hoja de cálculo" r:id="rId2" imgW="14963665" imgH="360051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770" y="1190168"/>
                        <a:ext cx="11556073" cy="274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44769" y="4064072"/>
          <a:ext cx="11556073" cy="251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4963665" imgH="2190754" progId="Excel.Sheet.12">
                  <p:link updateAutomatic="1"/>
                </p:oleObj>
              </mc:Choice>
              <mc:Fallback>
                <p:oleObj name="Hoja de cálculo" r:id="rId4" imgW="14963665" imgH="2190754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769" y="4064072"/>
                        <a:ext cx="11556073" cy="2512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72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96863" y="1331259"/>
          <a:ext cx="6534243" cy="30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85476" imgH="5785202" progId="Excel.Sheet.12">
                  <p:link updateAutomatic="1"/>
                </p:oleObj>
              </mc:Choice>
              <mc:Fallback>
                <p:oleObj name="Hoja de cálculo" r:id="rId2" imgW="10285476" imgH="578520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863" y="1331259"/>
                        <a:ext cx="6534243" cy="30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7221071" y="4128247"/>
          <a:ext cx="4787154" cy="259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8266091" imgH="5187827" progId="Excel.Sheet.12">
                  <p:link updateAutomatic="1"/>
                </p:oleObj>
              </mc:Choice>
              <mc:Fallback>
                <p:oleObj name="Hoja de cálculo" r:id="rId4" imgW="8266091" imgH="5187827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1071" y="4128247"/>
                        <a:ext cx="4787154" cy="2595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227888" y="1397000"/>
          <a:ext cx="477202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400680" imgH="3495651" progId="Excel.Sheet.12">
                  <p:link updateAutomatic="1"/>
                </p:oleObj>
              </mc:Choice>
              <mc:Fallback>
                <p:oleObj name="Hoja de cálculo" r:id="rId6" imgW="5400680" imgH="3495651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7888" y="1397000"/>
                        <a:ext cx="4772025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296862" y="4497936"/>
          <a:ext cx="6534243" cy="205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143404" imgH="1504902" progId="Excel.Sheet.12">
                  <p:link updateAutomatic="1"/>
                </p:oleObj>
              </mc:Choice>
              <mc:Fallback>
                <p:oleObj name="Hoja de cálculo" r:id="rId8" imgW="5143404" imgH="1504902" progId="Excel.Sheet.12">
                  <p:link updateAutomatic="1"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6862" y="4497936"/>
                        <a:ext cx="6534243" cy="2053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99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" y="1414323"/>
            <a:ext cx="21900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01-23/2024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CD1A315-2E67-5D2B-7CFC-4596601F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5" y="2101308"/>
            <a:ext cx="4257611" cy="34416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E856EC-F10F-F2ED-D334-4C5040D00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97" y="5164667"/>
            <a:ext cx="2650578" cy="857250"/>
          </a:xfrm>
          <a:prstGeom prst="rect">
            <a:avLst/>
          </a:prstGeom>
        </p:spPr>
      </p:pic>
      <p:sp>
        <p:nvSpPr>
          <p:cNvPr id="18" name="Marcador de pie de página 5">
            <a:extLst>
              <a:ext uri="{FF2B5EF4-FFF2-40B4-BE49-F238E27FC236}">
                <a16:creationId xmlns:a16="http://schemas.microsoft.com/office/drawing/2014/main" id="{DC151996-36A0-82D4-EB69-D2F1148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 dirty="0"/>
              <a:t>Fuente: Dirección Ejecutiva de Epidemiología – Tumbes/</a:t>
            </a:r>
            <a:r>
              <a:rPr lang="es-ES" dirty="0" err="1"/>
              <a:t>Notiweb</a:t>
            </a:r>
            <a:r>
              <a:rPr lang="es-ES" dirty="0"/>
              <a:t>-CDC/MINSA (*) Hasta la SE23</a:t>
            </a:r>
            <a:endParaRPr lang="es-PE" dirty="0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83" y="1406483"/>
            <a:ext cx="2190037" cy="75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04 últimas semanas epidemiológicas (19-23/2024)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E562949-1CFE-2B8E-7156-8CDFCD3EF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028" y="2114650"/>
            <a:ext cx="4233505" cy="3441600"/>
          </a:xfrm>
          <a:prstGeom prst="rect">
            <a:avLst/>
          </a:prstGeom>
        </p:spPr>
      </p:pic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B80192E9-0D4F-8EBA-A0D7-F51D189556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84130" y="5164667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2695659" imgH="857122" progId="Excel.SheetMacroEnabled.12">
                  <p:link updateAutomatic="1"/>
                </p:oleObj>
              </mc:Choice>
              <mc:Fallback>
                <p:oleObj name="Macro-Enabled Worksheet" r:id="rId6" imgW="2695659" imgH="857122" progId="Excel.SheetMacroEnabled.12">
                  <p:link updateAutomatic="1"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B80192E9-0D4F-8EBA-A0D7-F51D18955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84130" y="5164667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44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B0AEA58-AF46-5E57-D609-74115809C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08197"/>
              </p:ext>
            </p:extLst>
          </p:nvPr>
        </p:nvGraphicFramePr>
        <p:xfrm>
          <a:off x="216723" y="960437"/>
          <a:ext cx="56769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76871" imgH="2219197" progId="Excel.Sheet.12">
                  <p:link updateAutomatic="1"/>
                </p:oleObj>
              </mc:Choice>
              <mc:Fallback>
                <p:oleObj name="Worksheet" r:id="rId2" imgW="5676871" imgH="22191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6723" y="960437"/>
                        <a:ext cx="5676900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D33C697-DFEF-26FD-8CE7-7DD31A1CD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84760"/>
              </p:ext>
            </p:extLst>
          </p:nvPr>
        </p:nvGraphicFramePr>
        <p:xfrm>
          <a:off x="6446837" y="1371600"/>
          <a:ext cx="6597651" cy="545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38924" imgH="7582034" progId="Excel.Sheet.12">
                  <p:link updateAutomatic="1"/>
                </p:oleObj>
              </mc:Choice>
              <mc:Fallback>
                <p:oleObj name="Worksheet" r:id="rId4" imgW="8038924" imgH="7582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6837" y="1371600"/>
                        <a:ext cx="6597651" cy="5452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4F56D54-578D-4893-AA4D-A4135D890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916099"/>
              </p:ext>
            </p:extLst>
          </p:nvPr>
        </p:nvGraphicFramePr>
        <p:xfrm>
          <a:off x="216723" y="3317756"/>
          <a:ext cx="6098352" cy="3121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277166" imgH="3724309" progId="Excel.Sheet.12">
                  <p:link updateAutomatic="1"/>
                </p:oleObj>
              </mc:Choice>
              <mc:Fallback>
                <p:oleObj name="Worksheet" r:id="rId6" imgW="7277166" imgH="37243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723" y="3317756"/>
                        <a:ext cx="6098352" cy="3121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8F859FE-2136-A67D-52F2-1E4B55694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89557"/>
              </p:ext>
            </p:extLst>
          </p:nvPr>
        </p:nvGraphicFramePr>
        <p:xfrm>
          <a:off x="278161" y="995103"/>
          <a:ext cx="11635678" cy="539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611996" imgH="7162832" progId="Excel.Sheet.12">
                  <p:link updateAutomatic="1"/>
                </p:oleObj>
              </mc:Choice>
              <mc:Fallback>
                <p:oleObj name="Worksheet" r:id="rId2" imgW="18611996" imgH="71628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161" y="995103"/>
                        <a:ext cx="11635678" cy="539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9C56CFF-9181-D585-ED96-2FB2FC797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06887"/>
              </p:ext>
            </p:extLst>
          </p:nvPr>
        </p:nvGraphicFramePr>
        <p:xfrm>
          <a:off x="215515" y="1136910"/>
          <a:ext cx="11760970" cy="430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611996" imgH="3838395" progId="Excel.Sheet.12">
                  <p:link updateAutomatic="1"/>
                </p:oleObj>
              </mc:Choice>
              <mc:Fallback>
                <p:oleObj name="Worksheet" r:id="rId2" imgW="18611996" imgH="38383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515" y="1136910"/>
                        <a:ext cx="11760970" cy="430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47AC3CC-4AB2-0C64-AB0F-EFB755996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89746"/>
              </p:ext>
            </p:extLst>
          </p:nvPr>
        </p:nvGraphicFramePr>
        <p:xfrm>
          <a:off x="649001" y="4508501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57622" imgH="1838276" progId="Excel.Sheet.12">
                  <p:link updateAutomatic="1"/>
                </p:oleObj>
              </mc:Choice>
              <mc:Fallback>
                <p:oleObj name="Worksheet" r:id="rId2" imgW="4857622" imgH="18382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9001" y="4508501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B3A16BA9-9D62-E8DA-4B06-CD92575D3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70834"/>
              </p:ext>
            </p:extLst>
          </p:nvPr>
        </p:nvGraphicFramePr>
        <p:xfrm>
          <a:off x="649001" y="1325563"/>
          <a:ext cx="5579209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256805" imgH="5850930" progId="Excel.Sheet.12">
                  <p:link updateAutomatic="1"/>
                </p:oleObj>
              </mc:Choice>
              <mc:Fallback>
                <p:oleObj name="Worksheet" r:id="rId4" imgW="10256805" imgH="58509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001" y="1325563"/>
                        <a:ext cx="5579209" cy="318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CCFDBE2-5D1E-EB0C-F01E-9189B1839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216008"/>
              </p:ext>
            </p:extLst>
          </p:nvPr>
        </p:nvGraphicFramePr>
        <p:xfrm>
          <a:off x="6901852" y="3640594"/>
          <a:ext cx="4641147" cy="232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FA357CB-1DFF-7E57-F733-2717B0D89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1618"/>
              </p:ext>
            </p:extLst>
          </p:nvPr>
        </p:nvGraphicFramePr>
        <p:xfrm>
          <a:off x="7386638" y="1325563"/>
          <a:ext cx="3357563" cy="23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218229" imgH="3712453" progId="Excel.Sheet.12">
                  <p:link updateAutomatic="1"/>
                </p:oleObj>
              </mc:Choice>
              <mc:Fallback>
                <p:oleObj name="Worksheet" r:id="rId7" imgW="5218229" imgH="371245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6638" y="1325563"/>
                        <a:ext cx="3357563" cy="238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F08DF4-4EB1-D714-B100-B7D67927E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3" t="32492" r="9413" b="15609"/>
          <a:stretch/>
        </p:blipFill>
        <p:spPr>
          <a:xfrm>
            <a:off x="0" y="1190169"/>
            <a:ext cx="12192000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48966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740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695</Words>
  <Application>Microsoft Office PowerPoint</Application>
  <PresentationFormat>Panorámica</PresentationFormat>
  <Paragraphs>75</Paragraphs>
  <Slides>28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Vínculos</vt:lpstr>
      </vt:variant>
      <vt:variant>
        <vt:i4>37</vt:i4>
      </vt:variant>
      <vt:variant>
        <vt:lpstr>Títulos de diapositiva</vt:lpstr>
      </vt:variant>
      <vt:variant>
        <vt:i4>28</vt:i4>
      </vt:variant>
    </vt:vector>
  </HeadingPairs>
  <TitlesOfParts>
    <vt:vector size="73" baseType="lpstr">
      <vt:lpstr>Adobe Gothic Std B</vt:lpstr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file:///C:\Users\user\Desktop\Nueva%20carpeta\SALA_ZARUMILLA\sala_situacional%20ZA-23.xlsx!TRABAJO!F12C1:F18C5</vt:lpstr>
      <vt:lpstr>file:///C:\Users\user\Desktop\Nueva%20carpeta\SALA_ZARUMILLA\sala_situacional%20ZA-23.xlsx!TRABAJO!F60C1:F89C8</vt:lpstr>
      <vt:lpstr>file:///C:\Users\user\Desktop\Nueva%20carpeta\SALA_ZARUMILLA\sala_situacional%20ZA-23.xlsx!TRABAJO!F118C1:F133C7</vt:lpstr>
      <vt:lpstr>file:///C:\Users\user\Desktop\Nueva%20carpeta\SALA_ZARUMILLA\sala_situacional%20ZA-23.xlsx!TRABAJO2!F37C1:F60C25</vt:lpstr>
      <vt:lpstr>file:///C:\Users\user\Desktop\Nueva%20carpeta\SALA_ZARUMILLA\sala_situacional%20ZA-23.xlsx!TRABAJO2!F91C1:F104C25</vt:lpstr>
      <vt:lpstr>file:///C:\Users\user\Desktop\Nueva%20carpeta\SALA_ZARUMILLA\sala_situacional%20ZA-23.xlsx!TRABAJO!F12C9:F16C14</vt:lpstr>
      <vt:lpstr>file:///C:\Users\user\Desktop\Nueva%20carpeta\SALA_ZARUMILLA\sala_situacional%20ZA-23.xlsx!TRABAJO3!%5bsala_situacional%20ZA-23.xlsx%5dTRABAJO3%20Gráfico%201</vt:lpstr>
      <vt:lpstr>file:///C:\Users\user\Desktop\Nueva%20carpeta\SALA_ZARUMILLA\sala_situacional%20ZA-23.xlsx!TRABAJO!%5bsala_situacional%20ZA-23.xlsx%5dTRABAJO%20Gráfico%202</vt:lpstr>
      <vt:lpstr>file:///C:\SALA_PAMPA_GRANDE\sala_situacional.xlsx!TRABAJO!F15C1:F21C7</vt:lpstr>
      <vt:lpstr>file:///C:\SALA_PAMPA_GRANDE\sala_situacional.xlsx!TRABAJO!F61C1:F91C9</vt:lpstr>
      <vt:lpstr>file:///C:\SALA_PAMPA_GRANDE\sala_situacional.xlsx!TRABAJO!F117C1:F130C7</vt:lpstr>
      <vt:lpstr>file:///C:\SALA_PAMPA_GRANDE\sala_situacional.xlsx!TRABAJO2!F42C1:F70C31</vt:lpstr>
      <vt:lpstr>file:///C:\SALA_PAMPA_GRANDE\sala_situacional.xlsx!TRABAJO2!F101C1:F116C39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file:///E:\SALA_%20CORRALES\sala_situacional%20-%20SE...xlsx!TRABAJO!F14C1:F20C7</vt:lpstr>
      <vt:lpstr>file:///E:\SALA_%20CORRALES\sala_situacional%20-%20SE...xlsx!TRABAJO!F49C1:F71C23</vt:lpstr>
      <vt:lpstr>file:///E:\SALA_%20CORRALES\sala_situacional%20-%20SE...xlsx!TRABAJO!F94C1:F108C23</vt:lpstr>
      <vt:lpstr>file:///E:\SALA_%20CORRALES\sala_situacional%20-%20SE...xlsx!TRABAJO2!F35C1:F55C54</vt:lpstr>
      <vt:lpstr>file:///E:\SALA_%20CORRALES\sala_situacional%20-%20SE...xlsx!TRABAJO2!F87C1:F100C54</vt:lpstr>
      <vt:lpstr>file:///E:\SALA_%20CORRALES\sala_situacional%20-%20SE...xlsx!TRABAJO3!%5bsala_situacional%20-%20SE...xlsx%5dTRABAJO3%20Gráfico%201</vt:lpstr>
      <vt:lpstr>file:///E:\SALA_%20CORRALES\sala_situacional%20-%20SE...xlsx!TRABAJO3!%5bsala_situacional%20-%20SE...xlsx%5dTRABAJO3%20Gráfico%202</vt:lpstr>
      <vt:lpstr>file:///E:\SALA_%20CORRALES\sala_situacional%20-%20SE...xlsx!TRABAJO!%5bsala_situacional%20-%20SE...xlsx%5dTRABAJO%20Gráfico%202</vt:lpstr>
      <vt:lpstr>file:///E:\SALA_%20CORRALES\sala_situacional%20-%20SE...xlsx!TRABAJO!F12C9:F16C14</vt:lpstr>
      <vt:lpstr>file:///C:\BOLETINES_2020\HOJA%20DE%20TRABAJO\2020\HOJA_MALARIA.xlsm!MALARIA_G_ETAREO_DISTRITOS!%5bHOJA_MALARIA.xlsm%5dMALARIA_G_ETAREO_DISTRITOS%20Gráfico%201</vt:lpstr>
      <vt:lpstr>file:///C:\Users\Usuario\Desktop\EPI%20-%202024,%20D.U%20N007\SALA%20ZORRITOS\sala_situacional.-23.xlsx!TRABAJO!F12C1:F17C5</vt:lpstr>
      <vt:lpstr>file:///C:\Users\Usuario\Desktop\EPI%20-%202024,%20D.U%20N007\SALA%20ZORRITOS\sala_situacional.-23.xlsx!TRABAJO!F93C1:F104C5</vt:lpstr>
      <vt:lpstr>file:///C:\Users\Usuario\Desktop\EPI%20-%202024,%20D.U%20N007\SALA%20ZORRITOS\sala_situacional.-23.xlsx!TRABAJO!F48C1:F70C5</vt:lpstr>
      <vt:lpstr>file:///C:\Users\Usuario\Desktop\EPI%20-%202024,%20D.U%20N007\SALA%20ZORRITOS\sala_situacional.-23.xlsx!TRABAJO2!F28C1:F45C25</vt:lpstr>
      <vt:lpstr>file:///C:\Users\Usuario\Desktop\EPI%20-%202024,%20D.U%20N007\SALA%20ZORRITOS\sala_situacional.-23.xlsx!TRABAJO2!F77C1:F87C25</vt:lpstr>
      <vt:lpstr>file:///C:\Users\Usuario\Desktop\EPI%20-%202024,%20D.U%20N007\SALA%20ZORRITOS\sala_situacional.-23.xlsx!TRABAJO3!%5bsala_situacional.-23.xlsx%5dTRABAJO3%20Gráfico%201</vt:lpstr>
      <vt:lpstr>file:///C:\Users\Usuario\Desktop\EPI%20-%202024,%20D.U%20N007\SALA%20ZORRITOS\sala_situacional.-23.xlsx!TRABAJO3!%5bsala_situacional.-23.xlsx%5dTRABAJO3%20Gráfico%202</vt:lpstr>
      <vt:lpstr>file:///C:\Users\Usuario\Desktop\EPI%20-%202024,%20D.U%20N007\SALA%20ZORRITOS\sala_situacional.-23.xlsx!TRABAJO!%5bsala_situacional.-23.xlsx%5dTRABAJO%20Gráfico%202</vt:lpstr>
      <vt:lpstr>file:///C:\Users\Usuario\Desktop\EPI%20-%202024,%20D.U%20N007\SALA%20ZORRITOS\sala_situacional.-23.xlsx!TRABAJO!F12C9:F16C14</vt:lpstr>
      <vt:lpstr>file:///C:\BOLETIN_SALA_EPI\HOJA_TRABAJO\HOJA_DENGUE.xlsm!MAPRIESGO_DENGUE_6SEMNAS!F16C1:F20C4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129</cp:revision>
  <cp:lastPrinted>2024-03-20T23:17:57Z</cp:lastPrinted>
  <dcterms:created xsi:type="dcterms:W3CDTF">2023-06-21T15:50:33Z</dcterms:created>
  <dcterms:modified xsi:type="dcterms:W3CDTF">2024-06-25T15:46:58Z</dcterms:modified>
</cp:coreProperties>
</file>