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8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174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SALA%20ZORRITOS\sala%20situacional%20semana%204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E:\SALA%20ZORRITOS\sala%20situacional%20semana%204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b="1">
                <a:solidFill>
                  <a:sysClr val="windowText" lastClr="000000"/>
                </a:solidFill>
              </a:rPr>
              <a:t>Tendencia de episodios de Dengue, Microred</a:t>
            </a:r>
            <a:r>
              <a:rPr lang="es-PE" b="1" baseline="0">
                <a:solidFill>
                  <a:sysClr val="windowText" lastClr="000000"/>
                </a:solidFill>
              </a:rPr>
              <a:t> de ZORRITOS</a:t>
            </a:r>
            <a:r>
              <a:rPr lang="es-PE" b="1">
                <a:solidFill>
                  <a:sysClr val="windowText" lastClr="000000"/>
                </a:solidFill>
              </a:rPr>
              <a:t> años 2022 - 2024 (SE01-48)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6.2350275195523268E-2"/>
          <c:y val="8.5118338668694477E-2"/>
          <c:w val="0.92385934723045393"/>
          <c:h val="0.78379978188795774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TRABAJO3!$A$30</c:f>
              <c:strCache>
                <c:ptCount val="1"/>
                <c:pt idx="0">
                  <c:v>Confirmados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TRABAJO3!$B$27:$AW$27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cat>
          <c:val>
            <c:numRef>
              <c:f>TRABAJO3!$B$30:$AW$30</c:f>
              <c:numCache>
                <c:formatCode>General</c:formatCode>
                <c:ptCount val="48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4</c:v>
                </c:pt>
                <c:pt idx="11">
                  <c:v>5</c:v>
                </c:pt>
                <c:pt idx="12">
                  <c:v>1</c:v>
                </c:pt>
                <c:pt idx="13">
                  <c:v>5</c:v>
                </c:pt>
                <c:pt idx="14">
                  <c:v>2</c:v>
                </c:pt>
                <c:pt idx="15">
                  <c:v>6</c:v>
                </c:pt>
                <c:pt idx="16">
                  <c:v>6</c:v>
                </c:pt>
                <c:pt idx="17">
                  <c:v>5</c:v>
                </c:pt>
                <c:pt idx="18">
                  <c:v>6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D-4843-AD00-E521F20B9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102960"/>
        <c:axId val="237251816"/>
      </c:barChart>
      <c:lineChart>
        <c:grouping val="standard"/>
        <c:varyColors val="0"/>
        <c:ser>
          <c:idx val="0"/>
          <c:order val="0"/>
          <c:tx>
            <c:strRef>
              <c:f>TRABAJO3!$A$28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TRABAJO3!$B$27:$AW$27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cat>
          <c:val>
            <c:numRef>
              <c:f>TRABAJO3!$B$28:$AW$28</c:f>
              <c:numCache>
                <c:formatCode>General</c:formatCode>
                <c:ptCount val="48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9</c:v>
                </c:pt>
                <c:pt idx="6">
                  <c:v>7</c:v>
                </c:pt>
                <c:pt idx="7">
                  <c:v>6</c:v>
                </c:pt>
                <c:pt idx="8">
                  <c:v>10</c:v>
                </c:pt>
                <c:pt idx="9">
                  <c:v>20</c:v>
                </c:pt>
                <c:pt idx="10">
                  <c:v>33</c:v>
                </c:pt>
                <c:pt idx="11">
                  <c:v>25</c:v>
                </c:pt>
                <c:pt idx="12">
                  <c:v>31</c:v>
                </c:pt>
                <c:pt idx="13">
                  <c:v>23</c:v>
                </c:pt>
                <c:pt idx="14">
                  <c:v>18</c:v>
                </c:pt>
                <c:pt idx="15">
                  <c:v>6</c:v>
                </c:pt>
                <c:pt idx="16">
                  <c:v>6</c:v>
                </c:pt>
                <c:pt idx="17">
                  <c:v>8</c:v>
                </c:pt>
                <c:pt idx="18">
                  <c:v>3</c:v>
                </c:pt>
                <c:pt idx="19">
                  <c:v>4</c:v>
                </c:pt>
                <c:pt idx="20">
                  <c:v>1</c:v>
                </c:pt>
                <c:pt idx="21">
                  <c:v>6</c:v>
                </c:pt>
                <c:pt idx="22">
                  <c:v>1</c:v>
                </c:pt>
                <c:pt idx="23">
                  <c:v>5</c:v>
                </c:pt>
                <c:pt idx="24">
                  <c:v>2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</c:v>
                </c:pt>
                <c:pt idx="33">
                  <c:v>0</c:v>
                </c:pt>
                <c:pt idx="34">
                  <c:v>3</c:v>
                </c:pt>
                <c:pt idx="35">
                  <c:v>1</c:v>
                </c:pt>
                <c:pt idx="36">
                  <c:v>3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1D-4843-AD00-E521F20B95C3}"/>
            </c:ext>
          </c:extLst>
        </c:ser>
        <c:ser>
          <c:idx val="1"/>
          <c:order val="1"/>
          <c:tx>
            <c:strRef>
              <c:f>TRABAJO3!$A$29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TRABAJO3!$B$27:$AW$27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cat>
          <c:val>
            <c:numRef>
              <c:f>TRABAJO3!$B$29:$AW$29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9</c:v>
                </c:pt>
                <c:pt idx="8">
                  <c:v>1</c:v>
                </c:pt>
                <c:pt idx="9">
                  <c:v>4</c:v>
                </c:pt>
                <c:pt idx="10">
                  <c:v>12</c:v>
                </c:pt>
                <c:pt idx="11">
                  <c:v>18</c:v>
                </c:pt>
                <c:pt idx="12">
                  <c:v>14</c:v>
                </c:pt>
                <c:pt idx="13">
                  <c:v>9</c:v>
                </c:pt>
                <c:pt idx="14">
                  <c:v>13</c:v>
                </c:pt>
                <c:pt idx="15">
                  <c:v>23</c:v>
                </c:pt>
                <c:pt idx="16">
                  <c:v>12</c:v>
                </c:pt>
                <c:pt idx="17">
                  <c:v>13</c:v>
                </c:pt>
                <c:pt idx="18">
                  <c:v>30</c:v>
                </c:pt>
                <c:pt idx="19">
                  <c:v>40</c:v>
                </c:pt>
                <c:pt idx="20">
                  <c:v>59</c:v>
                </c:pt>
                <c:pt idx="21">
                  <c:v>62</c:v>
                </c:pt>
                <c:pt idx="22">
                  <c:v>71</c:v>
                </c:pt>
                <c:pt idx="23">
                  <c:v>37</c:v>
                </c:pt>
                <c:pt idx="24">
                  <c:v>32</c:v>
                </c:pt>
                <c:pt idx="25">
                  <c:v>52</c:v>
                </c:pt>
                <c:pt idx="26">
                  <c:v>46</c:v>
                </c:pt>
                <c:pt idx="27">
                  <c:v>51</c:v>
                </c:pt>
                <c:pt idx="28">
                  <c:v>60</c:v>
                </c:pt>
                <c:pt idx="29">
                  <c:v>29</c:v>
                </c:pt>
                <c:pt idx="30">
                  <c:v>74</c:v>
                </c:pt>
                <c:pt idx="31">
                  <c:v>113</c:v>
                </c:pt>
                <c:pt idx="32">
                  <c:v>103</c:v>
                </c:pt>
                <c:pt idx="33">
                  <c:v>66</c:v>
                </c:pt>
                <c:pt idx="34">
                  <c:v>88</c:v>
                </c:pt>
                <c:pt idx="35">
                  <c:v>103</c:v>
                </c:pt>
                <c:pt idx="36">
                  <c:v>83</c:v>
                </c:pt>
                <c:pt idx="37">
                  <c:v>60</c:v>
                </c:pt>
                <c:pt idx="38">
                  <c:v>33</c:v>
                </c:pt>
                <c:pt idx="39">
                  <c:v>18</c:v>
                </c:pt>
                <c:pt idx="40">
                  <c:v>15</c:v>
                </c:pt>
                <c:pt idx="41">
                  <c:v>17</c:v>
                </c:pt>
                <c:pt idx="42">
                  <c:v>11</c:v>
                </c:pt>
                <c:pt idx="43">
                  <c:v>5</c:v>
                </c:pt>
                <c:pt idx="44">
                  <c:v>27</c:v>
                </c:pt>
                <c:pt idx="45">
                  <c:v>0</c:v>
                </c:pt>
                <c:pt idx="46">
                  <c:v>22</c:v>
                </c:pt>
                <c:pt idx="47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1D-4843-AD00-E521F20B95C3}"/>
            </c:ext>
          </c:extLst>
        </c:ser>
        <c:ser>
          <c:idx val="3"/>
          <c:order val="3"/>
          <c:tx>
            <c:strRef>
              <c:f>TRABAJO3!$A$31</c:f>
              <c:strCache>
                <c:ptCount val="1"/>
                <c:pt idx="0">
                  <c:v>Probables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TRABAJO3!$B$27:$AW$27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cat>
          <c:val>
            <c:numRef>
              <c:f>TRABAJO3!$B$31:$AW$31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1D-4843-AD00-E521F20B9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102960"/>
        <c:axId val="237251816"/>
      </c:lineChart>
      <c:catAx>
        <c:axId val="238102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Semana Epidemilógica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37251816"/>
        <c:crosses val="autoZero"/>
        <c:auto val="1"/>
        <c:lblAlgn val="ctr"/>
        <c:lblOffset val="100"/>
        <c:noMultiLvlLbl val="0"/>
      </c:catAx>
      <c:valAx>
        <c:axId val="23725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3810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Casos de dengue por sexo - Microred de Zorritos</a:t>
            </a:r>
            <a:r>
              <a:rPr lang="es-PE" baseline="0"/>
              <a:t> </a:t>
            </a:r>
            <a:r>
              <a:rPr lang="es-PE"/>
              <a:t>(48)</a:t>
            </a:r>
          </a:p>
        </c:rich>
      </c:tx>
      <c:layout>
        <c:manualLayout>
          <c:xMode val="edge"/>
          <c:yMode val="edge"/>
          <c:x val="8.9851127593419303E-2"/>
          <c:y val="6.2404029236533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703-469F-9B4E-185BD86D65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703-469F-9B4E-185BD86D657A}"/>
              </c:ext>
            </c:extLst>
          </c:dPt>
          <c:dLbls>
            <c:dLbl>
              <c:idx val="0"/>
              <c:layout>
                <c:manualLayout>
                  <c:x val="-0.20660428818781207"/>
                  <c:y val="-0.1300212297261821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03-469F-9B4E-185BD86D657A}"/>
                </c:ext>
              </c:extLst>
            </c:dLbl>
            <c:dLbl>
              <c:idx val="1"/>
              <c:layout>
                <c:manualLayout>
                  <c:x val="0.19523152450949646"/>
                  <c:y val="6.99645029847168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03-469F-9B4E-185BD86D65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TRABAJO!$A$127:$A$128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TRABAJO!$B$127:$B$128</c:f>
              <c:numCache>
                <c:formatCode>General</c:formatCode>
                <c:ptCount val="2"/>
                <c:pt idx="0">
                  <c:v>306</c:v>
                </c:pt>
                <c:pt idx="1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03-469F-9B4E-185BD86D657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27607-A178-4A01-812E-71E2F063DBA7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420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10/12/2024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file:///C:\SALA_PAMPA_GRANDE\sala_situacional%20-%2047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47.xlsx!TRABAJO!F133C1:F146C5" TargetMode="External"/><Relationship Id="rId5" Type="http://schemas.openxmlformats.org/officeDocument/2006/relationships/image" Target="../media/image26.emf"/><Relationship Id="rId4" Type="http://schemas.openxmlformats.org/officeDocument/2006/relationships/oleObject" Target="file:///C:\SALA_PAMPA_GRANDE\sala_situacional%20-%2047.xlsx!TRABAJO!F77C1:F107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%20-%2047.xlsx!TRABAJO2!F42C1:F69C5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file:///C:\SALA_PAMPA_GRANDE\sala_situacional%20-%2047.xlsx!TRABAJO2!F101C1:F115C5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47.xlsx!TRABAJO!F15C9:F19C14" TargetMode="External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file:///C:\SALA_PAMPA_GRANDE\sala_situacional%20-%2047.xlsx!TRABAJO3!%5bsala_situacional%20-%2047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47.xlsx!TRABAJO!%5bsala_situacional%20-%2047.xlsx%5dTRABAJO%20Gr&#225;fico%202" TargetMode="External"/><Relationship Id="rId5" Type="http://schemas.openxmlformats.org/officeDocument/2006/relationships/image" Target="../media/image31.emf"/><Relationship Id="rId4" Type="http://schemas.openxmlformats.org/officeDocument/2006/relationships/oleObject" Target="file:///C:\SALA_PAMPA_GRANDE\sala_situacional%20-%2047.xlsx!TRABAJO3!%5bsala_situacional%20-%2047.xlsx%5dTRABAJO3%20Gr&#225;fico%202" TargetMode="External"/><Relationship Id="rId9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file:///C:\SALA_PAMPA_GRANDE\sala_situacional%20-%2047.xlsx!CE-PG!%5bsala_situacional%20-%2047.xlsx%5dCE-PG%202%20Gr&#225;fico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8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D:\SALA_%20CORRALES\sala_situacional%20-%20SE%2047%20C.xlsx!canal!%5bsala_situacional%20-%20SE%2047%20C.xlsx%5dcanal%202%20Gr&#225;fico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file:///D:\SALA_%20CORRALES\sala_situacional%20-%20SE%2047%20C.xlsx!TRABAJO!F14C1:F20C5" TargetMode="External"/><Relationship Id="rId7" Type="http://schemas.openxmlformats.org/officeDocument/2006/relationships/oleObject" Target="file:///D:\SALA_%20CORRALES\sala_situacional%20-%20SE%2048%20C.xlsx!TRABAJO!F98C1:F114C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oleObject" Target="file:///D:\SALA_%20CORRALES\sala_situacional%20-%20SE%2047%20C.xlsx!TRABAJO!F53C1:F77C5" TargetMode="Externa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file:///D:\SALA_%20CORRALES\sala_situacional%20-%20SE%2047%20C.xlsx!TRABAJO2!F35C1:F57C5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file:///D:\SALA_%20CORRALES\sala_situacional%20-%20SE%2047%20C.xlsx!TRABAJO2!F89C1:F102C5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file:///D:\SALA_%20CORRALES\sala_situacional%20-%20SE%2047%20C.xlsx!TRABAJO3!%5bsala_situacional%20-%20SE%2047%20C.xlsx%5dTRABAJO3%20Gr&#225;fico%201" TargetMode="External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oleObject" Target="file:///D: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%20CORRALES\sala_situacional%20-%20SE%2047%20C.xlsx!TRABAJO!%5bsala_situacional%20-%20SE%2047%20C.xlsx%5dTRABAJO%20Gr&#225;fico%202" TargetMode="External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0" Type="http://schemas.openxmlformats.org/officeDocument/2006/relationships/oleObject" Target="file:///D:\SALA_%20CORRALES\sala_situacional%20-%20SE%2047%20C.xlsx!TRABAJO3!%5bsala_situacional%20-%20SE%2047%20C.xlsx%5dTRABAJO3%20Gr&#225;fico%202" TargetMode="External"/><Relationship Id="rId4" Type="http://schemas.openxmlformats.org/officeDocument/2006/relationships/oleObject" Target="file:///D:\SALA_%20CORRALES\sala_situacional%20-%20SE%2047%20C.xlsx!TRABAJO!F12C9:F16C14" TargetMode="External"/><Relationship Id="rId9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7.jpeg"/><Relationship Id="rId7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chart" Target="../charts/chart2.xml"/><Relationship Id="rId4" Type="http://schemas.openxmlformats.org/officeDocument/2006/relationships/image" Target="../media/image6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_ZA-48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48.xlsx!TRABAJO!F121C1:F136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_ZA-48.xlsx!TRABAJO!F58C1:F87C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_ZA-48.xlsx!TRABAJO2!F35C1:F59C5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_ZA-48.xlsx!TRABAJO2!F88C1:F101C5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_ZA-48.xlsx!TRABAJO!F13C9:F17C14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_ZA-48.xlsx!TRABAJO3!%5bSala_situacional_ZA-48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48.xlsx!TRABAJO!%5bSala_situacional_ZA-48.xlsx%5dTRABAJO%20Gr&#225;fico%202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_ZA-48.xlsx!TRABAJO3!%5bSala_situacional_ZA-48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48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(01-48)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SE48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2B23B43-DA20-D8A5-F182-5637A1BE0E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8" y="1420327"/>
          <a:ext cx="5121275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775547" progId="Excel.Sheet.12">
                  <p:link updateAutomatic="1"/>
                </p:oleObj>
              </mc:Choice>
              <mc:Fallback>
                <p:oleObj name="Worksheet" r:id="rId2" imgW="5120640" imgH="1775547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52B23B43-DA20-D8A5-F182-5637A1BE0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8898" y="1420327"/>
                        <a:ext cx="5121275" cy="177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0CCEB8B-6E97-E8CB-DB49-9B87B4122E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1306" y="1420327"/>
          <a:ext cx="5047861" cy="529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5433242" progId="Excel.Sheet.12">
                  <p:link updateAutomatic="1"/>
                </p:oleObj>
              </mc:Choice>
              <mc:Fallback>
                <p:oleObj name="Worksheet" r:id="rId4" imgW="5120640" imgH="5433242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80CCEB8B-6E97-E8CB-DB49-9B87B4122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1306" y="1420327"/>
                        <a:ext cx="5047861" cy="5297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93EEFE6-BB46-1173-F4D2-AAB033199A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204" y="3662849"/>
          <a:ext cx="51212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2720458" progId="Excel.Sheet.12">
                  <p:link updateAutomatic="1"/>
                </p:oleObj>
              </mc:Choice>
              <mc:Fallback>
                <p:oleObj name="Worksheet" r:id="rId6" imgW="5120640" imgH="2720458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93EEFE6-BB46-1173-F4D2-AAB033199A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2204" y="3662849"/>
                        <a:ext cx="51212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38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(01-48)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SE48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39FC0D5-1522-F0E3-9E72-A8E629BE06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131" y="1343607"/>
          <a:ext cx="11070134" cy="496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720603" imgH="11147910" progId="Excel.Sheet.12">
                  <p:link updateAutomatic="1"/>
                </p:oleObj>
              </mc:Choice>
              <mc:Fallback>
                <p:oleObj name="Worksheet" r:id="rId2" imgW="36720603" imgH="1114791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39FC0D5-1522-F0E3-9E72-A8E629BE06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3131" y="1343607"/>
                        <a:ext cx="11070134" cy="496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94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(01-48)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SE48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399C847-70E3-947E-0B7A-263E25E038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5069" y="1495586"/>
          <a:ext cx="10133045" cy="447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720603" imgH="4320753" progId="Excel.Sheet.12">
                  <p:link updateAutomatic="1"/>
                </p:oleObj>
              </mc:Choice>
              <mc:Fallback>
                <p:oleObj name="Worksheet" r:id="rId2" imgW="36720603" imgH="4320753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399C847-70E3-947E-0B7A-263E25E038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5069" y="1495586"/>
                        <a:ext cx="10133045" cy="447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(01-48)</a:t>
            </a:r>
          </a:p>
          <a:p>
            <a:endParaRPr lang="es-PE" dirty="0"/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SE48</a:t>
            </a:r>
          </a:p>
          <a:p>
            <a:pPr algn="l"/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F710673-7A1A-70D0-7292-4813C6772E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962" y="1340725"/>
          <a:ext cx="4362450" cy="293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205212" imgH="5966247" progId="Excel.Sheet.12">
                  <p:link updateAutomatic="1"/>
                </p:oleObj>
              </mc:Choice>
              <mc:Fallback>
                <p:oleObj name="Worksheet" r:id="rId2" imgW="13205212" imgH="596624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F710673-7A1A-70D0-7292-4813C6772E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962" y="1340725"/>
                        <a:ext cx="4362450" cy="293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5040210-D76E-AEC1-1DD2-4E4EEADE51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1438" y="4160838"/>
          <a:ext cx="5353050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479138" imgH="4571905" progId="Excel.Sheet.12">
                  <p:link updateAutomatic="1"/>
                </p:oleObj>
              </mc:Choice>
              <mc:Fallback>
                <p:oleObj name="Worksheet" r:id="rId4" imgW="9479138" imgH="4571905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35040210-D76E-AEC1-1DD2-4E4EEADE5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1438" y="4160838"/>
                        <a:ext cx="5353050" cy="258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F6B8D8E-4998-AEDC-19A8-C467EC18C4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5588" y="1316038"/>
          <a:ext cx="5084762" cy="263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63434" imgH="3367740" progId="Excel.Sheet.12">
                  <p:link updateAutomatic="1"/>
                </p:oleObj>
              </mc:Choice>
              <mc:Fallback>
                <p:oleObj name="Worksheet" r:id="rId6" imgW="5463434" imgH="3367740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F6B8D8E-4998-AEDC-19A8-C467EC18C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05588" y="1316038"/>
                        <a:ext cx="5084762" cy="263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B7F3DB3-8FF0-D1D4-E5C9-1FD5B9DC0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962" y="4625007"/>
          <a:ext cx="4807631" cy="178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6576025" imgH="1409692" progId="Excel.Sheet.12">
                  <p:link updateAutomatic="1"/>
                </p:oleObj>
              </mc:Choice>
              <mc:Fallback>
                <p:oleObj name="Worksheet" r:id="rId8" imgW="6576025" imgH="1409692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B7F3DB3-8FF0-D1D4-E5C9-1FD5B9DC03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3962" y="4625007"/>
                        <a:ext cx="4807631" cy="178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764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FE17B-99E9-67B5-7A13-CFD470EC26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(01-48)</a:t>
            </a:r>
          </a:p>
          <a:p>
            <a:endParaRPr lang="es-PE" dirty="0"/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A3F1F108-FC42-9E63-06BD-756B42CC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SE48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0B32706-37B6-EA0A-465D-48BD7491F6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1984" y="1346199"/>
          <a:ext cx="7996334" cy="5035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84163" imgH="4163601" progId="Excel.Sheet.12">
                  <p:link updateAutomatic="1"/>
                </p:oleObj>
              </mc:Choice>
              <mc:Fallback>
                <p:oleObj name="Worksheet" r:id="rId2" imgW="6384163" imgH="416360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0B32706-37B6-EA0A-465D-48BD7491F6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41984" y="1346199"/>
                        <a:ext cx="7996334" cy="5035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72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AA307C1-B215-6739-2FD3-9F7E79DB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72737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MAPAS DE RIESGO DE FIEBRE POR VIRUS DENGUE EN LA MICRORED DE PAMPA GRANDE – SE 01-48/2024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18C1F75-2958-10A5-C78D-20897B0C7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2BF99E9F-C1B8-47E0-F5AF-D8DB5E3503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361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1231881" y="0"/>
            <a:ext cx="9348133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1948841" y="536605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2232569" y="6054663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48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86" y="73177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2291975" y="137074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3" y="3308519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8293922" y="3113666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750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46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42B9A61-F695-61E4-C4AB-3403CCDEE6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1023" y="219739"/>
          <a:ext cx="9780863" cy="641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62523" imgH="4175776" progId="Excel.Sheet.12">
                  <p:link updateAutomatic="1"/>
                </p:oleObj>
              </mc:Choice>
              <mc:Fallback>
                <p:oleObj name="Worksheet" r:id="rId2" imgW="6362523" imgH="417577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42B9A61-F695-61E4-C4AB-3403CCDEE6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1023" y="219739"/>
                        <a:ext cx="9780863" cy="6418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972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SE48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7D37F0A-8128-57A9-96D5-5ABA58A02E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950" y="1312166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40893" imgH="1722246" progId="Excel.Sheet.12">
                  <p:link updateAutomatic="1"/>
                </p:oleObj>
              </mc:Choice>
              <mc:Fallback>
                <p:oleObj name="Worksheet" r:id="rId3" imgW="5440893" imgH="172224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7D37F0A-8128-57A9-96D5-5ABA58A02E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950" y="1312166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061D7E3-F876-4F01-E7C2-7C5BFC920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4269" y="1312166"/>
          <a:ext cx="4814818" cy="533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440893" imgH="6027223" progId="Excel.Sheet.12">
                  <p:link updateAutomatic="1"/>
                </p:oleObj>
              </mc:Choice>
              <mc:Fallback>
                <p:oleObj name="Worksheet" r:id="rId5" imgW="5440893" imgH="6027223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061D7E3-F876-4F01-E7C2-7C5BFC920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4269" y="1312166"/>
                        <a:ext cx="4814818" cy="5334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1DDE4BB-3578-68B0-2609-C48D0D59F3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949" y="3034603"/>
          <a:ext cx="5440363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440893" imgH="3345141" progId="Excel.Sheet.12">
                  <p:link updateAutomatic="1"/>
                </p:oleObj>
              </mc:Choice>
              <mc:Fallback>
                <p:oleObj name="Worksheet" r:id="rId7" imgW="5440893" imgH="334514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1DDE4BB-3578-68B0-2609-C48D0D59F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49" y="3034603"/>
                        <a:ext cx="5440363" cy="334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(01-48)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SE48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7711958-FB21-9856-4425-A40C2FAB6F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38" y="1616075"/>
          <a:ext cx="11590337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052326" imgH="18790778" progId="Excel.Sheet.12">
                  <p:link updateAutomatic="1"/>
                </p:oleObj>
              </mc:Choice>
              <mc:Fallback>
                <p:oleObj name="Worksheet" r:id="rId2" imgW="52052326" imgH="18790778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7711958-FB21-9856-4425-A40C2FAB6F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5438" y="1616075"/>
                        <a:ext cx="11590337" cy="418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57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SE48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84E409F-BB21-FA03-9B4A-8AF61682F7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663" y="2252663"/>
          <a:ext cx="12004675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052326" imgH="10751781" progId="Excel.Sheet.12">
                  <p:link updateAutomatic="1"/>
                </p:oleObj>
              </mc:Choice>
              <mc:Fallback>
                <p:oleObj name="Worksheet" r:id="rId2" imgW="52052326" imgH="1075178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484E409F-BB21-FA03-9B4A-8AF61682F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663" y="2252663"/>
                        <a:ext cx="12004675" cy="248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748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(01-48)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SE48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14AF964-AAF9-6292-E2DA-9DD3C2E754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026" y="4662347"/>
          <a:ext cx="5871656" cy="166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34142" imgH="1516293" progId="Excel.Sheet.12">
                  <p:link updateAutomatic="1"/>
                </p:oleObj>
              </mc:Choice>
              <mc:Fallback>
                <p:oleObj name="Worksheet" r:id="rId4" imgW="5334142" imgH="1516293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14AF964-AAF9-6292-E2DA-9DD3C2E754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026" y="4662347"/>
                        <a:ext cx="5871656" cy="1668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A46613F-B71D-8F18-EC3A-65ADE61E11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1538" y="1210131"/>
          <a:ext cx="3735387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767950" imgH="3367740" progId="Excel.Sheet.12">
                  <p:link updateAutomatic="1"/>
                </p:oleObj>
              </mc:Choice>
              <mc:Fallback>
                <p:oleObj name="Worksheet" r:id="rId6" imgW="5767950" imgH="3367740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A46613F-B71D-8F18-EC3A-65ADE61E1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21538" y="1210131"/>
                        <a:ext cx="3735387" cy="218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5377832-D68D-9B2F-4A45-D77461A629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31" y="1328313"/>
          <a:ext cx="6088825" cy="307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3189901" imgH="6659580" progId="Excel.Sheet.12">
                  <p:link updateAutomatic="1"/>
                </p:oleObj>
              </mc:Choice>
              <mc:Fallback>
                <p:oleObj name="Worksheet" r:id="rId8" imgW="13189901" imgH="665958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95377832-D68D-9B2F-4A45-D77461A629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331" y="1328313"/>
                        <a:ext cx="6088825" cy="3076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1F42F36-EE68-11A6-8ADD-00E322E675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1470" y="3466645"/>
          <a:ext cx="5791199" cy="3159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12870074" imgH="7017759" progId="Excel.Sheet.12">
                  <p:link updateAutomatic="1"/>
                </p:oleObj>
              </mc:Choice>
              <mc:Fallback>
                <p:oleObj name="Worksheet" r:id="rId10" imgW="12870074" imgH="7017759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01F42F36-EE68-11A6-8ADD-00E322E67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91470" y="3466645"/>
                        <a:ext cx="5791199" cy="3159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210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95534" y="0"/>
            <a:ext cx="12096466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01-48/2024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58685CB-2BC1-E7FA-9A0C-9F1AFFEA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6879"/>
            <a:ext cx="12222160" cy="68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22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48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9572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018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(01- 48)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48</a:t>
            </a:r>
            <a:endParaRPr lang="es-PE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F17DDE8-A238-6B20-0BC4-84EECBFD5790}"/>
              </a:ext>
            </a:extLst>
          </p:cNvPr>
          <p:cNvGraphicFramePr>
            <a:graphicFrameLocks noGrp="1"/>
          </p:cNvGraphicFramePr>
          <p:nvPr/>
        </p:nvGraphicFramePr>
        <p:xfrm>
          <a:off x="388903" y="1842321"/>
          <a:ext cx="5613400" cy="1295400"/>
        </p:xfrm>
        <a:graphic>
          <a:graphicData uri="http://schemas.openxmlformats.org/drawingml/2006/table">
            <a:tbl>
              <a:tblPr/>
              <a:tblGrid>
                <a:gridCol w="2844886">
                  <a:extLst>
                    <a:ext uri="{9D8B030D-6E8A-4147-A177-3AD203B41FA5}">
                      <a16:colId xmlns:a16="http://schemas.microsoft.com/office/drawing/2014/main" val="1071154932"/>
                    </a:ext>
                  </a:extLst>
                </a:gridCol>
                <a:gridCol w="668262">
                  <a:extLst>
                    <a:ext uri="{9D8B030D-6E8A-4147-A177-3AD203B41FA5}">
                      <a16:colId xmlns:a16="http://schemas.microsoft.com/office/drawing/2014/main" val="3558773064"/>
                    </a:ext>
                  </a:extLst>
                </a:gridCol>
                <a:gridCol w="553703">
                  <a:extLst>
                    <a:ext uri="{9D8B030D-6E8A-4147-A177-3AD203B41FA5}">
                      <a16:colId xmlns:a16="http://schemas.microsoft.com/office/drawing/2014/main" val="1417397212"/>
                    </a:ext>
                  </a:extLst>
                </a:gridCol>
                <a:gridCol w="954660">
                  <a:extLst>
                    <a:ext uri="{9D8B030D-6E8A-4147-A177-3AD203B41FA5}">
                      <a16:colId xmlns:a16="http://schemas.microsoft.com/office/drawing/2014/main" val="3942705173"/>
                    </a:ext>
                  </a:extLst>
                </a:gridCol>
                <a:gridCol w="591889">
                  <a:extLst>
                    <a:ext uri="{9D8B030D-6E8A-4147-A177-3AD203B41FA5}">
                      <a16:colId xmlns:a16="http://schemas.microsoft.com/office/drawing/2014/main" val="267062526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DE DENGUE: CONFIRMADOS, DESCARTADOS Y PROBABLES DE LA SE 01-48/2024 - /MICRORED DE ZORRITOS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7450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DIAGNOSTICO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Conf.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Prob.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978868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CON SIGNOS DE ALARMA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968642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SIN SIGNOS DE ALARMA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5405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80836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25F286E-5621-F28A-12D9-4F1D5A01F1A8}"/>
              </a:ext>
            </a:extLst>
          </p:cNvPr>
          <p:cNvGraphicFramePr>
            <a:graphicFrameLocks noGrp="1"/>
          </p:cNvGraphicFramePr>
          <p:nvPr/>
        </p:nvGraphicFramePr>
        <p:xfrm>
          <a:off x="6405725" y="1969397"/>
          <a:ext cx="5613400" cy="4175760"/>
        </p:xfrm>
        <a:graphic>
          <a:graphicData uri="http://schemas.openxmlformats.org/drawingml/2006/table">
            <a:tbl>
              <a:tblPr/>
              <a:tblGrid>
                <a:gridCol w="2844886">
                  <a:extLst>
                    <a:ext uri="{9D8B030D-6E8A-4147-A177-3AD203B41FA5}">
                      <a16:colId xmlns:a16="http://schemas.microsoft.com/office/drawing/2014/main" val="3384418860"/>
                    </a:ext>
                  </a:extLst>
                </a:gridCol>
                <a:gridCol w="668262">
                  <a:extLst>
                    <a:ext uri="{9D8B030D-6E8A-4147-A177-3AD203B41FA5}">
                      <a16:colId xmlns:a16="http://schemas.microsoft.com/office/drawing/2014/main" val="3884139197"/>
                    </a:ext>
                  </a:extLst>
                </a:gridCol>
                <a:gridCol w="553703">
                  <a:extLst>
                    <a:ext uri="{9D8B030D-6E8A-4147-A177-3AD203B41FA5}">
                      <a16:colId xmlns:a16="http://schemas.microsoft.com/office/drawing/2014/main" val="3412158056"/>
                    </a:ext>
                  </a:extLst>
                </a:gridCol>
                <a:gridCol w="954660">
                  <a:extLst>
                    <a:ext uri="{9D8B030D-6E8A-4147-A177-3AD203B41FA5}">
                      <a16:colId xmlns:a16="http://schemas.microsoft.com/office/drawing/2014/main" val="4033583968"/>
                    </a:ext>
                  </a:extLst>
                </a:gridCol>
                <a:gridCol w="591889">
                  <a:extLst>
                    <a:ext uri="{9D8B030D-6E8A-4147-A177-3AD203B41FA5}">
                      <a16:colId xmlns:a16="http://schemas.microsoft.com/office/drawing/2014/main" val="146726417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DE DENGUE: DISTRITOS Y TIPO DE DX DE LA SE 01-48/2024 - MICRORED DE ZORRITOS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8548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DIAGNOSTICO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Conf.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Desc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Desc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26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CON SIGNOS DE ALARMA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5936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CANOAS DE PUNTA SAL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8182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CASITAS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1677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ZORRITOS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1479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SIN SIGNOS DE ALARMA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516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CANOAS DE PUNTA SAL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4279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CASITAS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608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ZORRITOS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5025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7655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C.S.CANCAS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2968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C.S.ZORRITOS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792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P.S.ACAPULCO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7728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P.S.BARRANCOS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6879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P.S.BOCAPAN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1186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P.S.GRAU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6434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P.S.LA CHOZA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0707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P.S.PAJARITOS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0976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P.S.TRIGAL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9709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NOTIFICADOS POR EE.SS DE OTRA JURIDISCCION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2427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247344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2452DE4-AF6E-C5AB-D546-E83B69C87FA4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3627183"/>
          <a:ext cx="5613400" cy="2004060"/>
        </p:xfrm>
        <a:graphic>
          <a:graphicData uri="http://schemas.openxmlformats.org/drawingml/2006/table">
            <a:tbl>
              <a:tblPr/>
              <a:tblGrid>
                <a:gridCol w="2844886">
                  <a:extLst>
                    <a:ext uri="{9D8B030D-6E8A-4147-A177-3AD203B41FA5}">
                      <a16:colId xmlns:a16="http://schemas.microsoft.com/office/drawing/2014/main" val="2088638092"/>
                    </a:ext>
                  </a:extLst>
                </a:gridCol>
                <a:gridCol w="668262">
                  <a:extLst>
                    <a:ext uri="{9D8B030D-6E8A-4147-A177-3AD203B41FA5}">
                      <a16:colId xmlns:a16="http://schemas.microsoft.com/office/drawing/2014/main" val="1894322742"/>
                    </a:ext>
                  </a:extLst>
                </a:gridCol>
                <a:gridCol w="553703">
                  <a:extLst>
                    <a:ext uri="{9D8B030D-6E8A-4147-A177-3AD203B41FA5}">
                      <a16:colId xmlns:a16="http://schemas.microsoft.com/office/drawing/2014/main" val="2228873837"/>
                    </a:ext>
                  </a:extLst>
                </a:gridCol>
                <a:gridCol w="954660">
                  <a:extLst>
                    <a:ext uri="{9D8B030D-6E8A-4147-A177-3AD203B41FA5}">
                      <a16:colId xmlns:a16="http://schemas.microsoft.com/office/drawing/2014/main" val="1100129468"/>
                    </a:ext>
                  </a:extLst>
                </a:gridCol>
                <a:gridCol w="591889">
                  <a:extLst>
                    <a:ext uri="{9D8B030D-6E8A-4147-A177-3AD203B41FA5}">
                      <a16:colId xmlns:a16="http://schemas.microsoft.com/office/drawing/2014/main" val="248241195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DE DENGUE: DISTRITOS Y TIPO DE DX DE LA SE 01-48/2024 - MICRORED DE ZORRITOS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73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DIAGNOSTICO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Conf.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Desc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Desc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7236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CON SIGNOS DE ALARMA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4489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CANOAS DE PUNTA SAL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3290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CASITAS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013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ZORRITOS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7951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SIN SIGNOS DE ALARMA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5348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CANOAS DE PUNTA SAL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4332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CASITAS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7153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ZORRITOS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4032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49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844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99750-FBCA-A496-5A86-D8CF8766D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4" y="1950098"/>
            <a:ext cx="11318033" cy="31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08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(01- 48)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48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E3CEF3-2F46-6ACB-7CE6-859D9046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4865"/>
            <a:ext cx="12192000" cy="375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(01- 47)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SE48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4B378BA-59A1-8BDA-1D6B-2B6CEA324F95}"/>
              </a:ext>
            </a:extLst>
          </p:cNvPr>
          <p:cNvGraphicFramePr>
            <a:graphicFrameLocks/>
          </p:cNvGraphicFramePr>
          <p:nvPr/>
        </p:nvGraphicFramePr>
        <p:xfrm>
          <a:off x="38025" y="1176934"/>
          <a:ext cx="6298917" cy="340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7C6F5348-1804-D877-21E7-F679C9669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40" y="4950308"/>
            <a:ext cx="4500234" cy="124565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CB6A933-1B08-F135-89D8-5FD12FB2B068}"/>
              </a:ext>
            </a:extLst>
          </p:cNvPr>
          <p:cNvGraphicFramePr>
            <a:graphicFrameLocks/>
          </p:cNvGraphicFramePr>
          <p:nvPr/>
        </p:nvGraphicFramePr>
        <p:xfrm>
          <a:off x="6897282" y="1289100"/>
          <a:ext cx="4654015" cy="213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E36D20F5-1A49-6515-957D-6E2EF30ECC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208" y="3579590"/>
            <a:ext cx="5320323" cy="29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0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(01-48)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48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CCD9A78-3DF1-CB4F-FDC8-8E330501F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682918"/>
              </p:ext>
            </p:extLst>
          </p:nvPr>
        </p:nvGraphicFramePr>
        <p:xfrm>
          <a:off x="685320" y="967467"/>
          <a:ext cx="5098792" cy="211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2224977" progId="Excel.Sheet.12">
                  <p:link updateAutomatic="1"/>
                </p:oleObj>
              </mc:Choice>
              <mc:Fallback>
                <p:oleObj name="Worksheet" r:id="rId2" imgW="5356683" imgH="22249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320" y="967467"/>
                        <a:ext cx="5098792" cy="2118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F81DCC3-5370-5DF2-FE99-AF248C809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898464"/>
              </p:ext>
            </p:extLst>
          </p:nvPr>
        </p:nvGraphicFramePr>
        <p:xfrm>
          <a:off x="6741039" y="1260164"/>
          <a:ext cx="4848446" cy="5459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7924721" progId="Excel.Sheet.12">
                  <p:link updateAutomatic="1"/>
                </p:oleObj>
              </mc:Choice>
              <mc:Fallback>
                <p:oleObj name="Worksheet" r:id="rId4" imgW="5356683" imgH="79247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1039" y="1260164"/>
                        <a:ext cx="4848446" cy="5459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24EA7D5-D7A0-FD8C-7D37-1D34EFA24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64992"/>
              </p:ext>
            </p:extLst>
          </p:nvPr>
        </p:nvGraphicFramePr>
        <p:xfrm>
          <a:off x="678155" y="3224399"/>
          <a:ext cx="5045696" cy="3381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3589044" progId="Excel.Sheet.12">
                  <p:link updateAutomatic="1"/>
                </p:oleObj>
              </mc:Choice>
              <mc:Fallback>
                <p:oleObj name="Worksheet" r:id="rId6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8155" y="3224399"/>
                        <a:ext cx="5045696" cy="3381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EB671F-2F20-C2C7-1E60-7B8BBC465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325"/>
            <a:ext cx="12192000" cy="15849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09222D9-16E5-6F33-AE30-2FB606D49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06" y="1310456"/>
            <a:ext cx="10711543" cy="50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(01-48)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48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BA7303C-40CD-8CD1-2ACB-A045414CA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033328"/>
              </p:ext>
            </p:extLst>
          </p:nvPr>
        </p:nvGraphicFramePr>
        <p:xfrm>
          <a:off x="160665" y="948846"/>
          <a:ext cx="11890758" cy="358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173385" imgH="8572429" progId="Excel.Sheet.12">
                  <p:link updateAutomatic="1"/>
                </p:oleObj>
              </mc:Choice>
              <mc:Fallback>
                <p:oleObj name="Worksheet" r:id="rId2" imgW="31173385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665" y="948846"/>
                        <a:ext cx="11890758" cy="3580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(01-48)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48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7B0A271-9F05-44E3-B3C3-0D98F5D1F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61839"/>
              </p:ext>
            </p:extLst>
          </p:nvPr>
        </p:nvGraphicFramePr>
        <p:xfrm>
          <a:off x="86236" y="1183574"/>
          <a:ext cx="11948291" cy="224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173385" imgH="4648232" progId="Excel.Sheet.12">
                  <p:link updateAutomatic="1"/>
                </p:oleObj>
              </mc:Choice>
              <mc:Fallback>
                <p:oleObj name="Worksheet" r:id="rId2" imgW="31173385" imgH="4648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236" y="1183574"/>
                        <a:ext cx="11948291" cy="2245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(01-48)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48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F2AA137-9E9F-88A5-A5D2-932E21C47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496418"/>
              </p:ext>
            </p:extLst>
          </p:nvPr>
        </p:nvGraphicFramePr>
        <p:xfrm>
          <a:off x="322669" y="1248651"/>
          <a:ext cx="6120555" cy="330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40631" imgH="5742661" progId="Excel.Sheet.12">
                  <p:link updateAutomatic="1"/>
                </p:oleObj>
              </mc:Choice>
              <mc:Fallback>
                <p:oleObj name="Worksheet" r:id="rId2" imgW="10640631" imgH="57426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669" y="1248651"/>
                        <a:ext cx="6120555" cy="3302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9FE5CB0-0509-879C-55DE-BE55A0D07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644049"/>
              </p:ext>
            </p:extLst>
          </p:nvPr>
        </p:nvGraphicFramePr>
        <p:xfrm>
          <a:off x="6462435" y="3237601"/>
          <a:ext cx="5644501" cy="358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014138" imgH="6996897" progId="Excel.Sheet.12">
                  <p:link updateAutomatic="1"/>
                </p:oleObj>
              </mc:Choice>
              <mc:Fallback>
                <p:oleObj name="Worksheet" r:id="rId4" imgW="11014138" imgH="69968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2435" y="3237601"/>
                        <a:ext cx="5644501" cy="3585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B22824C-A541-ACF6-F3A0-173F637E0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32122"/>
              </p:ext>
            </p:extLst>
          </p:nvPr>
        </p:nvGraphicFramePr>
        <p:xfrm>
          <a:off x="7467729" y="1141001"/>
          <a:ext cx="3633912" cy="212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702998" imgH="3332972" progId="Excel.Sheet.12">
                  <p:link updateAutomatic="1"/>
                </p:oleObj>
              </mc:Choice>
              <mc:Fallback>
                <p:oleObj name="Worksheet" r:id="rId6" imgW="5702998" imgH="3332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7729" y="1141001"/>
                        <a:ext cx="3633912" cy="212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F8AAD6E6-EF69-FC1A-1DE1-52BA3EDCC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582337"/>
              </p:ext>
            </p:extLst>
          </p:nvPr>
        </p:nvGraphicFramePr>
        <p:xfrm>
          <a:off x="621676" y="4731038"/>
          <a:ext cx="5418137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417926" imgH="1767872" progId="Excel.Sheet.12">
                  <p:link updateAutomatic="1"/>
                </p:oleObj>
              </mc:Choice>
              <mc:Fallback>
                <p:oleObj name="Worksheet" r:id="rId8" imgW="5417926" imgH="17678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1676" y="4731038"/>
                        <a:ext cx="5418137" cy="176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959725-A3C7-6FBB-1EDA-9196CAB02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1"/>
            <a:ext cx="12174394" cy="68679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01-48/2024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48</a:t>
            </a:r>
            <a:endParaRPr lang="es-P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09A44B-7E04-795B-8B13-5FAAD241BC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6180"/>
          <a:stretch/>
        </p:blipFill>
        <p:spPr>
          <a:xfrm>
            <a:off x="423401" y="1710741"/>
            <a:ext cx="904293" cy="131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798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chemos contra el Dengue - Asociación Española">
            <a:extLst>
              <a:ext uri="{FF2B5EF4-FFF2-40B4-BE49-F238E27FC236}">
                <a16:creationId xmlns:a16="http://schemas.microsoft.com/office/drawing/2014/main" id="{EDBB697F-20F7-881D-90A2-D49DD4E9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53" y="1520889"/>
            <a:ext cx="8523903" cy="51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0" y="398699"/>
            <a:ext cx="12027467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DENGUE - 2024</a:t>
            </a:r>
            <a:br>
              <a:rPr lang="es-PE" dirty="0"/>
            </a:br>
            <a:r>
              <a:rPr lang="es-PE" dirty="0"/>
              <a:t>MICRORED DE PAMPA GRANDE –  SE (01-48)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97521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898</Words>
  <Application>Microsoft Office PowerPoint</Application>
  <PresentationFormat>Panorámica</PresentationFormat>
  <Paragraphs>215</Paragraphs>
  <Slides>30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30</vt:i4>
      </vt:variant>
      <vt:variant>
        <vt:lpstr>Títulos de diapositiva</vt:lpstr>
      </vt:variant>
      <vt:variant>
        <vt:i4>30</vt:i4>
      </vt:variant>
    </vt:vector>
  </HeadingPairs>
  <TitlesOfParts>
    <vt:vector size="67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file:///C:\SALA_ZARUMILLA\Sala_situacional_ZA-48.xlsx!TRABAJO!F13C1:F19C5</vt:lpstr>
      <vt:lpstr>file:///C:\SALA_ZARUMILLA\Sala_situacional_ZA-48.xlsx!TRABAJO!F58C1:F87C5</vt:lpstr>
      <vt:lpstr>file:///C:\SALA_ZARUMILLA\Sala_situacional_ZA-48.xlsx!TRABAJO!F121C1:F136C5</vt:lpstr>
      <vt:lpstr>file:///C:\SALA_ZARUMILLA\Sala_situacional_ZA-48.xlsx!TRABAJO2!F35C1:F59C50</vt:lpstr>
      <vt:lpstr>file:///C:\SALA_ZARUMILLA\Sala_situacional_ZA-48.xlsx!TRABAJO2!F88C1:F101C50</vt:lpstr>
      <vt:lpstr>file:///C:\SALA_ZARUMILLA\Sala_situacional_ZA-48.xlsx!TRABAJO3!%5bSala_situacional_ZA-48.xlsx%5dTRABAJO3%20Gráfico%201</vt:lpstr>
      <vt:lpstr>file:///C:\SALA_ZARUMILLA\Sala_situacional_ZA-48.xlsx!TRABAJO3!%5bSala_situacional_ZA-48.xlsx%5dTRABAJO3%20Gráfico%202</vt:lpstr>
      <vt:lpstr>file:///C:\SALA_ZARUMILLA\Sala_situacional_ZA-48.xlsx!TRABAJO!%5bSala_situacional_ZA-48.xlsx%5dTRABAJO%20Gráfico%202</vt:lpstr>
      <vt:lpstr>file:///C:\SALA_ZARUMILLA\Sala_situacional_ZA-48.xlsx!TRABAJO!F13C9:F17C14</vt:lpstr>
      <vt:lpstr>file:///C:\SALA_PAMPA_GRANDE\sala_situacional%20-%2047.xlsx!TRABAJO!F15C1:F21C5</vt:lpstr>
      <vt:lpstr>file:///C:\SALA_PAMPA_GRANDE\sala_situacional%20-%2047.xlsx!TRABAJO!F77C1:F107C5</vt:lpstr>
      <vt:lpstr>file:///C:\SALA_PAMPA_GRANDE\sala_situacional%20-%2047.xlsx!TRABAJO!F133C1:F146C5</vt:lpstr>
      <vt:lpstr>file:///C:\SALA_PAMPA_GRANDE\sala_situacional%20-%2047.xlsx!TRABAJO2!F42C1:F69C50</vt:lpstr>
      <vt:lpstr>file:///C:\SALA_PAMPA_GRANDE\sala_situacional%20-%2047.xlsx!TRABAJO2!F101C1:F115C50</vt:lpstr>
      <vt:lpstr>file:///C:\SALA_PAMPA_GRANDE\sala_situacional%20-%2047.xlsx!TRABAJO3!%5bsala_situacional%20-%2047.xlsx%5dTRABAJO3%20Gráfico%201</vt:lpstr>
      <vt:lpstr>file:///C:\SALA_PAMPA_GRANDE\sala_situacional%20-%2047.xlsx!TRABAJO3!%5bsala_situacional%20-%2047.xlsx%5dTRABAJO3%20Gráfico%202</vt:lpstr>
      <vt:lpstr>file:///C:\SALA_PAMPA_GRANDE\sala_situacional%20-%2047.xlsx!TRABAJO!%5bsala_situacional%20-%2047.xlsx%5dTRABAJO%20Gráfico%202</vt:lpstr>
      <vt:lpstr>file:///C:\SALA_PAMPA_GRANDE\sala_situacional%20-%2047.xlsx!TRABAJO!F15C9:F19C14</vt:lpstr>
      <vt:lpstr>file:///C:\SALA_PAMPA_GRANDE\sala_situacional%20-%2047.xlsx!CE-PG!%5bsala_situacional%20-%2047.xlsx%5dCE-PG%202%20Gráfico</vt:lpstr>
      <vt:lpstr>file:///D:\SALA_%20CORRALES\sala_situacional%20-%20SE%2047%20C.xlsx!canal!%5bsala_situacional%20-%20SE%2047%20C.xlsx%5dcanal%202%20Gráfico</vt:lpstr>
      <vt:lpstr>file:///D:\SALA_%20CORRALES\sala_situacional%20-%20SE%2047%20C.xlsx!TRABAJO2!F35C1:F57C50</vt:lpstr>
      <vt:lpstr>file:///D:\SALA_%20CORRALES\sala_situacional%20-%20SE%2047%20C.xlsx!TRABAJO2!F89C1:F102C50</vt:lpstr>
      <vt:lpstr>file:///D:\SALA_%20CORRALES\sala_situacional%20-%20SE%2028%20C.xlsx!TRABAJO!F6C18:F10C23</vt:lpstr>
      <vt:lpstr>file:///D:\SALA_%20CORRALES\sala_situacional%20-%20SE%2047%20C.xlsx!TRABAJO!F12C9:F16C14</vt:lpstr>
      <vt:lpstr>file:///D:\SALA_%20CORRALES\sala_situacional%20-%20SE%2047%20C.xlsx!TRABAJO!%5bsala_situacional%20-%20SE%2047%20C.xlsx%5dTRABAJO%20Gráfico%202</vt:lpstr>
      <vt:lpstr>file:///D:\SALA_%20CORRALES\sala_situacional%20-%20SE%2047%20C.xlsx!TRABAJO3!%5bsala_situacional%20-%20SE%2047%20C.xlsx%5dTRABAJO3%20Gráfico%201</vt:lpstr>
      <vt:lpstr>file:///D:\SALA_%20CORRALES\sala_situacional%20-%20SE%2047%20C.xlsx!TRABAJO3!%5bsala_situacional%20-%20SE%2047%20C.xlsx%5dTRABAJO3%20Gráfico%202</vt:lpstr>
      <vt:lpstr>file:///D:\SALA_%20CORRALES\sala_situacional%20-%20SE%2047%20C.xlsx!TRABAJO!F14C1:F20C5</vt:lpstr>
      <vt:lpstr>file:///D:\SALA_%20CORRALES\sala_situacional%20-%20SE%2047%20C.xlsx!TRABAJO!F53C1:F77C5</vt:lpstr>
      <vt:lpstr>file:///D:\SALA_%20CORRALES\sala_situacional%20-%20SE%2048%20C.xlsx!TRABAJO!F98C1:F114C5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145</cp:revision>
  <cp:lastPrinted>2024-03-20T23:17:57Z</cp:lastPrinted>
  <dcterms:created xsi:type="dcterms:W3CDTF">2023-06-21T15:50:33Z</dcterms:created>
  <dcterms:modified xsi:type="dcterms:W3CDTF">2024-12-10T13:11:17Z</dcterms:modified>
</cp:coreProperties>
</file>