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60" r:id="rId2"/>
    <p:sldId id="342" r:id="rId3"/>
    <p:sldId id="348" r:id="rId4"/>
    <p:sldId id="299" r:id="rId5"/>
    <p:sldId id="343" r:id="rId6"/>
    <p:sldId id="344" r:id="rId7"/>
    <p:sldId id="347" r:id="rId8"/>
    <p:sldId id="346" r:id="rId9"/>
    <p:sldId id="349" r:id="rId10"/>
    <p:sldId id="350" r:id="rId11"/>
    <p:sldId id="290" r:id="rId12"/>
    <p:sldId id="316" r:id="rId13"/>
    <p:sldId id="371" r:id="rId14"/>
    <p:sldId id="389" r:id="rId15"/>
    <p:sldId id="390" r:id="rId16"/>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29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85" d="100"/>
          <a:sy n="85" d="100"/>
        </p:scale>
        <p:origin x="547"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17/12/2024</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14</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FF8EF2C6-85EE-4B4B-8C73-7D8FC9200620}" type="datetime1">
              <a:rPr lang="es-PE" smtClean="0"/>
              <a:t>17/12/2024</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FE9DF4E8-52BE-4802-B102-0953CFEA8B6F}" type="datetime1">
              <a:rPr lang="es-PE" smtClean="0"/>
              <a:t>17/12/2024</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900CDDC7-6045-4C87-B589-C265CFC0C9B1}" type="datetime1">
              <a:rPr lang="es-PE" smtClean="0"/>
              <a:t>17/12/2024</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802F65F-4168-4DFC-9228-80AE7C1DBC06}" type="datetime1">
              <a:rPr lang="es-PE" smtClean="0"/>
              <a:t>17/12/2024</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A216F09-4D14-4957-84A4-C981282EFDFA}" type="datetime1">
              <a:rPr lang="es-PE" smtClean="0"/>
              <a:t>17/12/2024</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1DC1BEB5-E0D2-47F6-AEEE-AFD92023061F}" type="datetime1">
              <a:rPr lang="es-PE" smtClean="0"/>
              <a:t>17/12/2024</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B9FBDFCD-01D2-4601-8F0C-9DBAC88653E3}" type="datetime1">
              <a:rPr lang="es-PE" smtClean="0"/>
              <a:t>17/12/2024</a:t>
            </a:fld>
            <a:endParaRPr lang="es-PE"/>
          </a:p>
        </p:txBody>
      </p:sp>
      <p:sp>
        <p:nvSpPr>
          <p:cNvPr id="8" name="Marcador de pie de página 7"/>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87BDE366-D735-49F5-B21C-8E533889E129}" type="datetime1">
              <a:rPr lang="es-PE" smtClean="0"/>
              <a:t>17/12/2024</a:t>
            </a:fld>
            <a:endParaRPr lang="es-PE"/>
          </a:p>
        </p:txBody>
      </p:sp>
      <p:sp>
        <p:nvSpPr>
          <p:cNvPr id="4" name="Marcador de pie de página 3"/>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7D6D90-0DD7-496F-92C4-33B390D023AE}" type="datetime1">
              <a:rPr lang="es-PE" smtClean="0"/>
              <a:t>17/12/2024</a:t>
            </a:fld>
            <a:endParaRPr lang="es-PE"/>
          </a:p>
        </p:txBody>
      </p:sp>
      <p:sp>
        <p:nvSpPr>
          <p:cNvPr id="3" name="Marcador de pie de página 2"/>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6A8F765-3689-42E3-A548-581BA56C30F1}" type="datetime1">
              <a:rPr lang="es-PE" smtClean="0"/>
              <a:t>17/12/2024</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D094EDA-334F-4030-8096-6A79CE5262E4}" type="datetime1">
              <a:rPr lang="es-PE" smtClean="0"/>
              <a:t>17/12/2024</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50</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BC651-3D35-4906-B834-74DA5EFF808A}" type="datetime1">
              <a:rPr lang="es-PE" smtClean="0"/>
              <a:t>17/12/2024</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Fuente: Dirección Ejecutiva de Epidemiología – Tumbes/Notiweb-CDC/MINSA (*) Hasta la SE. 50</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file:///C:\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39.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3C32:F18C91" TargetMode="External"/><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4!%5bCANALES%20END&#201;MICOS_LIMA_NOTI.xlsx%5dCANAL_ENDEMICO_REG_TUMBES%202024%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16C7:F23C10" TargetMode="External"/><Relationship Id="rId11" Type="http://schemas.openxmlformats.org/officeDocument/2006/relationships/image" Target="../media/image13.png"/><Relationship Id="rId5" Type="http://schemas.openxmlformats.org/officeDocument/2006/relationships/image" Target="../media/image11.jpeg"/><Relationship Id="rId10" Type="http://schemas.openxmlformats.org/officeDocument/2006/relationships/image" Target="../media/image10.emf"/><Relationship Id="rId4" Type="http://schemas.openxmlformats.org/officeDocument/2006/relationships/image" Target="../media/image3.png"/><Relationship Id="rId9" Type="http://schemas.openxmlformats.org/officeDocument/2006/relationships/oleObject" Target="file:///C:\BOLETIN_SALA_EPI\HOJA_TRABAJO\HOJA_DENGUE.xlsm!DIAGNO!F46C7:F54C1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C:\dashword_arbovirosis_tumbes\plot\TABLA_NUMEROS_CASOS_INCIDENCIA_DEFUNCIONES_PARA%20SALA.xlsx!Sheet1!F1C1:F7C6" TargetMode="External"/><Relationship Id="rId5" Type="http://schemas.openxmlformats.org/officeDocument/2006/relationships/image" Target="../media/image17.emf"/><Relationship Id="rId4" Type="http://schemas.openxmlformats.org/officeDocument/2006/relationships/oleObject" Target="file:///C:\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dashword_arbovirosis_tumbes\plot\tabla_sexo_evida_distrito_para_sala2023.xlsx!Sheet1!F1C6:F25C8" TargetMode="External"/><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DIST_G_ETAREO!F260C2:F263C7" TargetMode="External"/><Relationship Id="rId5" Type="http://schemas.openxmlformats.org/officeDocument/2006/relationships/image" Target="../media/image19.emf"/><Relationship Id="rId10" Type="http://schemas.openxmlformats.org/officeDocument/2006/relationships/image" Target="../media/image22.png"/><Relationship Id="rId4" Type="http://schemas.openxmlformats.org/officeDocument/2006/relationships/oleObject" Target="file:///C:\BOLETIN_SALA_EPI\HOJA_TRABAJO\HOJA_DENGUE.xlsm!F_INGRESO_ULT_6SE!F116C11:F131C18" TargetMode="External"/><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JA_TRABAJO\HOJA_DENGUE.xlsm!DIAGNO!%5bHOJA_DENGUE.xlsm%5dDIAGNO%20Gr&#225;fico%204" TargetMode="External"/><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2" TargetMode="External"/><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file:///C:\dashword_arbovirosis_tumbes\plot\CASOS_PROVINCIA_DISTRITO_2%20ULTIMOS%20A&#209;OS.xlsx!Sheet1!F1C13:F20C21" TargetMode="External"/><Relationship Id="rId4" Type="http://schemas.openxmlformats.org/officeDocument/2006/relationships/oleObject" Target="file:///C:\BOLETIN_SALA_EPI\HOSPITALIZADOS_DENGUE\Hospitalizados.xlsx!TD!%5bHospitalizados.xlsx%5dTD%20Gr&#225;fico%201" TargetMode="External"/><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1967953595"/>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55"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08 al 14 diciembre 2024</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1323439"/>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S.E.509</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2024</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MX"/>
              <a:t>Fuente: Dirección Ejecutiva de Epidemiología – Tumbes/Notiweb-CDC/MINSA (*) Hasta la SE. 50</a:t>
            </a:r>
            <a:endParaRPr lang="es-PE" dirty="0"/>
          </a:p>
        </p:txBody>
      </p:sp>
      <p:graphicFrame>
        <p:nvGraphicFramePr>
          <p:cNvPr id="4" name="Objeto 3">
            <a:extLst>
              <a:ext uri="{FF2B5EF4-FFF2-40B4-BE49-F238E27FC236}">
                <a16:creationId xmlns:a16="http://schemas.microsoft.com/office/drawing/2014/main" id="{4D8B2AEB-27CC-4146-9F81-010B5D05D072}"/>
              </a:ext>
            </a:extLst>
          </p:cNvPr>
          <p:cNvGraphicFramePr>
            <a:graphicFrameLocks noChangeAspect="1"/>
          </p:cNvGraphicFramePr>
          <p:nvPr>
            <p:extLst>
              <p:ext uri="{D42A27DB-BD31-4B8C-83A1-F6EECF244321}">
                <p14:modId xmlns:p14="http://schemas.microsoft.com/office/powerpoint/2010/main" val="1501683458"/>
              </p:ext>
            </p:extLst>
          </p:nvPr>
        </p:nvGraphicFramePr>
        <p:xfrm>
          <a:off x="312186" y="1183341"/>
          <a:ext cx="11595602" cy="4104623"/>
        </p:xfrm>
        <a:graphic>
          <a:graphicData uri="http://schemas.openxmlformats.org/presentationml/2006/ole">
            <mc:AlternateContent xmlns:mc="http://schemas.openxmlformats.org/markup-compatibility/2006">
              <mc:Choice xmlns:v="urn:schemas-microsoft-com:vml" Requires="v">
                <p:oleObj spid="_x0000_s8225" name="Worksheet" r:id="rId4" imgW="10507923" imgH="3718782" progId="Excel.Sheet.12">
                  <p:link updateAutomatic="1"/>
                </p:oleObj>
              </mc:Choice>
              <mc:Fallback>
                <p:oleObj name="Worksheet" r:id="rId4" imgW="10507923" imgH="3718782" progId="Excel.Sheet.12">
                  <p:link updateAutomatic="1"/>
                  <p:pic>
                    <p:nvPicPr>
                      <p:cNvPr id="0" name=""/>
                      <p:cNvPicPr/>
                      <p:nvPr/>
                    </p:nvPicPr>
                    <p:blipFill>
                      <a:blip r:embed="rId5"/>
                      <a:stretch>
                        <a:fillRect/>
                      </a:stretch>
                    </p:blipFill>
                    <p:spPr>
                      <a:xfrm>
                        <a:off x="312186" y="1183341"/>
                        <a:ext cx="11595602" cy="4104623"/>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DENGUE POR DISTRITOS</a:t>
            </a:r>
            <a:br>
              <a:rPr lang="es-PE" sz="3200" b="1" dirty="0">
                <a:solidFill>
                  <a:schemeClr val="bg1"/>
                </a:solidFill>
              </a:rPr>
            </a:br>
            <a:r>
              <a:rPr lang="es-PE" sz="3200" b="1" dirty="0">
                <a:solidFill>
                  <a:schemeClr val="bg1"/>
                </a:solidFill>
              </a:rPr>
              <a:t>REGION TUMBES – 2023 -2024*</a:t>
            </a:r>
          </a:p>
        </p:txBody>
      </p:sp>
      <p:pic>
        <p:nvPicPr>
          <p:cNvPr id="4" name="Imagen 3">
            <a:extLst>
              <a:ext uri="{FF2B5EF4-FFF2-40B4-BE49-F238E27FC236}">
                <a16:creationId xmlns:a16="http://schemas.microsoft.com/office/drawing/2014/main" id="{15D1D7C3-E5E1-4FBB-861D-DB12F9A6E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708" y="1002646"/>
            <a:ext cx="7934325" cy="5534025"/>
          </a:xfrm>
          <a:prstGeom prst="rect">
            <a:avLst/>
          </a:prstGeom>
        </p:spPr>
      </p:pic>
    </p:spTree>
    <p:extLst>
      <p:ext uri="{BB962C8B-B14F-4D97-AF65-F5344CB8AC3E}">
        <p14:creationId xmlns:p14="http://schemas.microsoft.com/office/powerpoint/2010/main" val="378911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01-50/2024</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01-50/2024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(44-49/2024)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MX"/>
              <a:t>Fuente: Dirección Ejecutiva de Epidemiología – Tumbes/Notiweb-CDC/MINSA (*) Hasta la SE. 50</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791237409"/>
              </p:ext>
            </p:extLst>
          </p:nvPr>
        </p:nvGraphicFramePr>
        <p:xfrm>
          <a:off x="2636838" y="4835525"/>
          <a:ext cx="2506662" cy="884238"/>
        </p:xfrm>
        <a:graphic>
          <a:graphicData uri="http://schemas.openxmlformats.org/presentationml/2006/ole">
            <mc:AlternateContent xmlns:mc="http://schemas.openxmlformats.org/markup-compatibility/2006">
              <mc:Choice xmlns:v="urn:schemas-microsoft-com:vml" Requires="v">
                <p:oleObj spid="_x0000_s9282" name="Macro-Enabled Worksheet" r:id="rId3" imgW="2507141" imgH="883809" progId="Excel.SheetMacroEnabled.12">
                  <p:link updateAutomatic="1"/>
                </p:oleObj>
              </mc:Choice>
              <mc:Fallback>
                <p:oleObj name="Macro-Enabled Worksheet" r:id="rId3" imgW="2507141" imgH="883809" progId="Excel.SheetMacroEnabled.12">
                  <p:link updateAutomatic="1"/>
                  <p:pic>
                    <p:nvPicPr>
                      <p:cNvPr id="0" name=""/>
                      <p:cNvPicPr/>
                      <p:nvPr/>
                    </p:nvPicPr>
                    <p:blipFill>
                      <a:blip r:embed="rId4"/>
                      <a:stretch>
                        <a:fillRect/>
                      </a:stretch>
                    </p:blipFill>
                    <p:spPr>
                      <a:xfrm>
                        <a:off x="2636838" y="4835525"/>
                        <a:ext cx="2506662" cy="884238"/>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1566410556"/>
              </p:ext>
            </p:extLst>
          </p:nvPr>
        </p:nvGraphicFramePr>
        <p:xfrm>
          <a:off x="9158288" y="5062538"/>
          <a:ext cx="2773362" cy="914400"/>
        </p:xfrm>
        <a:graphic>
          <a:graphicData uri="http://schemas.openxmlformats.org/presentationml/2006/ole">
            <mc:AlternateContent xmlns:mc="http://schemas.openxmlformats.org/markup-compatibility/2006">
              <mc:Choice xmlns:v="urn:schemas-microsoft-com:vml" Requires="v">
                <p:oleObj spid="_x0000_s9283" name="Macro-Enabled Worksheet" r:id="rId5" imgW="2773784" imgH="914234" progId="Excel.SheetMacroEnabled.12">
                  <p:link updateAutomatic="1"/>
                </p:oleObj>
              </mc:Choice>
              <mc:Fallback>
                <p:oleObj name="Macro-Enabled Worksheet" r:id="rId5" imgW="2773784" imgH="914234" progId="Excel.SheetMacroEnabled.12">
                  <p:link updateAutomatic="1"/>
                  <p:pic>
                    <p:nvPicPr>
                      <p:cNvPr id="0" name=""/>
                      <p:cNvPicPr/>
                      <p:nvPr/>
                    </p:nvPicPr>
                    <p:blipFill>
                      <a:blip r:embed="rId6"/>
                      <a:stretch>
                        <a:fillRect/>
                      </a:stretch>
                    </p:blipFill>
                    <p:spPr>
                      <a:xfrm>
                        <a:off x="9158288" y="5062538"/>
                        <a:ext cx="2773362" cy="914400"/>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94AC8847-0D8C-4802-AFDF-2E463B7E6640}"/>
              </a:ext>
            </a:extLst>
          </p:cNvPr>
          <p:cNvPicPr>
            <a:picLocks noChangeAspect="1"/>
          </p:cNvPicPr>
          <p:nvPr/>
        </p:nvPicPr>
        <p:blipFill>
          <a:blip r:embed="rId7"/>
          <a:stretch>
            <a:fillRect/>
          </a:stretch>
        </p:blipFill>
        <p:spPr>
          <a:xfrm>
            <a:off x="136400" y="2031207"/>
            <a:ext cx="4212184" cy="3520800"/>
          </a:xfrm>
          <a:prstGeom prst="rect">
            <a:avLst/>
          </a:prstGeom>
        </p:spPr>
      </p:pic>
      <p:pic>
        <p:nvPicPr>
          <p:cNvPr id="4" name="Imagen 3">
            <a:extLst>
              <a:ext uri="{FF2B5EF4-FFF2-40B4-BE49-F238E27FC236}">
                <a16:creationId xmlns:a16="http://schemas.microsoft.com/office/drawing/2014/main" id="{8F333E0E-4B7F-43FC-868C-362CCEACEB94}"/>
              </a:ext>
            </a:extLst>
          </p:cNvPr>
          <p:cNvPicPr>
            <a:picLocks noChangeAspect="1"/>
          </p:cNvPicPr>
          <p:nvPr/>
        </p:nvPicPr>
        <p:blipFill>
          <a:blip r:embed="rId8"/>
          <a:stretch>
            <a:fillRect/>
          </a:stretch>
        </p:blipFill>
        <p:spPr>
          <a:xfrm>
            <a:off x="6849022" y="2259341"/>
            <a:ext cx="4348785"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2024</a:t>
            </a:r>
            <a:br>
              <a:rPr lang="es-PE" sz="4000" b="1" dirty="0">
                <a:solidFill>
                  <a:schemeClr val="bg1"/>
                </a:solidFill>
              </a:rPr>
            </a:br>
            <a:r>
              <a:rPr lang="es-PE" sz="3600" b="1" dirty="0">
                <a:solidFill>
                  <a:schemeClr val="bg1"/>
                </a:solidFill>
              </a:rPr>
              <a:t>REGION TUMBES –  SE (50)</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MX"/>
              <a:t>Fuente: Dirección Ejecutiva de Epidemiología – Tumbes/Notiweb-CDC/MINSA (*) Hasta la SE. 50</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7" name="Imagen 6">
            <a:extLst>
              <a:ext uri="{FF2B5EF4-FFF2-40B4-BE49-F238E27FC236}">
                <a16:creationId xmlns:a16="http://schemas.microsoft.com/office/drawing/2014/main" id="{CC9A791D-BCFE-49C9-BD7B-5ED1C33C1C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879"/>
          <a:stretch/>
        </p:blipFill>
        <p:spPr>
          <a:xfrm>
            <a:off x="75194" y="588376"/>
            <a:ext cx="4735346" cy="2491148"/>
          </a:xfrm>
          <a:prstGeom prst="rect">
            <a:avLst/>
          </a:prstGeom>
        </p:spPr>
      </p:pic>
      <p:pic>
        <p:nvPicPr>
          <p:cNvPr id="14" name="Imagen 13">
            <a:extLst>
              <a:ext uri="{FF2B5EF4-FFF2-40B4-BE49-F238E27FC236}">
                <a16:creationId xmlns:a16="http://schemas.microsoft.com/office/drawing/2014/main" id="{D764F869-E603-4946-A3D9-A371D960C4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6031"/>
          <a:stretch/>
        </p:blipFill>
        <p:spPr>
          <a:xfrm>
            <a:off x="32879" y="3703324"/>
            <a:ext cx="5004788" cy="2597269"/>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5FDAEABA-F2E9-42CE-B950-7BCCBCADA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5" t="3962" r="19794" b="18144"/>
          <a:stretch/>
        </p:blipFill>
        <p:spPr>
          <a:xfrm>
            <a:off x="8071272" y="1906031"/>
            <a:ext cx="3971294" cy="3034800"/>
          </a:xfrm>
          <a:prstGeom prst="rect">
            <a:avLst/>
          </a:prstGeom>
        </p:spPr>
      </p:pic>
      <p:pic>
        <p:nvPicPr>
          <p:cNvPr id="29" name="Imagen 28">
            <a:extLst>
              <a:ext uri="{FF2B5EF4-FFF2-40B4-BE49-F238E27FC236}">
                <a16:creationId xmlns:a16="http://schemas.microsoft.com/office/drawing/2014/main" id="{C159D78E-8C14-4ACB-9FD3-B5C670713C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40" t="6819" r="15995" b="11296"/>
          <a:stretch/>
        </p:blipFill>
        <p:spPr>
          <a:xfrm>
            <a:off x="4094749" y="1920891"/>
            <a:ext cx="3792655" cy="3034800"/>
          </a:xfrm>
          <a:prstGeom prst="rect">
            <a:avLst/>
          </a:prstGeom>
        </p:spPr>
      </p:pic>
      <p:pic>
        <p:nvPicPr>
          <p:cNvPr id="10" name="Imagen 9">
            <a:extLst>
              <a:ext uri="{FF2B5EF4-FFF2-40B4-BE49-F238E27FC236}">
                <a16:creationId xmlns:a16="http://schemas.microsoft.com/office/drawing/2014/main" id="{AE4AA8D7-93B4-4316-9412-8A574EBCF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2" t="3963" r="5312" b="1991"/>
          <a:stretch/>
        </p:blipFill>
        <p:spPr>
          <a:xfrm>
            <a:off x="9772" y="1911805"/>
            <a:ext cx="3963864" cy="2986319"/>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DICIEMBRE 2024 - FEBRERO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
        <p:nvSpPr>
          <p:cNvPr id="2" name="Marcador de pie de página 1">
            <a:extLst>
              <a:ext uri="{FF2B5EF4-FFF2-40B4-BE49-F238E27FC236}">
                <a16:creationId xmlns:a16="http://schemas.microsoft.com/office/drawing/2014/main" id="{4129CE6E-D70B-4896-ADA9-528DB5E0FECF}"/>
              </a:ext>
            </a:extLst>
          </p:cNvPr>
          <p:cNvSpPr>
            <a:spLocks noGrp="1"/>
          </p:cNvSpPr>
          <p:nvPr>
            <p:ph type="ftr" sz="quarter" idx="11"/>
          </p:nvPr>
        </p:nvSpPr>
        <p:spPr/>
        <p:txBody>
          <a:bodyPr/>
          <a:lstStyle/>
          <a:p>
            <a:r>
              <a:rPr lang="es-MX"/>
              <a:t>Fuente: Dirección Ejecutiva de Epidemiología – Tumbes/Notiweb-CDC/MINSA (*) Hasta la SE. 50</a:t>
            </a:r>
            <a:endParaRPr lang="es-PE"/>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- 2024</a:t>
            </a:r>
            <a:br>
              <a:rPr lang="es-PE" sz="4000" b="1" dirty="0">
                <a:solidFill>
                  <a:schemeClr val="bg1"/>
                </a:solidFill>
              </a:rPr>
            </a:br>
            <a:r>
              <a:rPr lang="es-PE" sz="3600" b="1" dirty="0">
                <a:solidFill>
                  <a:schemeClr val="bg1"/>
                </a:solidFill>
              </a:rPr>
              <a:t>REGION TUMBES –  SE (01-50)</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01-50/2024</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MX"/>
              <a:t>Fuente: Dirección Ejecutiva de Epidemiología – Tumbes/Notiweb-CDC/MINSA (*) Hasta la SE. 50</a:t>
            </a:r>
            <a:endParaRPr lang="es-PE" dirty="0"/>
          </a:p>
        </p:txBody>
      </p:sp>
      <p:graphicFrame>
        <p:nvGraphicFramePr>
          <p:cNvPr id="3" name="Objeto 2">
            <a:extLst>
              <a:ext uri="{FF2B5EF4-FFF2-40B4-BE49-F238E27FC236}">
                <a16:creationId xmlns:a16="http://schemas.microsoft.com/office/drawing/2014/main" id="{E4BD816E-19D9-C059-A6C4-58F5DFADDA6D}"/>
              </a:ext>
            </a:extLst>
          </p:cNvPr>
          <p:cNvGraphicFramePr>
            <a:graphicFrameLocks noChangeAspect="1"/>
          </p:cNvGraphicFramePr>
          <p:nvPr>
            <p:extLst>
              <p:ext uri="{D42A27DB-BD31-4B8C-83A1-F6EECF244321}">
                <p14:modId xmlns:p14="http://schemas.microsoft.com/office/powerpoint/2010/main" val="896066846"/>
              </p:ext>
            </p:extLst>
          </p:nvPr>
        </p:nvGraphicFramePr>
        <p:xfrm>
          <a:off x="2470150" y="801688"/>
          <a:ext cx="6362700" cy="4175125"/>
        </p:xfrm>
        <a:graphic>
          <a:graphicData uri="http://schemas.openxmlformats.org/presentationml/2006/ole">
            <mc:AlternateContent xmlns:mc="http://schemas.openxmlformats.org/markup-compatibility/2006">
              <mc:Choice xmlns:v="urn:schemas-microsoft-com:vml" Requires="v">
                <p:oleObj spid="_x0000_s2110" name="Worksheet" r:id="rId4" imgW="6362476" imgH="4175649" progId="Excel.Sheet.12">
                  <p:link updateAutomatic="1"/>
                </p:oleObj>
              </mc:Choice>
              <mc:Fallback>
                <p:oleObj name="Worksheet" r:id="rId4" imgW="6362476" imgH="4175649" progId="Excel.Sheet.12">
                  <p:link updateAutomatic="1"/>
                  <p:pic>
                    <p:nvPicPr>
                      <p:cNvPr id="3" name="Objeto 2">
                        <a:extLst>
                          <a:ext uri="{FF2B5EF4-FFF2-40B4-BE49-F238E27FC236}">
                            <a16:creationId xmlns:a16="http://schemas.microsoft.com/office/drawing/2014/main" id="{E4BD816E-19D9-C059-A6C4-58F5DFADDA6D}"/>
                          </a:ext>
                        </a:extLst>
                      </p:cNvPr>
                      <p:cNvPicPr/>
                      <p:nvPr/>
                    </p:nvPicPr>
                    <p:blipFill>
                      <a:blip r:embed="rId5"/>
                      <a:stretch>
                        <a:fillRect/>
                      </a:stretch>
                    </p:blipFill>
                    <p:spPr>
                      <a:xfrm>
                        <a:off x="2470150" y="801688"/>
                        <a:ext cx="6362700" cy="4175125"/>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F9127309-72F5-4377-9B9E-E7FCB378A647}"/>
              </a:ext>
            </a:extLst>
          </p:cNvPr>
          <p:cNvGraphicFramePr>
            <a:graphicFrameLocks noChangeAspect="1"/>
          </p:cNvGraphicFramePr>
          <p:nvPr>
            <p:extLst>
              <p:ext uri="{D42A27DB-BD31-4B8C-83A1-F6EECF244321}">
                <p14:modId xmlns:p14="http://schemas.microsoft.com/office/powerpoint/2010/main" val="3176271138"/>
              </p:ext>
            </p:extLst>
          </p:nvPr>
        </p:nvGraphicFramePr>
        <p:xfrm>
          <a:off x="0" y="5103744"/>
          <a:ext cx="13692860" cy="641475"/>
        </p:xfrm>
        <a:graphic>
          <a:graphicData uri="http://schemas.openxmlformats.org/presentationml/2006/ole">
            <mc:AlternateContent xmlns:mc="http://schemas.openxmlformats.org/markup-compatibility/2006">
              <mc:Choice xmlns:v="urn:schemas-microsoft-com:vml" Requires="v">
                <p:oleObj spid="_x0000_s2111" name="Macro-Enabled Worksheet" r:id="rId6" imgW="29740657" imgH="1394543" progId="Excel.SheetMacroEnabled.12">
                  <p:link updateAutomatic="1"/>
                </p:oleObj>
              </mc:Choice>
              <mc:Fallback>
                <p:oleObj name="Macro-Enabled Worksheet" r:id="rId6" imgW="29740657" imgH="1394543" progId="Excel.SheetMacroEnabled.12">
                  <p:link updateAutomatic="1"/>
                  <p:pic>
                    <p:nvPicPr>
                      <p:cNvPr id="0" name=""/>
                      <p:cNvPicPr/>
                      <p:nvPr/>
                    </p:nvPicPr>
                    <p:blipFill>
                      <a:blip r:embed="rId7"/>
                      <a:stretch>
                        <a:fillRect/>
                      </a:stretch>
                    </p:blipFill>
                    <p:spPr>
                      <a:xfrm>
                        <a:off x="0" y="5103744"/>
                        <a:ext cx="13692860" cy="641475"/>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 la derecha 9">
            <a:extLst>
              <a:ext uri="{FF2B5EF4-FFF2-40B4-BE49-F238E27FC236}">
                <a16:creationId xmlns:a16="http://schemas.microsoft.com/office/drawing/2014/main" id="{BA411CB4-E729-0A8F-BA12-FB053AD87F2C}"/>
              </a:ext>
            </a:extLst>
          </p:cNvPr>
          <p:cNvSpPr/>
          <p:nvPr/>
        </p:nvSpPr>
        <p:spPr>
          <a:xfrm>
            <a:off x="6621399" y="2059251"/>
            <a:ext cx="2516639" cy="1356365"/>
          </a:xfrm>
          <a:prstGeom prst="rightArrow">
            <a:avLst>
              <a:gd name="adj1" fmla="val 76217"/>
              <a:gd name="adj2" fmla="val 50000"/>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solidFill>
                <a:schemeClr val="bg1"/>
              </a:solidFill>
            </a:endParaRPr>
          </a:p>
        </p:txBody>
      </p:sp>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MX"/>
              <a:t>Fuente: Dirección Ejecutiva de Epidemiología – Tumbes/Notiweb-CDC/MINSA (*) Hasta la SE. 50</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2709034856"/>
              </p:ext>
            </p:extLst>
          </p:nvPr>
        </p:nvGraphicFramePr>
        <p:xfrm>
          <a:off x="8337550" y="-26988"/>
          <a:ext cx="3798888" cy="1489076"/>
        </p:xfrm>
        <a:graphic>
          <a:graphicData uri="http://schemas.openxmlformats.org/presentationml/2006/ole">
            <mc:AlternateContent xmlns:mc="http://schemas.openxmlformats.org/markup-compatibility/2006">
              <mc:Choice xmlns:v="urn:schemas-microsoft-com:vml" Requires="v">
                <p:oleObj spid="_x0000_s3134" name="Macro-Enabled Worksheet" r:id="rId6" imgW="5227497" imgH="2049919" progId="Excel.SheetMacroEnabled.12">
                  <p:link updateAutomatic="1"/>
                </p:oleObj>
              </mc:Choice>
              <mc:Fallback>
                <p:oleObj name="Macro-Enabled Worksheet" r:id="rId6" imgW="5227497" imgH="2049919"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7"/>
                      <a:stretch>
                        <a:fillRect/>
                      </a:stretch>
                    </p:blipFill>
                    <p:spPr>
                      <a:xfrm>
                        <a:off x="8337550" y="-26988"/>
                        <a:ext cx="3798888" cy="148907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pic>
        <p:nvPicPr>
          <p:cNvPr id="13" name="Imagen 12">
            <a:extLst>
              <a:ext uri="{FF2B5EF4-FFF2-40B4-BE49-F238E27FC236}">
                <a16:creationId xmlns:a16="http://schemas.microsoft.com/office/drawing/2014/main" id="{047007D2-87FF-0023-AA47-BDBE97D3F119}"/>
              </a:ext>
            </a:extLst>
          </p:cNvPr>
          <p:cNvPicPr>
            <a:picLocks noChangeAspect="1"/>
          </p:cNvPicPr>
          <p:nvPr/>
        </p:nvPicPr>
        <p:blipFill>
          <a:blip r:embed="rId8"/>
          <a:stretch>
            <a:fillRect/>
          </a:stretch>
        </p:blipFill>
        <p:spPr>
          <a:xfrm>
            <a:off x="9109008" y="1517012"/>
            <a:ext cx="2856597" cy="4828907"/>
          </a:xfrm>
          <a:prstGeom prst="rect">
            <a:avLst/>
          </a:prstGeom>
        </p:spPr>
      </p:pic>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389036131"/>
              </p:ext>
            </p:extLst>
          </p:nvPr>
        </p:nvGraphicFramePr>
        <p:xfrm>
          <a:off x="5099050" y="5281613"/>
          <a:ext cx="3594100" cy="1028700"/>
        </p:xfrm>
        <a:graphic>
          <a:graphicData uri="http://schemas.openxmlformats.org/presentationml/2006/ole">
            <mc:AlternateContent xmlns:mc="http://schemas.openxmlformats.org/markup-compatibility/2006">
              <mc:Choice xmlns:v="urn:schemas-microsoft-com:vml" Requires="v">
                <p:oleObj spid="_x0000_s3135" name="Macro-Enabled Worksheet" r:id="rId9" imgW="6042904" imgH="1729712" progId="Excel.SheetMacroEnabled.12">
                  <p:link updateAutomatic="1"/>
                </p:oleObj>
              </mc:Choice>
              <mc:Fallback>
                <p:oleObj name="Macro-Enabled Worksheet" r:id="rId9" imgW="6042904" imgH="1729712" progId="Excel.SheetMacroEnabled.12">
                  <p:link updateAutomatic="1"/>
                  <p:pic>
                    <p:nvPicPr>
                      <p:cNvPr id="0" name=""/>
                      <p:cNvPicPr/>
                      <p:nvPr/>
                    </p:nvPicPr>
                    <p:blipFill>
                      <a:blip r:embed="rId10"/>
                      <a:stretch>
                        <a:fillRect/>
                      </a:stretch>
                    </p:blipFill>
                    <p:spPr>
                      <a:xfrm>
                        <a:off x="5099050" y="5281613"/>
                        <a:ext cx="3594100" cy="1028700"/>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91C2A987-BFDE-44C6-806F-87C9208FE1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562" y="689934"/>
            <a:ext cx="6439474" cy="4492800"/>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5" name="Imagen 4">
            <a:extLst>
              <a:ext uri="{FF2B5EF4-FFF2-40B4-BE49-F238E27FC236}">
                <a16:creationId xmlns:a16="http://schemas.microsoft.com/office/drawing/2014/main" id="{4B189225-3240-4F15-93E1-FEB2FCDB6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37" y="661987"/>
            <a:ext cx="7934325" cy="5534025"/>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01-50</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MX"/>
              <a:t>Fuente: Dirección Ejecutiva de Epidemiología – Tumbes/Notiweb-CDC/MINSA (*) Hasta la SE. 50</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1191651026"/>
              </p:ext>
            </p:extLst>
          </p:nvPr>
        </p:nvGraphicFramePr>
        <p:xfrm>
          <a:off x="6290477" y="1267181"/>
          <a:ext cx="5690011" cy="5225694"/>
        </p:xfrm>
        <a:graphic>
          <a:graphicData uri="http://schemas.openxmlformats.org/presentationml/2006/ole">
            <mc:AlternateContent xmlns:mc="http://schemas.openxmlformats.org/markup-compatibility/2006">
              <mc:Choice xmlns:v="urn:schemas-microsoft-com:vml" Requires="v">
                <p:oleObj spid="_x0000_s4129" name="Macro-Enabled Worksheet" r:id="rId4" imgW="7422057" imgH="6812114" progId="Excel.SheetMacroEnabled.12">
                  <p:link updateAutomatic="1"/>
                </p:oleObj>
              </mc:Choice>
              <mc:Fallback>
                <p:oleObj name="Macro-Enabled Worksheet" r:id="rId4" imgW="7422057" imgH="6812114"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6290477" y="1267181"/>
                        <a:ext cx="5690011" cy="5225694"/>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20FB6E5B-34F0-4A54-8109-26EF2016F2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15" y="1267181"/>
            <a:ext cx="6358901"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2018 – 2024*</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MX"/>
              <a:t>Fuente: Dirección Ejecutiva de Epidemiología – Tumbes/Notiweb-CDC/MINSA (*) Hasta la SE. 50</a:t>
            </a:r>
            <a:endParaRPr lang="es-PE" dirty="0"/>
          </a:p>
        </p:txBody>
      </p:sp>
      <p:graphicFrame>
        <p:nvGraphicFramePr>
          <p:cNvPr id="5" name="Objeto 4">
            <a:extLst>
              <a:ext uri="{FF2B5EF4-FFF2-40B4-BE49-F238E27FC236}">
                <a16:creationId xmlns:a16="http://schemas.microsoft.com/office/drawing/2014/main" id="{9959E130-FCBE-4980-999F-100BE2223A1A}"/>
              </a:ext>
            </a:extLst>
          </p:cNvPr>
          <p:cNvGraphicFramePr>
            <a:graphicFrameLocks noChangeAspect="1"/>
          </p:cNvGraphicFramePr>
          <p:nvPr>
            <p:extLst>
              <p:ext uri="{D42A27DB-BD31-4B8C-83A1-F6EECF244321}">
                <p14:modId xmlns:p14="http://schemas.microsoft.com/office/powerpoint/2010/main" val="547580673"/>
              </p:ext>
            </p:extLst>
          </p:nvPr>
        </p:nvGraphicFramePr>
        <p:xfrm>
          <a:off x="475037" y="1117880"/>
          <a:ext cx="7673975" cy="2933700"/>
        </p:xfrm>
        <a:graphic>
          <a:graphicData uri="http://schemas.openxmlformats.org/presentationml/2006/ole">
            <mc:AlternateContent xmlns:mc="http://schemas.openxmlformats.org/markup-compatibility/2006">
              <mc:Choice xmlns:v="urn:schemas-microsoft-com:vml" Requires="v">
                <p:oleObj spid="_x0000_s5186" name="Worksheet" r:id="rId4" imgW="7673220" imgH="2933728" progId="Excel.Sheet.12">
                  <p:link updateAutomatic="1"/>
                </p:oleObj>
              </mc:Choice>
              <mc:Fallback>
                <p:oleObj name="Worksheet" r:id="rId4" imgW="7673220" imgH="2933728" progId="Excel.Sheet.12">
                  <p:link updateAutomatic="1"/>
                  <p:pic>
                    <p:nvPicPr>
                      <p:cNvPr id="0" name=""/>
                      <p:cNvPicPr/>
                      <p:nvPr/>
                    </p:nvPicPr>
                    <p:blipFill>
                      <a:blip r:embed="rId5"/>
                      <a:stretch>
                        <a:fillRect/>
                      </a:stretch>
                    </p:blipFill>
                    <p:spPr>
                      <a:xfrm>
                        <a:off x="475037" y="1117880"/>
                        <a:ext cx="7673975" cy="2933700"/>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659B1DD9-F848-4F2D-90B3-F6A1C20B9FBB}"/>
              </a:ext>
            </a:extLst>
          </p:cNvPr>
          <p:cNvGraphicFramePr>
            <a:graphicFrameLocks noChangeAspect="1"/>
          </p:cNvGraphicFramePr>
          <p:nvPr>
            <p:extLst>
              <p:ext uri="{D42A27DB-BD31-4B8C-83A1-F6EECF244321}">
                <p14:modId xmlns:p14="http://schemas.microsoft.com/office/powerpoint/2010/main" val="584193094"/>
              </p:ext>
            </p:extLst>
          </p:nvPr>
        </p:nvGraphicFramePr>
        <p:xfrm>
          <a:off x="7184185" y="4729723"/>
          <a:ext cx="4708525" cy="1646237"/>
        </p:xfrm>
        <a:graphic>
          <a:graphicData uri="http://schemas.openxmlformats.org/presentationml/2006/ole">
            <mc:AlternateContent xmlns:mc="http://schemas.openxmlformats.org/markup-compatibility/2006">
              <mc:Choice xmlns:v="urn:schemas-microsoft-com:vml" Requires="v">
                <p:oleObj spid="_x0000_s5187" name="Worksheet" r:id="rId6" imgW="4709191" imgH="1645920" progId="Excel.Sheet.12">
                  <p:link updateAutomatic="1"/>
                </p:oleObj>
              </mc:Choice>
              <mc:Fallback>
                <p:oleObj name="Worksheet" r:id="rId6" imgW="4709191" imgH="1645920" progId="Excel.Sheet.12">
                  <p:link updateAutomatic="1"/>
                  <p:pic>
                    <p:nvPicPr>
                      <p:cNvPr id="0" name=""/>
                      <p:cNvPicPr/>
                      <p:nvPr/>
                    </p:nvPicPr>
                    <p:blipFill>
                      <a:blip r:embed="rId7"/>
                      <a:stretch>
                        <a:fillRect/>
                      </a:stretch>
                    </p:blipFill>
                    <p:spPr>
                      <a:xfrm>
                        <a:off x="7184185" y="4729723"/>
                        <a:ext cx="4708525" cy="1646237"/>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01-50</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2023-2024*</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MX"/>
              <a:t>Fuente: Dirección Ejecutiva de Epidemiología – Tumbes/Notiweb-CDC/MINSA (*) Hasta la SE. 50</a:t>
            </a:r>
            <a:endParaRPr lang="es-PE" dirty="0"/>
          </a:p>
        </p:txBody>
      </p:sp>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2024. (SE01-50)</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186826976"/>
              </p:ext>
            </p:extLst>
          </p:nvPr>
        </p:nvGraphicFramePr>
        <p:xfrm>
          <a:off x="7140575" y="4256088"/>
          <a:ext cx="4351338" cy="2352675"/>
        </p:xfrm>
        <a:graphic>
          <a:graphicData uri="http://schemas.openxmlformats.org/presentationml/2006/ole">
            <mc:AlternateContent xmlns:mc="http://schemas.openxmlformats.org/markup-compatibility/2006">
              <mc:Choice xmlns:v="urn:schemas-microsoft-com:vml" Requires="v">
                <p:oleObj spid="_x0000_s6239" name="Macro-Enabled Worksheet" r:id="rId4" imgW="7361138" imgH="3977640" progId="Excel.SheetMacroEnabled.12">
                  <p:link updateAutomatic="1"/>
                </p:oleObj>
              </mc:Choice>
              <mc:Fallback>
                <p:oleObj name="Macro-Enabled Worksheet" r:id="rId4" imgW="7361138" imgH="3977640"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5"/>
                      <a:stretch>
                        <a:fillRect/>
                      </a:stretch>
                    </p:blipFill>
                    <p:spPr>
                      <a:xfrm>
                        <a:off x="7140575" y="4256088"/>
                        <a:ext cx="4351338" cy="2352675"/>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2716750161"/>
              </p:ext>
            </p:extLst>
          </p:nvPr>
        </p:nvGraphicFramePr>
        <p:xfrm>
          <a:off x="355600" y="5694363"/>
          <a:ext cx="3035300" cy="712787"/>
        </p:xfrm>
        <a:graphic>
          <a:graphicData uri="http://schemas.openxmlformats.org/presentationml/2006/ole">
            <mc:AlternateContent xmlns:mc="http://schemas.openxmlformats.org/markup-compatibility/2006">
              <mc:Choice xmlns:v="urn:schemas-microsoft-com:vml" Requires="v">
                <p:oleObj spid="_x0000_s6240" name="Macro-Enabled Worksheet" r:id="rId6" imgW="5882619" imgH="1379081" progId="Excel.SheetMacroEnabled.12">
                  <p:link updateAutomatic="1"/>
                </p:oleObj>
              </mc:Choice>
              <mc:Fallback>
                <p:oleObj name="Macro-Enabled Worksheet" r:id="rId6" imgW="5882619" imgH="1379081" progId="Excel.SheetMacroEnabled.12">
                  <p:link updateAutomatic="1"/>
                  <p:pic>
                    <p:nvPicPr>
                      <p:cNvPr id="0" name=""/>
                      <p:cNvPicPr/>
                      <p:nvPr/>
                    </p:nvPicPr>
                    <p:blipFill>
                      <a:blip r:embed="rId7"/>
                      <a:stretch>
                        <a:fillRect/>
                      </a:stretch>
                    </p:blipFill>
                    <p:spPr>
                      <a:xfrm>
                        <a:off x="355600" y="5694363"/>
                        <a:ext cx="3035300" cy="712787"/>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964AD2FC-9882-46C2-A479-53E9848863A4}"/>
              </a:ext>
            </a:extLst>
          </p:cNvPr>
          <p:cNvGraphicFramePr>
            <a:graphicFrameLocks noChangeAspect="1"/>
          </p:cNvGraphicFramePr>
          <p:nvPr>
            <p:extLst>
              <p:ext uri="{D42A27DB-BD31-4B8C-83A1-F6EECF244321}">
                <p14:modId xmlns:p14="http://schemas.microsoft.com/office/powerpoint/2010/main" val="906037262"/>
              </p:ext>
            </p:extLst>
          </p:nvPr>
        </p:nvGraphicFramePr>
        <p:xfrm>
          <a:off x="446777" y="452817"/>
          <a:ext cx="3996365" cy="4304707"/>
        </p:xfrm>
        <a:graphic>
          <a:graphicData uri="http://schemas.openxmlformats.org/presentationml/2006/ole">
            <mc:AlternateContent xmlns:mc="http://schemas.openxmlformats.org/markup-compatibility/2006">
              <mc:Choice xmlns:v="urn:schemas-microsoft-com:vml" Requires="v">
                <p:oleObj spid="_x0000_s6241" name="Worksheet" r:id="rId8" imgW="4732160" imgH="5097863" progId="Excel.Sheet.12">
                  <p:link updateAutomatic="1"/>
                </p:oleObj>
              </mc:Choice>
              <mc:Fallback>
                <p:oleObj name="Worksheet" r:id="rId8" imgW="4732160" imgH="5097863" progId="Excel.Sheet.12">
                  <p:link updateAutomatic="1"/>
                  <p:pic>
                    <p:nvPicPr>
                      <p:cNvPr id="0" name=""/>
                      <p:cNvPicPr/>
                      <p:nvPr/>
                    </p:nvPicPr>
                    <p:blipFill>
                      <a:blip r:embed="rId9"/>
                      <a:stretch>
                        <a:fillRect/>
                      </a:stretch>
                    </p:blipFill>
                    <p:spPr>
                      <a:xfrm>
                        <a:off x="446777" y="452817"/>
                        <a:ext cx="3996365" cy="4304707"/>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B69D287E-09B7-4188-90F8-B52866DF1F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8054" y="-16647"/>
            <a:ext cx="5453946" cy="3805200"/>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MX"/>
              <a:t>Fuente: Dirección Ejecutiva de Epidemiología – Tumbes/Notiweb-CDC/MINSA (*) Hasta la SE. 50</a:t>
            </a:r>
            <a:endParaRPr lang="es-PE" dirty="0"/>
          </a:p>
        </p:txBody>
      </p:sp>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1346544745"/>
              </p:ext>
            </p:extLst>
          </p:nvPr>
        </p:nvGraphicFramePr>
        <p:xfrm>
          <a:off x="6838950" y="539750"/>
          <a:ext cx="5083175" cy="2716213"/>
        </p:xfrm>
        <a:graphic>
          <a:graphicData uri="http://schemas.openxmlformats.org/presentationml/2006/ole">
            <mc:AlternateContent xmlns:mc="http://schemas.openxmlformats.org/markup-compatibility/2006">
              <mc:Choice xmlns:v="urn:schemas-microsoft-com:vml" Requires="v">
                <p:oleObj spid="_x0000_s7298" name="Worksheet" r:id="rId4" imgW="6362476" imgH="3398575" progId="Excel.Sheet.12">
                  <p:link updateAutomatic="1"/>
                </p:oleObj>
              </mc:Choice>
              <mc:Fallback>
                <p:oleObj name="Worksheet" r:id="rId4" imgW="6362476" imgH="3398575"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5"/>
                      <a:stretch>
                        <a:fillRect/>
                      </a:stretch>
                    </p:blipFill>
                    <p:spPr>
                      <a:xfrm>
                        <a:off x="6838950" y="539750"/>
                        <a:ext cx="5083175" cy="2716213"/>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287032729"/>
              </p:ext>
            </p:extLst>
          </p:nvPr>
        </p:nvGraphicFramePr>
        <p:xfrm>
          <a:off x="147638" y="3467100"/>
          <a:ext cx="5375275" cy="2874963"/>
        </p:xfrm>
        <a:graphic>
          <a:graphicData uri="http://schemas.openxmlformats.org/presentationml/2006/ole">
            <mc:AlternateContent xmlns:mc="http://schemas.openxmlformats.org/markup-compatibility/2006">
              <mc:Choice xmlns:v="urn:schemas-microsoft-com:vml" Requires="v">
                <p:oleObj spid="_x0000_s7299" name="Worksheet" r:id="rId6" imgW="6354986" imgH="3398575" progId="Excel.Sheet.12">
                  <p:link updateAutomatic="1"/>
                </p:oleObj>
              </mc:Choice>
              <mc:Fallback>
                <p:oleObj name="Worksheet" r:id="rId6" imgW="6354986" imgH="3398575"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7"/>
                      <a:stretch>
                        <a:fillRect/>
                      </a:stretch>
                    </p:blipFill>
                    <p:spPr>
                      <a:xfrm>
                        <a:off x="147638" y="3467100"/>
                        <a:ext cx="5375275" cy="2874963"/>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903539995"/>
              </p:ext>
            </p:extLst>
          </p:nvPr>
        </p:nvGraphicFramePr>
        <p:xfrm>
          <a:off x="6518275" y="3533775"/>
          <a:ext cx="4645025" cy="3014663"/>
        </p:xfrm>
        <a:graphic>
          <a:graphicData uri="http://schemas.openxmlformats.org/presentationml/2006/ole">
            <mc:AlternateContent xmlns:mc="http://schemas.openxmlformats.org/markup-compatibility/2006">
              <mc:Choice xmlns:v="urn:schemas-microsoft-com:vml" Requires="v">
                <p:oleObj spid="_x0000_s7300" name="Macro-Enabled Worksheet" r:id="rId8" imgW="10401066" imgH="5890399" progId="Excel.SheetMacroEnabled.12">
                  <p:link updateAutomatic="1"/>
                </p:oleObj>
              </mc:Choice>
              <mc:Fallback>
                <p:oleObj name="Macro-Enabled Worksheet" r:id="rId8" imgW="10401066" imgH="5890399"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9"/>
                      <a:stretch>
                        <a:fillRect/>
                      </a:stretch>
                    </p:blipFill>
                    <p:spPr>
                      <a:xfrm>
                        <a:off x="6518275" y="3533775"/>
                        <a:ext cx="4645025" cy="3014663"/>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D8429E8D-D8D7-4500-A29A-52100BEB822F}"/>
              </a:ext>
            </a:extLst>
          </p:cNvPr>
          <p:cNvGraphicFramePr>
            <a:graphicFrameLocks noChangeAspect="1"/>
          </p:cNvGraphicFramePr>
          <p:nvPr>
            <p:extLst>
              <p:ext uri="{D42A27DB-BD31-4B8C-83A1-F6EECF244321}">
                <p14:modId xmlns:p14="http://schemas.microsoft.com/office/powerpoint/2010/main" val="2948429457"/>
              </p:ext>
            </p:extLst>
          </p:nvPr>
        </p:nvGraphicFramePr>
        <p:xfrm>
          <a:off x="139122" y="586514"/>
          <a:ext cx="6379153" cy="2618944"/>
        </p:xfrm>
        <a:graphic>
          <a:graphicData uri="http://schemas.openxmlformats.org/presentationml/2006/ole">
            <mc:AlternateContent xmlns:mc="http://schemas.openxmlformats.org/markup-compatibility/2006">
              <mc:Choice xmlns:v="urn:schemas-microsoft-com:vml" Requires="v">
                <p:oleObj spid="_x0000_s7301" name="Worksheet" r:id="rId10" imgW="10355627" imgH="4251960" progId="Excel.Sheet.12">
                  <p:link updateAutomatic="1"/>
                </p:oleObj>
              </mc:Choice>
              <mc:Fallback>
                <p:oleObj name="Worksheet" r:id="rId10" imgW="10355627" imgH="4251960" progId="Excel.Sheet.12">
                  <p:link updateAutomatic="1"/>
                  <p:pic>
                    <p:nvPicPr>
                      <p:cNvPr id="0" name=""/>
                      <p:cNvPicPr/>
                      <p:nvPr/>
                    </p:nvPicPr>
                    <p:blipFill>
                      <a:blip r:embed="rId11"/>
                      <a:stretch>
                        <a:fillRect/>
                      </a:stretch>
                    </p:blipFill>
                    <p:spPr>
                      <a:xfrm>
                        <a:off x="139122" y="586514"/>
                        <a:ext cx="6379153" cy="2618944"/>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42116</TotalTime>
  <Words>973</Words>
  <Application>Microsoft Office PowerPoint</Application>
  <PresentationFormat>Panorámica</PresentationFormat>
  <Paragraphs>55</Paragraphs>
  <Slides>15</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15</vt:i4>
      </vt:variant>
    </vt:vector>
  </HeadingPairs>
  <TitlesOfParts>
    <vt:vector size="41"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C:\BOLETIN_SALA_EPI\HOJA_TRABAJO\CANALES ENDÉMICOS_LIMA_NOTI.xlsx!CANAL_ENDEMICO_REG_TUMBES 2024![CANALES ENDÉMICOS_LIMA_NOTI.xlsx]CANAL_ENDEMICO_REG_TUMBES 2024 2 Gráfico</vt:lpstr>
      <vt:lpstr>C:\BOLETIN_SALA_EPI\HOJA_TRABAJO\HOJA_DENGUE.xlsm!DIAGNO!F13C32:F18C91</vt:lpstr>
      <vt:lpstr>C:\BOLETIN_SALA_EPI\HOJA_TRABAJO\HOJA_DENGUE.xlsm!DIAGNO!F16C7:F23C10</vt:lpstr>
      <vt:lpstr>C:\BOLETIN_SALA_EPI\HOJA_TRABAJO\HOJA_DENGUE.xlsm!DIAGNO!F46C7:F54C11</vt:lpstr>
      <vt:lpstr>C:\BOLETIN_SALA_EPI\HOJA_TRABAJO\HOJA_DENGUE.xlsm!DIAGNO!F89C1:F124C5</vt:lpstr>
      <vt:lpstr>C:\BOLETIN_SALA_EPI\HOJA_TRABAJO\HOJA_DENGUE.xlsm!F_INGRESO_ULT_6SE!F116C11:F131C18</vt:lpstr>
      <vt:lpstr>C:\BOLETIN_SALA_EPI\HOJA_TRABAJO\HOJA_DENGUE.xlsm!DIST_G_ETAREO!F260C2:F263C7</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C:\BOLETIN_SALA_EPI\HOJA_TRABAJO\HOJA_DENGUE.xlsm!MAPDENGUE!F16C1:F20C4</vt:lpstr>
      <vt:lpstr>C:\BOLETIN_SALA_EPI\HOJA_TRABAJO\HOJA_DENGUE.xlsm!MAPRIESGO_DENGUE_6SEMNAS!F16C1:F20C4</vt:lpstr>
      <vt:lpstr>C:\dashword_arbovirosis_tumbes\plot\tabla_casosxaños_misma_semana_para_sala.xlsx!Sheet1!F1C1:F16C15</vt:lpstr>
      <vt:lpstr>C:\dashword_arbovirosis_tumbes\plot\TABLA_NUMEROS_CASOS_INCIDENCIA_DEFUNCIONES_PARA SALA.xlsx!Sheet1!F1C1:F7C6</vt:lpstr>
      <vt:lpstr>C:\dashword_arbovirosis_tumbes\plot\tabla_sexo_evida_distrito_para_sala2023.xlsx!Sheet1!F1C6:F25C8</vt:lpstr>
      <vt:lpstr>C:\dashword_arbovirosis_tumbes\plot\CASOS_PROVINCIA_DISTRITO_2 ULTIMOS AÑOS.xlsx!Sheet1!F1C13:F20C21</vt:lpstr>
      <vt:lpstr>C:\dashword_arbovirosis_tumbes\plot\FORMAS CLINICAS Y TIPO DE DX.xlsx!Sheet1!F25C1:F42C18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TENDENCIA DE LOS CASOS DE DENGUE POR DISTRITOS REGION TUMBES – 2023 -2024*</vt:lpstr>
      <vt:lpstr>MAPAS DE RIESGO DE FIEBRE POR VIRUS DENGUE EN LA REGION TUMBES – SE 01-50/2024</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Edward Hernandez</cp:lastModifiedBy>
  <cp:revision>2479</cp:revision>
  <cp:lastPrinted>2019-12-20T14:15:45Z</cp:lastPrinted>
  <dcterms:created xsi:type="dcterms:W3CDTF">2017-09-26T13:16:33Z</dcterms:created>
  <dcterms:modified xsi:type="dcterms:W3CDTF">2024-12-17T15:58:56Z</dcterms:modified>
</cp:coreProperties>
</file>