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4" r:id="rId5"/>
    <p:sldId id="262" r:id="rId6"/>
    <p:sldId id="263" r:id="rId7"/>
    <p:sldId id="261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961" autoAdjust="0"/>
  </p:normalViewPr>
  <p:slideViewPr>
    <p:cSldViewPr snapToGrid="0">
      <p:cViewPr varScale="1">
        <p:scale>
          <a:sx n="92" d="100"/>
          <a:sy n="92" d="100"/>
        </p:scale>
        <p:origin x="1254" y="96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6ea6aea0a5dc3aa9/Escritorio/sala%20zorritos/sala%20situacional%20de%20MRZ%202025%20SE%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b="1">
                <a:solidFill>
                  <a:sysClr val="windowText" lastClr="000000"/>
                </a:solidFill>
              </a:rPr>
              <a:t>Tendencia de episodios de Dengue, Microred</a:t>
            </a:r>
            <a:r>
              <a:rPr lang="es-PE" b="1" baseline="0">
                <a:solidFill>
                  <a:sysClr val="windowText" lastClr="000000"/>
                </a:solidFill>
              </a:rPr>
              <a:t> de ZORRITOS</a:t>
            </a:r>
            <a:r>
              <a:rPr lang="es-PE" b="1">
                <a:solidFill>
                  <a:sysClr val="windowText" lastClr="000000"/>
                </a:solidFill>
              </a:rPr>
              <a:t> años 2023 - 2025 (SE</a:t>
            </a:r>
            <a:r>
              <a:rPr lang="es-PE" b="1" baseline="0">
                <a:solidFill>
                  <a:sysClr val="windowText" lastClr="000000"/>
                </a:solidFill>
              </a:rPr>
              <a:t> 20)</a:t>
            </a:r>
            <a:endParaRPr lang="es-PE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1848773786122561"/>
          <c:y val="1.0814653361407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4.9313018163536927E-2"/>
          <c:y val="2.879388548924116E-2"/>
          <c:w val="0.92385934723045393"/>
          <c:h val="0.7837997818879577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TRABAJO3!$A$30</c:f>
              <c:strCache>
                <c:ptCount val="1"/>
                <c:pt idx="0">
                  <c:v>Confirmados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TRABAJO3!$B$27:$AX$27</c:f>
              <c:numCache>
                <c:formatCode>General</c:formatCode>
                <c:ptCount val="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52</c:v>
                </c:pt>
              </c:numCache>
            </c:numRef>
          </c:cat>
          <c:val>
            <c:numRef>
              <c:f>TRABAJO3!$B$30:$AX$30</c:f>
              <c:numCache>
                <c:formatCode>General</c:formatCode>
                <c:ptCount val="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9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73-4A44-B43A-7A0DA7D71CB1}"/>
            </c:ext>
          </c:extLst>
        </c:ser>
        <c:ser>
          <c:idx val="3"/>
          <c:order val="3"/>
          <c:tx>
            <c:strRef>
              <c:f>TRABAJO3!$A$31</c:f>
              <c:strCache>
                <c:ptCount val="1"/>
                <c:pt idx="0">
                  <c:v>Probables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45-4492-8DBC-7D74AA66725F}"/>
              </c:ext>
            </c:extLst>
          </c:dPt>
          <c:dPt>
            <c:idx val="4"/>
            <c:invertIfNegative val="0"/>
            <c:bubble3D val="0"/>
            <c:spPr>
              <a:solidFill>
                <a:srgbClr val="0000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45-4492-8DBC-7D74AA66725F}"/>
              </c:ext>
            </c:extLst>
          </c:dPt>
          <c:cat>
            <c:numRef>
              <c:f>TRABAJO3!$B$27:$AX$27</c:f>
              <c:numCache>
                <c:formatCode>General</c:formatCode>
                <c:ptCount val="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52</c:v>
                </c:pt>
              </c:numCache>
            </c:numRef>
          </c:cat>
          <c:val>
            <c:numRef>
              <c:f>TRABAJO3!$B$31:$AX$31</c:f>
              <c:numCache>
                <c:formatCode>General</c:formatCode>
                <c:ptCount val="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5</c:v>
                </c:pt>
                <c:pt idx="15">
                  <c:v>5</c:v>
                </c:pt>
                <c:pt idx="16">
                  <c:v>12</c:v>
                </c:pt>
                <c:pt idx="17">
                  <c:v>8</c:v>
                </c:pt>
                <c:pt idx="18">
                  <c:v>10</c:v>
                </c:pt>
                <c:pt idx="1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84-4A14-9C99-280C57BDC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102960"/>
        <c:axId val="237251816"/>
      </c:barChart>
      <c:lineChart>
        <c:grouping val="standard"/>
        <c:varyColors val="0"/>
        <c:ser>
          <c:idx val="0"/>
          <c:order val="0"/>
          <c:tx>
            <c:strRef>
              <c:f>TRABAJO3!$A$28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TRABAJO3!$B$27:$AX$27</c:f>
              <c:numCache>
                <c:formatCode>General</c:formatCode>
                <c:ptCount val="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52</c:v>
                </c:pt>
              </c:numCache>
            </c:numRef>
          </c:cat>
          <c:val>
            <c:numRef>
              <c:f>TRABAJO3!$B$28:$AX$28</c:f>
              <c:numCache>
                <c:formatCode>General</c:formatCode>
                <c:ptCount val="49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7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5</c:v>
                </c:pt>
                <c:pt idx="9">
                  <c:v>3</c:v>
                </c:pt>
                <c:pt idx="10">
                  <c:v>10</c:v>
                </c:pt>
                <c:pt idx="11">
                  <c:v>19</c:v>
                </c:pt>
                <c:pt idx="12">
                  <c:v>16</c:v>
                </c:pt>
                <c:pt idx="13">
                  <c:v>17</c:v>
                </c:pt>
                <c:pt idx="14">
                  <c:v>20</c:v>
                </c:pt>
                <c:pt idx="15">
                  <c:v>26</c:v>
                </c:pt>
                <c:pt idx="16">
                  <c:v>21</c:v>
                </c:pt>
                <c:pt idx="17">
                  <c:v>22</c:v>
                </c:pt>
                <c:pt idx="18">
                  <c:v>28</c:v>
                </c:pt>
                <c:pt idx="19">
                  <c:v>34</c:v>
                </c:pt>
                <c:pt idx="20">
                  <c:v>25</c:v>
                </c:pt>
                <c:pt idx="21">
                  <c:v>39</c:v>
                </c:pt>
                <c:pt idx="22">
                  <c:v>49</c:v>
                </c:pt>
                <c:pt idx="23">
                  <c:v>20</c:v>
                </c:pt>
                <c:pt idx="24">
                  <c:v>38</c:v>
                </c:pt>
                <c:pt idx="25">
                  <c:v>38</c:v>
                </c:pt>
                <c:pt idx="26">
                  <c:v>38</c:v>
                </c:pt>
                <c:pt idx="27">
                  <c:v>45</c:v>
                </c:pt>
                <c:pt idx="28">
                  <c:v>26</c:v>
                </c:pt>
                <c:pt idx="29">
                  <c:v>18</c:v>
                </c:pt>
                <c:pt idx="30">
                  <c:v>24</c:v>
                </c:pt>
                <c:pt idx="31">
                  <c:v>13</c:v>
                </c:pt>
                <c:pt idx="32">
                  <c:v>17</c:v>
                </c:pt>
                <c:pt idx="33">
                  <c:v>22</c:v>
                </c:pt>
                <c:pt idx="34">
                  <c:v>12</c:v>
                </c:pt>
                <c:pt idx="35">
                  <c:v>17</c:v>
                </c:pt>
                <c:pt idx="36">
                  <c:v>18</c:v>
                </c:pt>
                <c:pt idx="37">
                  <c:v>18</c:v>
                </c:pt>
                <c:pt idx="38">
                  <c:v>7</c:v>
                </c:pt>
                <c:pt idx="39">
                  <c:v>3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7</c:v>
                </c:pt>
                <c:pt idx="44">
                  <c:v>2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73-4A44-B43A-7A0DA7D71CB1}"/>
            </c:ext>
          </c:extLst>
        </c:ser>
        <c:ser>
          <c:idx val="1"/>
          <c:order val="1"/>
          <c:tx>
            <c:strRef>
              <c:f>TRABAJO3!$A$29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TRABAJO3!$B$27:$AX$27</c:f>
              <c:numCache>
                <c:formatCode>General</c:formatCode>
                <c:ptCount val="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52</c:v>
                </c:pt>
              </c:numCache>
            </c:numRef>
          </c:cat>
          <c:val>
            <c:numRef>
              <c:f>TRABAJO3!$B$29:$AX$29</c:f>
              <c:numCache>
                <c:formatCode>General</c:formatCode>
                <c:ptCount val="49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4</c:v>
                </c:pt>
                <c:pt idx="11">
                  <c:v>5</c:v>
                </c:pt>
                <c:pt idx="12">
                  <c:v>1</c:v>
                </c:pt>
                <c:pt idx="13">
                  <c:v>6</c:v>
                </c:pt>
                <c:pt idx="14">
                  <c:v>3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</c:v>
                </c:pt>
                <c:pt idx="25">
                  <c:v>0</c:v>
                </c:pt>
                <c:pt idx="26">
                  <c:v>1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73-4A44-B43A-7A0DA7D71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102960"/>
        <c:axId val="237251816"/>
      </c:lineChart>
      <c:catAx>
        <c:axId val="238102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Semana Epidemilógica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7251816"/>
        <c:crosses val="autoZero"/>
        <c:auto val="1"/>
        <c:lblAlgn val="ctr"/>
        <c:lblOffset val="100"/>
        <c:noMultiLvlLbl val="0"/>
      </c:catAx>
      <c:valAx>
        <c:axId val="237251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810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338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9413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862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26/05/2025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20.xlsx!TRABAJO!F15C1:F21C5" TargetMode="External"/><Relationship Id="rId5" Type="http://schemas.openxmlformats.org/officeDocument/2006/relationships/image" Target="../media/image26.emf"/><Relationship Id="rId4" Type="http://schemas.openxmlformats.org/officeDocument/2006/relationships/oleObject" Target="file:///C:\SALA_PAMPA_GRANDE\SALA%20SITUACIONAL%202025\PG2025%20SE20.xlsx!TRABAJO!F133C1:F145C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SALA_PAMPA_GRANDE\SALA%20SITUACIONAL%202025\PG2025%20SE20.xlsx!TRABAJO2!F42C1:F67C22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C:\SALA_PAMPA_GRANDE\SALA%20SITUACIONAL%202025\PG2025%20SE20.xlsx!TRABAJO2!F99C1:F111C22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PAMPA_GRANDE\SALA%20SITUACIONAL%202025\PG2025%20SE20.xlsx!TRABAJO!%5bPG2025%20SE20.xlsx%5dTRABAJO%20Gr&#225;fico%202" TargetMode="External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file:///C:\SALA_PAMPA_GRANDE\SALA%20SITUACIONAL%202025\PG2025%20SE20.xlsx!TRABAJO3!%5bPG2025%20SE20.xlsx%5dTRABAJO3%20Gr&#225;fico%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20.xlsx!TRABAJO!F15C9:F19C14" TargetMode="External"/><Relationship Id="rId5" Type="http://schemas.openxmlformats.org/officeDocument/2006/relationships/image" Target="../media/image31.emf"/><Relationship Id="rId4" Type="http://schemas.openxmlformats.org/officeDocument/2006/relationships/oleObject" Target="file:///C:\SALA_PAMPA_GRANDE\SALA%20SITUACIONAL%202025\PG2025%20SE20.xlsx!TRABAJO3!%5bPG2025%20SE20.xlsx%5dTRABAJO3%20Gr&#225;fico%202" TargetMode="External"/><Relationship Id="rId9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C:\SALA_PAMPA_GRANDE\SALA%20SITUACIONAL%202025\PG2025%20SE20.xlsx!CE-PG!%5bPG2025%20SE20.xlsx%5dCE-PG%202%20Gr&#225;fico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1.png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C:\SALA_%20CORRALES\Sala_Situacional_-_SE_20_2025_MRC.xlsx!canal!%5bSala_Situacional_-_SE_20_2025_MRC.xlsx%5dcanal%202%20Gr&#225;fic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file:///C:\SALA_%20CORRALES\Sala_Situacional_-_SE_20_2025_MRC.xlsx!TRABAJO!F13C1:F19C5" TargetMode="External"/><Relationship Id="rId7" Type="http://schemas.openxmlformats.org/officeDocument/2006/relationships/oleObject" Target="file:///C:\SALA_%20CORRALES\Sala_Situacional_-_SE_20_2025_MRC.xlsx!TRABAJO!F85C1:F100C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oleObject" Target="file:///C:\SALA_%20CORRALES\Sala_Situacional_-_SE_20_2025_MRC.xlsx!TRABAJO!F44C1:F67C5" TargetMode="Externa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file:///C:\SALA_%20CORRALES\Sala_Situacional_-_SE_20_2025_MRC.xlsx!TRABAJO2!F35C1:F57C23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file:///C:\SALA_%20CORRALES\Sala_Situacional_-_SE_20_2025_MRC.xlsx!TRABAJO2!F89C1:F99C22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LA_%20CORRALES\Sala_Situacional_-_SE_20_2025_MRC.xlsx!TRABAJO!F11C9:F15C1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oleObject" Target="file:///C:\SALA_%20CORRALES\Sala_Situacional_-_SE_20_2025_MRC.xlsx!TRABAJO!%5bSala_Situacional_-_SE_20_2025_MRC.xlsx%5dTRABAJO%20Gr&#225;fico%202" TargetMode="Externa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file:///C:\SALA_%20CORRALES\Sala_Situacional_-_SE_20_2025_MRC.xlsx!TRABAJO3!%5bSala_Situacional_-_SE_20_2025_MRC.xlsx%5dTRABAJO3%20Gr&#225;fico%201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file:///C:\SALA_%20CORRALES\Sala_Situacional_-_SE_20_2025_MRC.xlsx!TRABAJO3!%5bSala_Situacional_-_SE_20_2025_MRC.xlsx%5dTRABAJO3%20Gr&#225;fico%202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jpe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file:///C:\SALA_ZARUMILLA\SALA%20SITUACIONAL%202025\Sala_situacional_ZA-20%202025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%20SITUACIONAL%202025\Sala_situacional_ZA-20%202025.xlsx!TRABAJO!F124C1:F140C5" TargetMode="External"/><Relationship Id="rId5" Type="http://schemas.openxmlformats.org/officeDocument/2006/relationships/image" Target="../media/image12.emf"/><Relationship Id="rId4" Type="http://schemas.openxmlformats.org/officeDocument/2006/relationships/oleObject" Target="file:///C:\SALA_ZARUMILLA\SALA%20SITUACIONAL%202025\Sala_situacional_ZA-20%202025.xlsx!TRABAJO!F58C1:F90C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file:///C:\SALA_ZARUMILLA\SALA%20SITUACIONAL%202025\Sala_situacional_ZA-20%202025.xlsx!TRABAJO2!F35C1:F64C22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file:///C:\SALA_ZARUMILLA\SALA%20SITUACIONAL%202025\Sala_situacional_ZA-20%202025.xlsx!TRABAJO2!F92C1:F105C22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file:///C:\SALA_ZARUMILLA\SALA%20SITUACIONAL%202025\Sala_situacional_ZA-20%202025.xlsx!TRABAJO3!%5bSala_situacional_ZA-20%202025.xlsx%5dTRABAJO3%20Gr&#225;fico%201" TargetMode="External"/><Relationship Id="rId7" Type="http://schemas.openxmlformats.org/officeDocument/2006/relationships/oleObject" Target="file:///C:\SALA_ZARUMILLA\SALA%20SITUACIONAL%202025\Sala_situacional_ZA-20%202025.xlsx!TRABAJO!F13C9:F17C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oleObject" Target="file:///C:\SALA_ZARUMILLA\SALA%20SITUACIONAL%202025\Sala_situacional_ZA-20%202025.xlsx!TRABAJO3!%5bSala_situacional_ZA-20%202025.xlsx%5dTRABAJO3%20Gr&#225;fico%202" TargetMode="External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file:///C:\SALA_ZARUMILLA\SALA%20SITUACIONAL%202025\Sala_situacional_ZA-20%202025.xlsx!TRABAJO!%5bSala_situacional_ZA-20%202025.xlsx%5dTRABAJO%20Gr&#225;fico%20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20- 2025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16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5520F440-214A-A631-0AB3-4FA576B910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2189" y="1242764"/>
          <a:ext cx="5121275" cy="551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5516817" progId="Excel.Sheet.12">
                  <p:embed/>
                </p:oleObj>
              </mc:Choice>
              <mc:Fallback>
                <p:oleObj name="Worksheet" r:id="rId2" imgW="5120640" imgH="5516817" progId="Excel.Sheet.12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5520F440-214A-A631-0AB3-4FA576B910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52189" y="1242764"/>
                        <a:ext cx="5121275" cy="551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D900726E-84B7-A11D-42CD-6BFF94E5C5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178" y="3810819"/>
          <a:ext cx="5121275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2537531" progId="Excel.Sheet.12">
                  <p:link updateAutomatic="1"/>
                </p:oleObj>
              </mc:Choice>
              <mc:Fallback>
                <p:oleObj name="Worksheet" r:id="rId4" imgW="5120640" imgH="2537531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D900726E-84B7-A11D-42CD-6BFF94E5C5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9178" y="3810819"/>
                        <a:ext cx="5121275" cy="253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2BA72E9F-6ACC-6E29-00AA-C2AD4EBFD1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178" y="1421129"/>
          <a:ext cx="51212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1882148" progId="Excel.Sheet.12">
                  <p:link updateAutomatic="1"/>
                </p:oleObj>
              </mc:Choice>
              <mc:Fallback>
                <p:oleObj name="Worksheet" r:id="rId6" imgW="5120640" imgH="1882148" progId="Excel.Sheet.12">
                  <p:link updateAutomatic="1"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2BA72E9F-6ACC-6E29-00AA-C2AD4EBFD1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9178" y="1421129"/>
                        <a:ext cx="5121275" cy="188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412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0EF96A5-2E1D-DA07-FB57-384DD48180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949" y="1190169"/>
          <a:ext cx="10991961" cy="4838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5455754" imgH="12131198" progId="Excel.Sheet.12">
                  <p:link updateAutomatic="1"/>
                </p:oleObj>
              </mc:Choice>
              <mc:Fallback>
                <p:oleObj name="Worksheet" r:id="rId2" imgW="35455754" imgH="12131198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70EF96A5-2E1D-DA07-FB57-384DD48180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1949" y="1190169"/>
                        <a:ext cx="10991961" cy="4838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483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874127B-CBFC-76D4-4108-BFC10C173A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4F63C1-8BD6-F129-FE1D-CF044492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2848F08-B237-A0D9-6FB9-3234E17C9B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076" y="1625339"/>
          <a:ext cx="10968182" cy="3811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5455754" imgH="6027223" progId="Excel.Sheet.12">
                  <p:link updateAutomatic="1"/>
                </p:oleObj>
              </mc:Choice>
              <mc:Fallback>
                <p:oleObj name="Worksheet" r:id="rId2" imgW="35455754" imgH="6027223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D2848F08-B237-A0D9-6FB9-3234E17C9B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8076" y="1625339"/>
                        <a:ext cx="10968182" cy="3811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99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(20)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A8AD4FB-1C8C-8D2D-89A8-B8849931E5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4275" y="1526305"/>
          <a:ext cx="4922837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205212" imgH="5966247" progId="Excel.Sheet.12">
                  <p:link updateAutomatic="1"/>
                </p:oleObj>
              </mc:Choice>
              <mc:Fallback>
                <p:oleObj name="Worksheet" r:id="rId2" imgW="13205212" imgH="5966247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7A8AD4FB-1C8C-8D2D-89A8-B8849931E5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4275" y="1526305"/>
                        <a:ext cx="4922837" cy="241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8570CCC-2BE2-AD9F-AA0B-512006E6AE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4433" y="4077486"/>
          <a:ext cx="5190894" cy="242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6535329" imgH="5867321" progId="Excel.Sheet.12">
                  <p:link updateAutomatic="1"/>
                </p:oleObj>
              </mc:Choice>
              <mc:Fallback>
                <p:oleObj name="Worksheet" r:id="rId4" imgW="16535329" imgH="5867321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88570CCC-2BE2-AD9F-AA0B-512006E6AE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44433" y="4077486"/>
                        <a:ext cx="5190894" cy="2420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8DBD6B67-593C-A3FE-AD7F-B971F31BC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087" y="4427864"/>
          <a:ext cx="5594913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996763" imgH="1386666" progId="Excel.Sheet.12">
                  <p:link updateAutomatic="1"/>
                </p:oleObj>
              </mc:Choice>
              <mc:Fallback>
                <p:oleObj name="Worksheet" r:id="rId6" imgW="5996763" imgH="1386666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8DBD6B67-593C-A3FE-AD7F-B971F31BC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1087" y="4427864"/>
                        <a:ext cx="5594913" cy="138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121857BA-D9E8-8BC2-97A3-015396D60A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6338" y="1428750"/>
          <a:ext cx="4745037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6232806" imgH="3779220" progId="Excel.Sheet.12">
                  <p:link updateAutomatic="1"/>
                </p:oleObj>
              </mc:Choice>
              <mc:Fallback>
                <p:oleObj name="Worksheet" r:id="rId8" imgW="6232806" imgH="3779220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121857BA-D9E8-8BC2-97A3-015396D60A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56338" y="1428750"/>
                        <a:ext cx="4745037" cy="261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739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B588D05-51FC-055A-2284-974082D6C7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(20)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B90EB195-667B-11BB-21CE-69C48869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565562C-4E18-D178-3F64-76E066333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1818" y="1298729"/>
          <a:ext cx="8459533" cy="502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675268" imgH="3964235" progId="Excel.Sheet.12">
                  <p:link updateAutomatic="1"/>
                </p:oleObj>
              </mc:Choice>
              <mc:Fallback>
                <p:oleObj name="Worksheet" r:id="rId2" imgW="6675268" imgH="3964235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565562C-4E18-D178-3F64-76E066333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1818" y="1298729"/>
                        <a:ext cx="8459533" cy="502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490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5526DE-495A-3AA3-CDAF-9E42F3E8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185826"/>
            <a:ext cx="12123174" cy="667217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16408"/>
            <a:ext cx="12123174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PAMPA GRANDE – SE 20/2025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F9A0F65-86A6-D461-393C-76E89FE743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D1D1CC0-AD89-4B7C-5904-B0A956A66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1C6B739-C60E-C50D-DF7F-EEF213C90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0561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179774" y="43498"/>
            <a:ext cx="9851428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2683069" y="5346777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901183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20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2132946" cy="68307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4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763039" y="1361797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248" y="3179422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9542562" y="285014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8" y="27282"/>
            <a:ext cx="1467931" cy="142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-93912" y="2726946"/>
            <a:ext cx="1889760" cy="142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0" y="5346777"/>
            <a:ext cx="1276680" cy="154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FC574E-6D2E-E982-C2B6-449D6AF083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3" y="1102946"/>
            <a:ext cx="1396962" cy="186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úsica De Fondo Para Videos Y Presentaciones Corporativas I Deeper por e-soundtrax">
            <a:hlinkClick r:id="" action="ppaction://media"/>
            <a:extLst>
              <a:ext uri="{FF2B5EF4-FFF2-40B4-BE49-F238E27FC236}">
                <a16:creationId xmlns:a16="http://schemas.microsoft.com/office/drawing/2014/main" id="{50B40860-C5DA-F08D-D057-9D2F7B57F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58386" y="6234399"/>
            <a:ext cx="449365" cy="4873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A6AE55-595A-9AD7-6733-02F63AD09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" y="3998480"/>
            <a:ext cx="1276680" cy="170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4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(20/2025)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4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"/>
    </mc:Choice>
    <mc:Fallback xmlns="">
      <p:transition spd="slow" advTm="72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1F4AF59-4555-A56F-7F41-E35E693AA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2200" y="193675"/>
          <a:ext cx="9932988" cy="651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62523" imgH="4175776" progId="Excel.Sheet.12">
                  <p:link updateAutomatic="1"/>
                </p:oleObj>
              </mc:Choice>
              <mc:Fallback>
                <p:oleObj name="Worksheet" r:id="rId2" imgW="6362523" imgH="4175776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01F4AF59-4555-A56F-7F41-E35E693AA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2200" y="193675"/>
                        <a:ext cx="9932988" cy="651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8"/>
    </mc:Choice>
    <mc:Fallback xmlns="">
      <p:transition spd="slow" advTm="245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(01-20)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(20/2025)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FC6BA30-9904-FE1E-D338-3C44FBA04D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12" y="1282653"/>
          <a:ext cx="5630456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41791" imgH="1737170" progId="Excel.Sheet.12">
                  <p:link updateAutomatic="1"/>
                </p:oleObj>
              </mc:Choice>
              <mc:Fallback>
                <p:oleObj name="Worksheet" r:id="rId3" imgW="6141791" imgH="173717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CFC6BA30-9904-FE1E-D338-3C44FBA04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512" y="1282653"/>
                        <a:ext cx="5630456" cy="173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D813135-37E9-1382-6783-AE8FAD9465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6684" y="1282653"/>
          <a:ext cx="5630456" cy="5416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141791" imgH="5783746" progId="Excel.Sheet.12">
                  <p:link updateAutomatic="1"/>
                </p:oleObj>
              </mc:Choice>
              <mc:Fallback>
                <p:oleObj name="Worksheet" r:id="rId5" imgW="6141791" imgH="5783746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7D813135-37E9-1382-6783-AE8FAD946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66684" y="1282653"/>
                        <a:ext cx="5630456" cy="5416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D36B5E6A-CC99-E180-1ECE-5EFE7B2AAD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648" y="3059497"/>
          <a:ext cx="5630456" cy="3331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141791" imgH="3207838" progId="Excel.Sheet.12">
                  <p:link updateAutomatic="1"/>
                </p:oleObj>
              </mc:Choice>
              <mc:Fallback>
                <p:oleObj name="Worksheet" r:id="rId7" imgW="6141791" imgH="3207838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D36B5E6A-CC99-E180-1ECE-5EFE7B2AAD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648" y="3059497"/>
                        <a:ext cx="5630456" cy="3331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6"/>
    </mc:Choice>
    <mc:Fallback xmlns="">
      <p:transition spd="slow" advTm="869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(20/2025)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01251AE-4D96-AAC2-B627-034F177DD2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939" y="1190169"/>
          <a:ext cx="11804895" cy="5386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513526" imgH="32590922" progId="Excel.Sheet.12">
                  <p:link updateAutomatic="1"/>
                </p:oleObj>
              </mc:Choice>
              <mc:Fallback>
                <p:oleObj name="Worksheet" r:id="rId2" imgW="84513526" imgH="32590922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01251AE-4D96-AAC2-B627-034F177DD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939" y="1190169"/>
                        <a:ext cx="11804895" cy="5386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19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"/>
    </mc:Choice>
    <mc:Fallback xmlns="">
      <p:transition spd="slow" advTm="1072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(20/2025)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E676DDB-E167-DC83-886A-1B7DF77A58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540" y="1687159"/>
          <a:ext cx="11411755" cy="2725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1511317" imgH="15918093" progId="Excel.Sheet.12">
                  <p:link updateAutomatic="1"/>
                </p:oleObj>
              </mc:Choice>
              <mc:Fallback>
                <p:oleObj name="Worksheet" r:id="rId2" imgW="81511317" imgH="1591809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4E676DDB-E167-DC83-886A-1B7DF77A58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6540" y="1687159"/>
                        <a:ext cx="11411755" cy="2725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01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(20/2025)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SE20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B41FAB9-0DED-BA7B-7DC0-B08842FF16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455" y="1190169"/>
          <a:ext cx="6538613" cy="221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334142" imgH="1805822" progId="Excel.Sheet.12">
                  <p:link updateAutomatic="1"/>
                </p:oleObj>
              </mc:Choice>
              <mc:Fallback>
                <p:oleObj name="Worksheet" r:id="rId3" imgW="5334142" imgH="1805822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B41FAB9-0DED-BA7B-7DC0-B08842FF16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455" y="1190169"/>
                        <a:ext cx="6538613" cy="2214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578908F0-477F-89E2-9D6A-CF95125B27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3913" y="3367088"/>
          <a:ext cx="6446837" cy="336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446307" imgH="3367740" progId="Excel.Sheet.12">
                  <p:link updateAutomatic="1"/>
                </p:oleObj>
              </mc:Choice>
              <mc:Fallback>
                <p:oleObj name="Worksheet" r:id="rId5" imgW="6446307" imgH="3367740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578908F0-477F-89E2-9D6A-CF95125B2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3913" y="3367088"/>
                        <a:ext cx="6446837" cy="3367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03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C187877-61C4-12C3-6683-E378540617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(20/2025)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E280C2D-EE1A-8455-1E71-1765273788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950" y="1332468"/>
          <a:ext cx="11022772" cy="539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144394" imgH="6682606" progId="Excel.Sheet.12">
                  <p:link updateAutomatic="1"/>
                </p:oleObj>
              </mc:Choice>
              <mc:Fallback>
                <p:oleObj name="Worksheet" r:id="rId2" imgW="13144394" imgH="668260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1E280C2D-EE1A-8455-1E71-1765273788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5950" y="1332468"/>
                        <a:ext cx="11022772" cy="539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3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7"/>
    </mc:Choice>
    <mc:Fallback xmlns="">
      <p:transition spd="slow" advTm="1291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FE6BB2-168C-BA1E-25C9-5E9B43E6EB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(20/2025)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F4CEC6A-8E5A-EE5A-3A0C-9E7F475DCB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779" y="1341783"/>
          <a:ext cx="11834872" cy="5287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2364523" imgH="7635193" progId="Excel.Sheet.12">
                  <p:link updateAutomatic="1"/>
                </p:oleObj>
              </mc:Choice>
              <mc:Fallback>
                <p:oleObj name="Worksheet" r:id="rId2" imgW="22364523" imgH="763519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EF4CEC6A-8E5A-EE5A-3A0C-9E7F475DC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779" y="1341783"/>
                        <a:ext cx="11834872" cy="5287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5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01-20/2025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EF2ACE-C428-1453-75DE-369DC1355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871" y="1185944"/>
            <a:ext cx="12612757" cy="56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9"/>
    </mc:Choice>
    <mc:Fallback xmlns="">
      <p:transition spd="slow" advTm="1240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607315" y="-305447"/>
            <a:ext cx="9348133" cy="6984004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20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325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2238831"/>
            <a:ext cx="12027467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E561F6-5FF8-4DDD-8C2C-FA906020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996" y="3732142"/>
            <a:ext cx="5295900" cy="27686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BB2D14-83D7-4106-AA0E-288E5131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93" y="203131"/>
            <a:ext cx="3952875" cy="184685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96420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0DFD7C-3CF7-D816-0B88-1FD40C67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4035179"/>
            <a:ext cx="5623560" cy="24079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F75CE0-90B9-34D1-7984-3B8ADA0FC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1425329"/>
            <a:ext cx="5623560" cy="21412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F1B4C7-A67F-4560-E2A3-877757512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63479"/>
            <a:ext cx="5623560" cy="45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8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TENDENCIA SERMANAL CASOS FEBRILES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(01-20)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702A6A-2718-44C5-0255-A0BEB56716A3}"/>
              </a:ext>
            </a:extLst>
          </p:cNvPr>
          <p:cNvSpPr txBox="1"/>
          <p:nvPr/>
        </p:nvSpPr>
        <p:spPr>
          <a:xfrm>
            <a:off x="2052344" y="1400189"/>
            <a:ext cx="20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Microred Zarumilla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98A89A-F39D-0F42-C16C-6C96543016FB}"/>
              </a:ext>
            </a:extLst>
          </p:cNvPr>
          <p:cNvSpPr txBox="1"/>
          <p:nvPr/>
        </p:nvSpPr>
        <p:spPr>
          <a:xfrm>
            <a:off x="7919744" y="1332362"/>
            <a:ext cx="299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Centro de Salud de Zarumilla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EBFF9A-E4CB-92E4-2664-067B304A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13" y="1974409"/>
            <a:ext cx="5528578" cy="28833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97FA1F-ADD2-5306-2BC8-649BDEBD2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49" y="1992498"/>
            <a:ext cx="5421887" cy="28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73A739-1C95-8AD9-554F-C1341FD7F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780"/>
            <a:ext cx="12192000" cy="38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84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A56D66-82EC-0E47-EF4E-B1441F171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2941"/>
            <a:ext cx="12192000" cy="26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(20)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290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4B378BA-59A1-8BDA-1D6B-2B6CEA324F95}"/>
              </a:ext>
            </a:extLst>
          </p:cNvPr>
          <p:cNvGraphicFramePr>
            <a:graphicFrameLocks/>
          </p:cNvGraphicFramePr>
          <p:nvPr/>
        </p:nvGraphicFramePr>
        <p:xfrm>
          <a:off x="427498" y="1372732"/>
          <a:ext cx="4885282" cy="344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681CB234-C225-B592-29C5-C7095FE5F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327" y="3783592"/>
            <a:ext cx="5795175" cy="24363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0F1F0F-AE50-47A8-5E16-DAFB1EDD4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98" y="4835952"/>
            <a:ext cx="5114443" cy="16982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D8D96C-E1AB-25CE-0774-B79A40318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018" y="1313054"/>
            <a:ext cx="3761792" cy="22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89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B4853-40F9-29A9-8250-0E9F206759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36AB09FD-65DB-CD64-768F-79125BB5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20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639062-1FF0-1910-CCB6-76736E46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" y="999992"/>
            <a:ext cx="10655559" cy="57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0368C5-1CC4-F1C3-615E-C68DE5D1B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959" y="445069"/>
            <a:ext cx="12471918" cy="627266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86EA2E2-6C0D-220E-995A-65D54690DA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06286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(20)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6959E78-96B1-DD77-6652-5450E4425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6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64E1-BDC4-DEBC-3792-FE158500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4CD6ACC-5920-6EA9-E39B-472D5C3334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(01-20)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DF2063F5-45E1-AF4E-6928-A06A22C8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FF64D58-728D-6303-895E-D49BDED2DE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503359"/>
              </p:ext>
            </p:extLst>
          </p:nvPr>
        </p:nvGraphicFramePr>
        <p:xfrm>
          <a:off x="263208" y="899865"/>
          <a:ext cx="5832792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2224977" progId="Excel.Sheet.12">
                  <p:link updateAutomatic="1"/>
                </p:oleObj>
              </mc:Choice>
              <mc:Fallback>
                <p:oleObj name="Worksheet" r:id="rId2" imgW="5356683" imgH="2224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208" y="899865"/>
                        <a:ext cx="5832792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5BCB8D2-EBD9-C340-BC63-C5BCFEF8F8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803423"/>
              </p:ext>
            </p:extLst>
          </p:nvPr>
        </p:nvGraphicFramePr>
        <p:xfrm>
          <a:off x="7153910" y="1190169"/>
          <a:ext cx="4424680" cy="557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8800982" progId="Excel.Sheet.12">
                  <p:link updateAutomatic="1"/>
                </p:oleObj>
              </mc:Choice>
              <mc:Fallback>
                <p:oleObj name="Worksheet" r:id="rId4" imgW="5356683" imgH="880098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53910" y="1190169"/>
                        <a:ext cx="4424680" cy="557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8E09717B-5C00-033D-8086-A16866D9B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091815"/>
              </p:ext>
            </p:extLst>
          </p:nvPr>
        </p:nvGraphicFramePr>
        <p:xfrm>
          <a:off x="281940" y="3188990"/>
          <a:ext cx="5814059" cy="348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817596" progId="Excel.Sheet.12">
                  <p:link updateAutomatic="1"/>
                </p:oleObj>
              </mc:Choice>
              <mc:Fallback>
                <p:oleObj name="Worksheet" r:id="rId6" imgW="5356683" imgH="38175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1940" y="3188990"/>
                        <a:ext cx="5814059" cy="3481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15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(01-20)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3EE8E10-E166-0B96-D146-D3192765B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639650"/>
              </p:ext>
            </p:extLst>
          </p:nvPr>
        </p:nvGraphicFramePr>
        <p:xfrm>
          <a:off x="490923" y="902912"/>
          <a:ext cx="11078559" cy="5543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414086" imgH="10210674" progId="Excel.Sheet.12">
                  <p:link updateAutomatic="1"/>
                </p:oleObj>
              </mc:Choice>
              <mc:Fallback>
                <p:oleObj name="Worksheet" r:id="rId2" imgW="20414086" imgH="102106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923" y="902912"/>
                        <a:ext cx="11078559" cy="5543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(01-20)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BCB5433-41E0-069D-2046-CB259470F8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911118"/>
              </p:ext>
            </p:extLst>
          </p:nvPr>
        </p:nvGraphicFramePr>
        <p:xfrm>
          <a:off x="181143" y="1234440"/>
          <a:ext cx="11714004" cy="2766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414086" imgH="4815808" progId="Excel.Sheet.12">
                  <p:link updateAutomatic="1"/>
                </p:oleObj>
              </mc:Choice>
              <mc:Fallback>
                <p:oleObj name="Worksheet" r:id="rId2" imgW="20414086" imgH="48158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143" y="1234440"/>
                        <a:ext cx="11714004" cy="2766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(01-20)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20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FF6ACBE-C912-8282-05F4-7CA7636EB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978943"/>
              </p:ext>
            </p:extLst>
          </p:nvPr>
        </p:nvGraphicFramePr>
        <p:xfrm>
          <a:off x="80878" y="1249527"/>
          <a:ext cx="6116911" cy="3300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640631" imgH="5742661" progId="Excel.Sheet.12">
                  <p:link updateAutomatic="1"/>
                </p:oleObj>
              </mc:Choice>
              <mc:Fallback>
                <p:oleObj name="Worksheet" r:id="rId3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78" y="1249527"/>
                        <a:ext cx="6116911" cy="3300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8493792-11B3-8D5F-E015-7573F53B8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459570"/>
              </p:ext>
            </p:extLst>
          </p:nvPr>
        </p:nvGraphicFramePr>
        <p:xfrm>
          <a:off x="6254940" y="3059390"/>
          <a:ext cx="5882450" cy="373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014138" imgH="6996897" progId="Excel.Sheet.12">
                  <p:link updateAutomatic="1"/>
                </p:oleObj>
              </mc:Choice>
              <mc:Fallback>
                <p:oleObj name="Worksheet" r:id="rId5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54940" y="3059390"/>
                        <a:ext cx="5882450" cy="373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B9C8A38-1201-9B11-795D-1749A1B545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262883"/>
              </p:ext>
            </p:extLst>
          </p:nvPr>
        </p:nvGraphicFramePr>
        <p:xfrm>
          <a:off x="172318" y="4620975"/>
          <a:ext cx="5766382" cy="188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10271" imgH="1767872" progId="Excel.Sheet.12">
                  <p:link updateAutomatic="1"/>
                </p:oleObj>
              </mc:Choice>
              <mc:Fallback>
                <p:oleObj name="Worksheet" r:id="rId7" imgW="5410271" imgH="17678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318" y="4620975"/>
                        <a:ext cx="5766382" cy="1884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AD70494-D3B2-1B6D-23C9-DFE167BDF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63499"/>
              </p:ext>
            </p:extLst>
          </p:nvPr>
        </p:nvGraphicFramePr>
        <p:xfrm>
          <a:off x="7704093" y="1235889"/>
          <a:ext cx="3051537" cy="179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713434" imgH="3366500" progId="Excel.Sheet.12">
                  <p:link updateAutomatic="1"/>
                </p:oleObj>
              </mc:Choice>
              <mc:Fallback>
                <p:oleObj name="Worksheet" r:id="rId9" imgW="5713434" imgH="336650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04093" y="1235889"/>
                        <a:ext cx="3051537" cy="179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AA74DE-0D8A-0AA2-E337-7C1FDAEA7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4" r="1469"/>
          <a:stretch/>
        </p:blipFill>
        <p:spPr>
          <a:xfrm>
            <a:off x="0" y="104983"/>
            <a:ext cx="12371876" cy="675301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11430" y="-34290"/>
            <a:ext cx="12360446" cy="10629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01-20/2025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214603" y="-79568"/>
            <a:ext cx="9348133" cy="692100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2601980" y="5240536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711037" y="600555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20 - 2025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80" y="546051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39" y="3253254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9546580" y="3015048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343951" y="16652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9" y="1984321"/>
            <a:ext cx="1095999" cy="146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38" y="5253524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27B0CC-8B3D-08A0-777C-1DA9ADAC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29" y="3501516"/>
            <a:ext cx="1171189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33EFE0-9ABF-EA7D-F773-9DB1D3FE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951" y="188774"/>
            <a:ext cx="1149616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48076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2536</TotalTime>
  <Words>699</Words>
  <Application>Microsoft Office PowerPoint</Application>
  <PresentationFormat>Panorámica</PresentationFormat>
  <Paragraphs>78</Paragraphs>
  <Slides>34</Slides>
  <Notes>5</Notes>
  <HiddenSlides>0</HiddenSlides>
  <MMClips>1</MMClips>
  <ScaleCrop>false</ScaleCrop>
  <HeadingPairs>
    <vt:vector size="10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28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70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file:///C:\SALA_ZARUMILLA\SALA%20SITUACIONAL%202025\Sala_situacional_ZA-20%202025.xlsx!TRABAJO!F13C1:F19C5</vt:lpstr>
      <vt:lpstr>file:///C:\SALA_ZARUMILLA\SALA%20SITUACIONAL%202025\Sala_situacional_ZA-20%202025.xlsx!TRABAJO!F58C1:F90C5</vt:lpstr>
      <vt:lpstr>file:///C:\SALA_ZARUMILLA\SALA%20SITUACIONAL%202025\Sala_situacional_ZA-20%202025.xlsx!TRABAJO!F124C1:F140C5</vt:lpstr>
      <vt:lpstr>file:///C:\SALA_ZARUMILLA\SALA%20SITUACIONAL%202025\Sala_situacional_ZA-20%202025.xlsx!TRABAJO2!F35C1:F64C22</vt:lpstr>
      <vt:lpstr>file:///C:\SALA_ZARUMILLA\SALA%20SITUACIONAL%202025\Sala_situacional_ZA-20%202025.xlsx!TRABAJO2!F92C1:F105C22</vt:lpstr>
      <vt:lpstr>file:///C:\SALA_ZARUMILLA\SALA%20SITUACIONAL%202025\Sala_situacional_ZA-20%202025.xlsx!TRABAJO3!%5bSala_situacional_ZA-20%202025.xlsx%5dTRABAJO3%20Gráfico%201</vt:lpstr>
      <vt:lpstr>file:///C:\SALA_ZARUMILLA\SALA%20SITUACIONAL%202025\Sala_situacional_ZA-20%202025.xlsx!TRABAJO3!%5bSala_situacional_ZA-20%202025.xlsx%5dTRABAJO3%20Gráfico%202</vt:lpstr>
      <vt:lpstr>file:///C:\SALA_ZARUMILLA\SALA%20SITUACIONAL%202025\Sala_situacional_ZA-20%202025.xlsx!TRABAJO!F13C9:F17C14</vt:lpstr>
      <vt:lpstr>file:///C:\SALA_ZARUMILLA\SALA%20SITUACIONAL%202025\Sala_situacional_ZA-20%202025.xlsx!TRABAJO!%5bSala_situacional_ZA-20%202025.xlsx%5dTRABAJO%20Gráfico%202</vt:lpstr>
      <vt:lpstr>file:///C:\SALA_PAMPA_GRANDE\SALA%20SITUACIONAL%202025\PG2025%20SE20.xlsx!TRABAJO!F133C1:F145C5</vt:lpstr>
      <vt:lpstr>file:///C:\SALA_PAMPA_GRANDE\SALA%20SITUACIONAL%202025\PG2025%20SE20.xlsx!TRABAJO!F15C1:F21C5</vt:lpstr>
      <vt:lpstr>file:///C:\SALA_PAMPA_GRANDE\SALA%20SITUACIONAL%202025\PG2025%20SE20.xlsx!TRABAJO2!F42C1:F67C22</vt:lpstr>
      <vt:lpstr>file:///C:\SALA_PAMPA_GRANDE\SALA%20SITUACIONAL%202025\PG2025%20SE20.xlsx!TRABAJO2!F99C1:F111C22</vt:lpstr>
      <vt:lpstr>file:///C:\SALA_PAMPA_GRANDE\SALA%20SITUACIONAL%202025\PG2025%20SE20.xlsx!TRABAJO3!%5bPG2025%20SE20.xlsx%5dTRABAJO3%20Gráfico%201</vt:lpstr>
      <vt:lpstr>file:///C:\SALA_PAMPA_GRANDE\SALA%20SITUACIONAL%202025\PG2025%20SE20.xlsx!TRABAJO3!%5bPG2025%20SE20.xlsx%5dTRABAJO3%20Gráfico%202</vt:lpstr>
      <vt:lpstr>file:///C:\SALA_PAMPA_GRANDE\SALA%20SITUACIONAL%202025\PG2025%20SE20.xlsx!TRABAJO!F15C9:F19C14</vt:lpstr>
      <vt:lpstr>file:///C:\SALA_PAMPA_GRANDE\SALA%20SITUACIONAL%202025\PG2025%20SE20.xlsx!TRABAJO!%5bPG2025%20SE20.xlsx%5dTRABAJO%20Gráfico%202</vt:lpstr>
      <vt:lpstr>file:///C:\SALA_PAMPA_GRANDE\SALA%20SITUACIONAL%202025\PG2025%20SE20.xlsx!CE-PG!%5bPG2025%20SE20.xlsx%5dCE-PG%202%20Gráfico</vt:lpstr>
      <vt:lpstr>file:///C:\SALA_%20CORRALES\Sala_Situacional_-_SE_20_2025_MRC.xlsx!canal!%5bSala_Situacional_-_SE_20_2025_MRC.xlsx%5dcanal%202%20Gráfico</vt:lpstr>
      <vt:lpstr>file:///C:\SALA_%20CORRALES\Sala_Situacional_-_SE_20_2025_MRC.xlsx!TRABAJO!F13C1:F19C5</vt:lpstr>
      <vt:lpstr>file:///C:\SALA_%20CORRALES\Sala_Situacional_-_SE_20_2025_MRC.xlsx!TRABAJO!F44C1:F67C5</vt:lpstr>
      <vt:lpstr>file:///C:\SALA_%20CORRALES\Sala_Situacional_-_SE_20_2025_MRC.xlsx!TRABAJO!F85C1:F100C5</vt:lpstr>
      <vt:lpstr>file:///C:\SALA_%20CORRALES\Sala_Situacional_-_SE_20_2025_MRC.xlsx!TRABAJO2!F35C1:F57C23</vt:lpstr>
      <vt:lpstr>file:///C:\SALA_%20CORRALES\Sala_Situacional_-_SE_20_2025_MRC.xlsx!TRABAJO2!F89C1:F99C22</vt:lpstr>
      <vt:lpstr>file:///C:\SALA_%20CORRALES\Sala_Situacional_-_SE_20_2025_MRC.xlsx!TRABAJO!F11C9:F15C14</vt:lpstr>
      <vt:lpstr>file:///C:\SALA_%20CORRALES\Sala_Situacional_-_SE_20_2025_MRC.xlsx!TRABAJO!%5bSala_Situacional_-_SE_20_2025_MRC.xlsx%5dTRABAJO%20Gráfico%202</vt:lpstr>
      <vt:lpstr>file:///C:\SALA_%20CORRALES\Sala_Situacional_-_SE_20_2025_MRC.xlsx!TRABAJO3!%5bSala_Situacional_-_SE_20_2025_MRC.xlsx%5dTRABAJO3%20Gráfico%201</vt:lpstr>
      <vt:lpstr>file:///C:\SALA_%20CORRALES\Sala_Situacional_-_SE_20_2025_MRC.xlsx!TRABAJO3!%5bSala_Situacional_-_SE_20_2025_MRC.xlsx%5dTRABAJO3%20Gráfico%202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PALACIOS CHALEN CESAR AUGUSTO</cp:lastModifiedBy>
  <cp:revision>183</cp:revision>
  <cp:lastPrinted>2024-03-20T23:17:57Z</cp:lastPrinted>
  <dcterms:created xsi:type="dcterms:W3CDTF">2023-06-21T15:50:33Z</dcterms:created>
  <dcterms:modified xsi:type="dcterms:W3CDTF">2025-05-26T14:05:16Z</dcterms:modified>
</cp:coreProperties>
</file>