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64" r:id="rId5"/>
    <p:sldId id="262" r:id="rId6"/>
    <p:sldId id="263" r:id="rId7"/>
    <p:sldId id="261" r:id="rId8"/>
    <p:sldId id="260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</p:sldIdLst>
  <p:sldSz cx="12192000" cy="6858000"/>
  <p:notesSz cx="6888163" cy="100203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8FBC"/>
    <a:srgbClr val="0044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1961" autoAdjust="0"/>
  </p:normalViewPr>
  <p:slideViewPr>
    <p:cSldViewPr snapToGrid="0">
      <p:cViewPr varScale="1">
        <p:scale>
          <a:sx n="92" d="100"/>
          <a:sy n="92" d="100"/>
        </p:scale>
        <p:origin x="1254" y="120"/>
      </p:cViewPr>
      <p:guideLst/>
    </p:cSldViewPr>
  </p:slideViewPr>
  <p:notesTextViewPr>
    <p:cViewPr>
      <p:scale>
        <a:sx n="300" d="100"/>
        <a:sy n="3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0F8F3A-A864-4699-84F1-355CC3313DD8}" type="datetimeFigureOut">
              <a:rPr lang="es-PE" smtClean="0"/>
              <a:t>9/05/2025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8975" y="4822825"/>
            <a:ext cx="5510213" cy="3944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02075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B51234-9F06-487A-8F17-714A642A52E4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85309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B51234-9F06-487A-8F17-714A642A52E4}" type="slidenum">
              <a:rPr lang="es-PE" smtClean="0"/>
              <a:t>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353381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B51234-9F06-487A-8F17-714A642A52E4}" type="slidenum">
              <a:rPr lang="es-PE" smtClean="0"/>
              <a:t>8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93622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27607-A178-4A01-812E-71E2F063DBA7}" type="slidenum">
              <a:rPr lang="es-PE" smtClean="0"/>
              <a:t>20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44208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27607-A178-4A01-812E-71E2F063DBA7}" type="slidenum">
              <a:rPr lang="es-PE" smtClean="0"/>
              <a:t>23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68621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EB0BC6-6E8C-67FC-379E-DE6B9F2A9D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5317D77-C8CB-36D3-64B2-71B6DFA26B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04AEF0-DFC6-D75C-1EBB-E40212E5C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9/05/2025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A6F6A7-52EB-4A2C-FA7C-094EE0C4F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49511C6-8E68-050F-0708-BFFAE648A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73047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96C8C8-CFD5-AF2E-6E0B-EBB2FC7DF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CAEA4EC-EBBA-7529-5428-95C77FA056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E2A8509-289D-46BD-69BD-275DFC9FD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9/05/2025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8BC0F38-618F-BE07-1CBA-28064AAD4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3F0217D-0173-D3AE-0495-42885B2E5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29589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71AE9BE-618A-F425-7358-450A615A51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D427555-43B6-B089-D4AC-607F65E71F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55D8F88-978F-B013-B835-B7D71B875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9/05/2025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20ECD7-442C-D443-7D9C-6620E13D5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86F3CDC-D445-3A20-03F2-A54C13464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71467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DFDF2C-A3B0-AE7A-F297-45D35E772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3A84E50-C95D-37B3-1127-BF1324CEFB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A9B7E3E-BB19-6105-358A-FA4FA2DFE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9/05/2025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EB41842-5C02-44DA-8A67-B9CFF23E9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4646A8-89C9-2BED-057B-399E3805E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73381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F59367-15BA-C4A8-E258-83DF9563D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690A0EC-B5B6-B27A-D1C7-1A7E95AF6D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9B2617C-DB1E-60FB-E6BA-D37C06045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9/05/2025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D9F5AB-693E-3D22-BBE2-341653219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45648A4-8437-E018-EB23-55C2ADB98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65247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50D48E-DE6C-2F1A-00D8-10602A19E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22A4461-E03E-05DF-F13C-A2F7962C63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7A223AE-66D3-9C30-3DD5-44FF1B0CA2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6E6EA4-413B-9407-911B-949E46ABC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9/05/2025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024001-147D-5E87-6A36-16A10C1D5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21F7946-C721-7EBB-5A6F-583AAEFA3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77104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A42F5F-1CB1-BCA9-5F16-B7EA14D9F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C07B89-E12A-885B-582C-D50E6A6DB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6DF0B03-8F02-F6E1-EE29-B136C58E29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860EE80-3B59-9EFA-F442-7F633B81D8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F823E40-8111-08FC-5593-C420826AF4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50880C9-AC3E-33D8-5EF3-0B8E37714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9/05/2025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36E013A-7163-3054-439F-EE64F23D0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6D7B2E6-8541-9296-68F3-857A39995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38444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433FA1-781F-0689-722F-1112AA479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8529E0E-39ED-5468-4C98-2CEB043B8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9/05/2025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9D401E4-94D6-157F-3B2B-F7DA1DDDA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2EB015F-5D49-8B67-E560-4320970F6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18936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7106B1B-6ADA-13F5-0E0B-34F1D7CEE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9/05/2025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AA0A0CB-CA0C-0923-FEFF-52FC338B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78B702A-5C8A-B7D4-ECCF-F3013EF64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79838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3338C4-F818-6FFD-E049-9D958B449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D3944BB-EE87-2363-5D7F-57A6CAFAE5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7A6AAE8-1972-6089-09BD-856994E5B6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586C77F-F167-6C94-4FD5-625FEDAA0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9/05/2025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F57864A-CB76-C72B-318D-D06D76FAB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410E915-8C9E-7C14-DCB6-A2CB1DC08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1949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19A722-6155-027C-00EE-DF98AEAD5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2E6AC90-8ACF-CBCD-DDC0-944408713C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2A00EDD-A200-812E-9306-F385CC0C34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03B2826-5464-0F93-F9D9-DEA0442A7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9/05/2025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0C6B00-ADE4-8FF8-7D25-1CC87CF44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DE88650-5054-47EF-1DC7-CA836AACA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17192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7325AB8-E8CF-7136-CD50-5CD7189F1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878BE93-88BE-EC26-C1AD-23E0711B92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22A251-ED56-F7D0-8F88-FFC1E26EED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5CE71-01F9-420F-A774-2759C184E46E}" type="datetimeFigureOut">
              <a:rPr lang="es-PE" smtClean="0"/>
              <a:t>9/05/2025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A4E93C-9E1D-7E5E-032F-60869AE08D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360D448-FD38-0729-F711-427761A692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45087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image" Target="../media/image27.emf"/><Relationship Id="rId2" Type="http://schemas.openxmlformats.org/officeDocument/2006/relationships/oleObject" Target="file:///C:\SALA_PAMPA_GRANDE\SALA%20SITUACIONAL%202025\PG2025%20SE17.xlsx!TRABAJO!F15C1:F21C5" TargetMode="External"/><Relationship Id="rId1" Type="http://schemas.openxmlformats.org/officeDocument/2006/relationships/slideLayout" Target="../slideLayouts/slideLayout7.xml"/><Relationship Id="rId6" Type="http://schemas.openxmlformats.org/officeDocument/2006/relationships/oleObject" Target="file:///C:\SALA_PAMPA_GRANDE\SALA%20SITUACIONAL%202025\PG2025%20SE17.xlsx!TRABAJO!F133C1:F145C5" TargetMode="External"/><Relationship Id="rId5" Type="http://schemas.openxmlformats.org/officeDocument/2006/relationships/image" Target="../media/image26.emf"/><Relationship Id="rId4" Type="http://schemas.openxmlformats.org/officeDocument/2006/relationships/oleObject" Target="file:///C:\SALA_PAMPA_GRANDE\SALA%20SITUACIONAL%202025\PG2025%20SE17.xlsx!TRABAJO!F77C1:F107C5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oleObject" Target="file:///C:\SALA_PAMPA_GRANDE\SALA%20SITUACIONAL%202025\PG2025%20SE17.xlsx!TRABAJO2!F42C1:F66C20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oleObject" Target="file:///C:\SALA_PAMPA_GRANDE\SALA%20SITUACIONAL%202025\PG2025%20SE17.xlsx!TRABAJO2!F98C1:F111C20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file:///C:\SALA_PAMPA_GRANDE\SALA%20SITUACIONAL%202025\PG2025%20SE17.xlsx!TRABAJO3!%5bPG2025%20SE17.xlsx%5dTRABAJO3%20Gr&#225;fico%202" TargetMode="External"/><Relationship Id="rId3" Type="http://schemas.openxmlformats.org/officeDocument/2006/relationships/image" Target="../media/image30.emf"/><Relationship Id="rId7" Type="http://schemas.openxmlformats.org/officeDocument/2006/relationships/image" Target="../media/image32.emf"/><Relationship Id="rId2" Type="http://schemas.openxmlformats.org/officeDocument/2006/relationships/oleObject" Target="file:///C:\SALA_PAMPA_GRANDE\SALA%20SITUACIONAL%202025\PG2025%20SE17.xlsx!TRABAJO!%5bPG2025%20SE17.xlsx%5dTRABAJO%20Gr&#225;fico%202" TargetMode="External"/><Relationship Id="rId1" Type="http://schemas.openxmlformats.org/officeDocument/2006/relationships/slideLayout" Target="../slideLayouts/slideLayout7.xml"/><Relationship Id="rId6" Type="http://schemas.openxmlformats.org/officeDocument/2006/relationships/oleObject" Target="file:///C:\SALA_PAMPA_GRANDE\SALA%20SITUACIONAL%202025\PG2025%20SE17.xlsx!TRABAJO3!%5bPG2025%20SE17.xlsx%5dTRABAJO3%20Gr&#225;fico%201" TargetMode="External"/><Relationship Id="rId5" Type="http://schemas.openxmlformats.org/officeDocument/2006/relationships/image" Target="../media/image31.emf"/><Relationship Id="rId4" Type="http://schemas.openxmlformats.org/officeDocument/2006/relationships/oleObject" Target="file:///C:\SALA_PAMPA_GRANDE\SALA%20SITUACIONAL%202025\PG2025%20SE17.xlsx!TRABAJO!F15C9:F19C14" TargetMode="External"/><Relationship Id="rId9" Type="http://schemas.openxmlformats.org/officeDocument/2006/relationships/image" Target="../media/image3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oleObject" Target="file:///C:\SALA_PAMPA_GRANDE\SALA%20SITUACIONAL%202025\PG2025%20SE17.xlsx!CE-PG!%5bPG2025%20SE17.xlsx%5dCE-PG%202%20Gr&#225;fico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jpeg"/><Relationship Id="rId11" Type="http://schemas.openxmlformats.org/officeDocument/2006/relationships/image" Target="../media/image41.png"/><Relationship Id="rId5" Type="http://schemas.openxmlformats.org/officeDocument/2006/relationships/image" Target="../media/image36.jpeg"/><Relationship Id="rId10" Type="http://schemas.openxmlformats.org/officeDocument/2006/relationships/image" Target="../media/image40.jpeg"/><Relationship Id="rId4" Type="http://schemas.openxmlformats.org/officeDocument/2006/relationships/image" Target="../media/image1.png"/><Relationship Id="rId9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oleObject" Target="file:///C:\SALA_%20CORRALES\Sala_Situacional_-_SE_18_2025_MRC.xlsx!canal!%5bSala_Situacional_-_SE_18_2025_MRC.xlsx%5dcanal%202%20Gr&#225;fico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oleObject" Target="file:///C:\SALA_%20CORRALES\Sala_Situacional_-_SE_18_2025_MRC.xlsx!TRABAJO!F13C1:F19C5" TargetMode="External"/><Relationship Id="rId7" Type="http://schemas.openxmlformats.org/officeDocument/2006/relationships/oleObject" Target="file:///C:\SALA_%20CORRALES\Sala_Situacional_-_SE_18_2025_MRC.xlsx!TRABAJO!F43C1:F66C5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emf"/><Relationship Id="rId5" Type="http://schemas.openxmlformats.org/officeDocument/2006/relationships/oleObject" Target="file:///C:\SALA_%20CORRALES\Sala_Situacional_-_SE_18_2025_MRC.xlsx!TRABAJO!F84C1:F99C5" TargetMode="External"/><Relationship Id="rId4" Type="http://schemas.openxmlformats.org/officeDocument/2006/relationships/image" Target="../media/image4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oleObject" Target="file:///C:\SALA_%20CORRALES\Sala_Situacional_-_SE_18_2025_MRC.xlsx!TRABAJO2!F35C1:F56C21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oleObject" Target="file:///C:\SALA_%20CORRALES\Sala_Situacional_-_SE_18_2025_MRC.xlsx!TRABAJO2!F88C1:F98C20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SALA_%20CORRALES\Sala_Situacional_-_SE_18_2025_MRC.xlsx!TRABAJO!F11C9:F15C14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emf"/><Relationship Id="rId5" Type="http://schemas.openxmlformats.org/officeDocument/2006/relationships/oleObject" Target="file:///C:\SALA_%20CORRALES\Sala_Situacional_-_SE_18_2025_MRC.xlsx!TRABAJO!%5bSala_Situacional_-_SE_18_2025_MRC.xlsx%5dTRABAJO%20Gr&#225;fico%202" TargetMode="External"/><Relationship Id="rId4" Type="http://schemas.openxmlformats.org/officeDocument/2006/relationships/image" Target="../media/image4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oleObject" Target="file:///C:\SALA_%20CORRALES\Sala_Situacional_-_SE_18_2025_MRC.xlsx!TRABAJO3!%5bSala_Situacional_-_SE_18_2025_MRC.xlsx%5dTRABAJO3%20Gr&#225;fico%201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oleObject" Target="file:///C:\SALA_%20CORRALES\Sala_Situacional_-_SE_18_2025_MRC.xlsx!TRABAJO3!%5bSala_Situacional_-_SE_18_2025_MRC.xlsx%5dTRABAJO3%20Gr&#225;fico%202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7.jpeg"/><Relationship Id="rId7" Type="http://schemas.openxmlformats.org/officeDocument/2006/relationships/image" Target="../media/image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7" Type="http://schemas.openxmlformats.org/officeDocument/2006/relationships/image" Target="../media/image61.emf"/><Relationship Id="rId2" Type="http://schemas.openxmlformats.org/officeDocument/2006/relationships/oleObject" Target="https://d.docs.live.net/6ea6aea0a5dc3aa9/Escritorio/sala%20zorritos/sala%20situacional%20de%20MRZ%202025%20SE%2018.xlsx!TRABAJO!F12C1:F18C5" TargetMode="External"/><Relationship Id="rId1" Type="http://schemas.openxmlformats.org/officeDocument/2006/relationships/slideLayout" Target="../slideLayouts/slideLayout7.xml"/><Relationship Id="rId6" Type="http://schemas.openxmlformats.org/officeDocument/2006/relationships/oleObject" Target="https://d.docs.live.net/6ea6aea0a5dc3aa9/Escritorio/sala%20zorritos/sala%20situacional%20de%20MRZ%202025%20SE%2018.xlsx!TRABAJO!F48C1:F70C5" TargetMode="External"/><Relationship Id="rId5" Type="http://schemas.openxmlformats.org/officeDocument/2006/relationships/image" Target="../media/image60.emf"/><Relationship Id="rId4" Type="http://schemas.openxmlformats.org/officeDocument/2006/relationships/oleObject" Target="https://d.docs.live.net/6ea6aea0a5dc3aa9/Escritorio/sala%20zorritos/sala%20situacional%20de%20MRZ%202025%20SE%2018.xlsx!TRABAJO!F93C1:F104C5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oleObject" Target="https://d.docs.live.net/6ea6aea0a5dc3aa9/Escritorio/sala%20zorritos/sala%20situacional%20de%20MRZ%202025%20SE%2018.xlsx!TRABAJO2!F35C1:F56C20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oleObject" Target="https://d.docs.live.net/6ea6aea0a5dc3aa9/Escritorio/sala%20zorritos/sala%20situacional%20de%20MRZ%202025%20SE%2018.xlsx!TRABAJO2!F91C1:F103C20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3" Type="http://schemas.openxmlformats.org/officeDocument/2006/relationships/oleObject" Target="https://d.docs.live.net/6ea6aea0a5dc3aa9/Escritorio/sala%20zorritos/sala%20situacional%20de%20MRZ%202025%20SE%2018.xlsx!TRABAJO3!%5bsala%20situacional%20de%20MRZ%202025%20SE%2018.xlsx%5dTRABAJO3%20Gr&#225;fico%201" TargetMode="External"/><Relationship Id="rId7" Type="http://schemas.openxmlformats.org/officeDocument/2006/relationships/oleObject" Target="https://d.docs.live.net/6ea6aea0a5dc3aa9/Escritorio/sala%20zorritos/sala%20situacional%20de%20MRZ%202025%20SE%2018.xlsx!TRABAJO!%5bsala%20situacional%20de%20MRZ%202025%20SE%2018.xlsx%5dTRABAJO%20Gr&#225;fico%202" TargetMode="External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emf"/><Relationship Id="rId5" Type="http://schemas.openxmlformats.org/officeDocument/2006/relationships/oleObject" Target="https://d.docs.live.net/6ea6aea0a5dc3aa9/Escritorio/sala%20zorritos/sala%20situacional%20de%20MRZ%202025%20SE%2018.xlsx!TRABAJO3!%5bsala%20situacional%20de%20MRZ%202025%20SE%2018.xlsx%5dTRABAJO3%20Gr&#225;fico%202" TargetMode="External"/><Relationship Id="rId10" Type="http://schemas.openxmlformats.org/officeDocument/2006/relationships/image" Target="../media/image68.emf"/><Relationship Id="rId4" Type="http://schemas.openxmlformats.org/officeDocument/2006/relationships/image" Target="../media/image65.emf"/><Relationship Id="rId9" Type="http://schemas.openxmlformats.org/officeDocument/2006/relationships/oleObject" Target="https://d.docs.live.net/6ea6aea0a5dc3aa9/Escritorio/sala%20zorritos/sala%20situacional%20de%20MRZ%202025%20SE%2018.xlsx!TRABAJO!F12C9:F16C14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oleObject" Target="https://d.docs.live.net/6ea6aea0a5dc3aa9/Escritorio/sala%20zorritos/sala%20situacional%20de%20MRZ%202025%20SE%2018.xlsx!canal!%5bsala%20situacional%20de%20MRZ%202025%20SE%2018.xlsx%5dcanal%202%20Gr&#225;fico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13.emf"/><Relationship Id="rId2" Type="http://schemas.openxmlformats.org/officeDocument/2006/relationships/oleObject" Target="file:///C:\SALA_ZARUMILLA\SALA%20SITUACIONAL%202025\Sala_situacional_ZA-17%202025.xlsx!TRABAJO!F13C1:F19C5" TargetMode="External"/><Relationship Id="rId1" Type="http://schemas.openxmlformats.org/officeDocument/2006/relationships/slideLayout" Target="../slideLayouts/slideLayout7.xml"/><Relationship Id="rId6" Type="http://schemas.openxmlformats.org/officeDocument/2006/relationships/oleObject" Target="file:///C:\SALA_ZARUMILLA\SALA%20SITUACIONAL%202025\Sala_situacional_ZA-17%202025.xlsx!TRABAJO!F124C1:F140C5" TargetMode="External"/><Relationship Id="rId5" Type="http://schemas.openxmlformats.org/officeDocument/2006/relationships/image" Target="../media/image12.emf"/><Relationship Id="rId4" Type="http://schemas.openxmlformats.org/officeDocument/2006/relationships/oleObject" Target="file:///C:\SALA_ZARUMILLA\SALA%20SITUACIONAL%202025\Sala_situacional_ZA-17%202025.xlsx!TRABAJO!F58C1:F90C5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oleObject" Target="file:///C:\SALA_ZARUMILLA\SALA%20SITUACIONAL%202025\Sala_situacional_ZA-17%202025.xlsx!TRABAJO2!F35C1:F64C20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oleObject" Target="file:///C:\SALA_ZARUMILLA\SALA%20SITUACIONAL%202025\Sala_situacional_ZA-17%202025.xlsx!TRABAJO2!F92C1:F105C20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oleObject" Target="file:///C:\SALA_ZARUMILLA\SALA%20SITUACIONAL%202025\Sala_situacional_ZA-17%202025.xlsx!TRABAJO3!%5bSala_situacional_ZA-17%202025.xlsx%5dTRABAJO3%20Gr&#225;fico%201" TargetMode="External"/><Relationship Id="rId7" Type="http://schemas.openxmlformats.org/officeDocument/2006/relationships/oleObject" Target="file:///C:\SALA_ZARUMILLA\SALA%20SITUACIONAL%202025\Sala_situacional_ZA-17%202025.xlsx!TRABAJO!F13C9:F17C14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emf"/><Relationship Id="rId5" Type="http://schemas.openxmlformats.org/officeDocument/2006/relationships/oleObject" Target="file:///C:\SALA_ZARUMILLA\SALA%20SITUACIONAL%202025\Sala_situacional_ZA-17%202025.xlsx!TRABAJO3!%5bSala_situacional_ZA-17%202025.xlsx%5dTRABAJO3%20Gr&#225;fico%202" TargetMode="External"/><Relationship Id="rId10" Type="http://schemas.openxmlformats.org/officeDocument/2006/relationships/image" Target="../media/image19.emf"/><Relationship Id="rId4" Type="http://schemas.openxmlformats.org/officeDocument/2006/relationships/image" Target="../media/image16.emf"/><Relationship Id="rId9" Type="http://schemas.openxmlformats.org/officeDocument/2006/relationships/oleObject" Target="file:///C:\SALA_ZARUMILLA\SALA%20SITUACIONAL%202025\Sala_situacional_ZA-17%202025.xlsx!TRABAJO!%5bSala_situacional_ZA-17%202025.xlsx%5dTRABAJO%20Gr&#225;fico%202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7.jpe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55E8BC6-E2CC-04B3-083E-651A79D9DC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35"/>
          <a:stretch/>
        </p:blipFill>
        <p:spPr>
          <a:xfrm>
            <a:off x="2843868" y="-69285"/>
            <a:ext cx="9348133" cy="698400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E614AE4-32A9-90A5-172E-C41B4BBFB6A0}"/>
              </a:ext>
            </a:extLst>
          </p:cNvPr>
          <p:cNvSpPr txBox="1"/>
          <p:nvPr/>
        </p:nvSpPr>
        <p:spPr>
          <a:xfrm>
            <a:off x="3410757" y="5209863"/>
            <a:ext cx="5439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04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SALA SITUACIONAL DENGUE</a:t>
            </a:r>
          </a:p>
          <a:p>
            <a:pPr algn="ctr"/>
            <a:r>
              <a:rPr lang="es-ES" sz="2000" b="1" dirty="0">
                <a:solidFill>
                  <a:srgbClr val="004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MICRORED DE ZARUMILLA</a:t>
            </a:r>
            <a:endParaRPr lang="es-PE" sz="2000" b="1" dirty="0">
              <a:solidFill>
                <a:srgbClr val="0044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1A5A7CD-EFA1-4DE2-CE5F-D9D8D21AE8D8}"/>
              </a:ext>
            </a:extLst>
          </p:cNvPr>
          <p:cNvSpPr txBox="1"/>
          <p:nvPr/>
        </p:nvSpPr>
        <p:spPr>
          <a:xfrm>
            <a:off x="3544981" y="5987124"/>
            <a:ext cx="5221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108F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Semana Epidemiológica 18- 2025</a:t>
            </a:r>
            <a:endParaRPr lang="es-PE" sz="2400" b="1" dirty="0">
              <a:solidFill>
                <a:srgbClr val="108FB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CE3FAC5-3267-D760-1824-1B8A65F144A0}"/>
              </a:ext>
            </a:extLst>
          </p:cNvPr>
          <p:cNvSpPr/>
          <p:nvPr/>
        </p:nvSpPr>
        <p:spPr>
          <a:xfrm>
            <a:off x="0" y="0"/>
            <a:ext cx="1266737" cy="685800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33F91321-9052-4EA5-86B5-8C99AC435F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99" y="60536"/>
            <a:ext cx="988331" cy="1317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85B37F3-0091-A4D0-73F2-0BCA9843E3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6" r="2987"/>
          <a:stretch/>
        </p:blipFill>
        <p:spPr>
          <a:xfrm>
            <a:off x="-54171" y="1455905"/>
            <a:ext cx="1302791" cy="1589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1A3B8C1-EBEF-C8AF-FF30-F48D4FEC9F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22" b="12699"/>
          <a:stretch/>
        </p:blipFill>
        <p:spPr>
          <a:xfrm>
            <a:off x="50083" y="2925452"/>
            <a:ext cx="1166567" cy="1455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548DAAF-9E3D-4623-5535-1BA1755AFA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7"/>
          <a:stretch/>
        </p:blipFill>
        <p:spPr>
          <a:xfrm>
            <a:off x="54234" y="4259245"/>
            <a:ext cx="1158263" cy="1385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25816AAF-EE50-4335-925C-517FA2CF52A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65" r="6218"/>
          <a:stretch/>
        </p:blipFill>
        <p:spPr>
          <a:xfrm>
            <a:off x="119476" y="5595098"/>
            <a:ext cx="958455" cy="1196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iclos de la vida de los mosquitos de la especie Aedes | Mosquitos | CDC">
            <a:extLst>
              <a:ext uri="{FF2B5EF4-FFF2-40B4-BE49-F238E27FC236}">
                <a16:creationId xmlns:a16="http://schemas.microsoft.com/office/drawing/2014/main" id="{55F2ACF7-30F3-9773-FE0F-20109D70E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089" y="583873"/>
            <a:ext cx="2136154" cy="158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71856DF7-7471-6E8E-AC93-71407EBCEFA4}"/>
              </a:ext>
            </a:extLst>
          </p:cNvPr>
          <p:cNvSpPr txBox="1"/>
          <p:nvPr/>
        </p:nvSpPr>
        <p:spPr>
          <a:xfrm>
            <a:off x="3803078" y="1225073"/>
            <a:ext cx="7761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>
                <a:latin typeface="Arial Narrow" panose="020B0606020202030204" pitchFamily="34" charset="0"/>
              </a:rPr>
              <a:t>Ciclos de vida</a:t>
            </a:r>
            <a:endParaRPr lang="es-PE" sz="900" dirty="0">
              <a:latin typeface="Arial Narrow" panose="020B0606020202030204" pitchFamily="34" charset="0"/>
            </a:endParaRPr>
          </a:p>
        </p:txBody>
      </p:sp>
      <p:pic>
        <p:nvPicPr>
          <p:cNvPr id="1034" name="Picture 10" descr="Cómo prevenir el dengue – CDC MINSA">
            <a:extLst>
              <a:ext uri="{FF2B5EF4-FFF2-40B4-BE49-F238E27FC236}">
                <a16:creationId xmlns:a16="http://schemas.microsoft.com/office/drawing/2014/main" id="{CBAEEB16-3510-7765-EEA1-BBB2C029E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132" y="3269570"/>
            <a:ext cx="2607316" cy="180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D032C823-09B1-BAB5-2E18-A8A50E982F91}"/>
              </a:ext>
            </a:extLst>
          </p:cNvPr>
          <p:cNvSpPr txBox="1"/>
          <p:nvPr/>
        </p:nvSpPr>
        <p:spPr>
          <a:xfrm>
            <a:off x="10175845" y="3045504"/>
            <a:ext cx="16022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dirty="0">
                <a:latin typeface="Arial Narrow" panose="020B0606020202030204" pitchFamily="34" charset="0"/>
              </a:rPr>
              <a:t>¿Cómo se transmite el Dengue?</a:t>
            </a:r>
            <a:endParaRPr lang="es-PE" sz="9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130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411458F6-9939-D852-34BA-E9641873BFC7}"/>
              </a:ext>
            </a:extLst>
          </p:cNvPr>
          <p:cNvSpPr txBox="1">
            <a:spLocks/>
          </p:cNvSpPr>
          <p:nvPr/>
        </p:nvSpPr>
        <p:spPr>
          <a:xfrm>
            <a:off x="82266" y="3067254"/>
            <a:ext cx="12027467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DENGUE - 2025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PAMPA GRANDE –  SE (18)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2869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PAMPA GRANDE –  SE (18)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SE18</a:t>
            </a:r>
            <a:endParaRPr lang="es-PE" dirty="0"/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E7E26E80-1425-82A7-A442-2B97B49FDCA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3570" y="1190169"/>
          <a:ext cx="5121275" cy="188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5120640" imgH="1882148" progId="Excel.Sheet.12">
                  <p:link updateAutomatic="1"/>
                </p:oleObj>
              </mc:Choice>
              <mc:Fallback>
                <p:oleObj name="Worksheet" r:id="rId2" imgW="5120640" imgH="1882148" progId="Excel.Sheet.12">
                  <p:link updateAutomatic="1"/>
                  <p:pic>
                    <p:nvPicPr>
                      <p:cNvPr id="5" name="Objeto 4">
                        <a:extLst>
                          <a:ext uri="{FF2B5EF4-FFF2-40B4-BE49-F238E27FC236}">
                            <a16:creationId xmlns:a16="http://schemas.microsoft.com/office/drawing/2014/main" id="{E7E26E80-1425-82A7-A442-2B97B49FDC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3570" y="1190169"/>
                        <a:ext cx="5121275" cy="1882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B20A3C00-4C4D-4650-9FDF-00E6310895B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81686" y="1455490"/>
          <a:ext cx="5121275" cy="5303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5120640" imgH="5303615" progId="Excel.Sheet.12">
                  <p:link updateAutomatic="1"/>
                </p:oleObj>
              </mc:Choice>
              <mc:Fallback>
                <p:oleObj name="Worksheet" r:id="rId4" imgW="5120640" imgH="5303615" progId="Excel.Sheet.12">
                  <p:link updateAutomatic="1"/>
                  <p:pic>
                    <p:nvPicPr>
                      <p:cNvPr id="7" name="Objeto 6">
                        <a:extLst>
                          <a:ext uri="{FF2B5EF4-FFF2-40B4-BE49-F238E27FC236}">
                            <a16:creationId xmlns:a16="http://schemas.microsoft.com/office/drawing/2014/main" id="{B20A3C00-4C4D-4650-9FDF-00E6310895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81686" y="1455490"/>
                        <a:ext cx="5121275" cy="5303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60532B89-DBD4-8AB8-63E0-44D86732E64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3569" y="3425577"/>
          <a:ext cx="5121275" cy="253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5120640" imgH="2537531" progId="Excel.Sheet.12">
                  <p:link updateAutomatic="1"/>
                </p:oleObj>
              </mc:Choice>
              <mc:Fallback>
                <p:oleObj name="Worksheet" r:id="rId6" imgW="5120640" imgH="2537531" progId="Excel.Sheet.12">
                  <p:link updateAutomatic="1"/>
                  <p:pic>
                    <p:nvPicPr>
                      <p:cNvPr id="8" name="Objeto 7">
                        <a:extLst>
                          <a:ext uri="{FF2B5EF4-FFF2-40B4-BE49-F238E27FC236}">
                            <a16:creationId xmlns:a16="http://schemas.microsoft.com/office/drawing/2014/main" id="{60532B89-DBD4-8AB8-63E0-44D86732E6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3569" y="3425577"/>
                        <a:ext cx="5121275" cy="2536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996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PAMPA GRANDE –  SE (18)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SE18</a:t>
            </a:r>
            <a:endParaRPr lang="es-PE" dirty="0"/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01BAA52D-A656-6AE2-4DB8-EF6A1B6BF9E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8168" y="1389012"/>
          <a:ext cx="11341732" cy="4126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32179225" imgH="11704367" progId="Excel.Sheet.12">
                  <p:link updateAutomatic="1"/>
                </p:oleObj>
              </mc:Choice>
              <mc:Fallback>
                <p:oleObj name="Worksheet" r:id="rId2" imgW="32179225" imgH="11704367" progId="Excel.Sheet.12">
                  <p:link updateAutomatic="1"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01BAA52D-A656-6AE2-4DB8-EF6A1B6BF9E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98168" y="1389012"/>
                        <a:ext cx="11341732" cy="41268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09742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E874127B-CBFC-76D4-4108-BFC10C173A8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PAMPA GRANDE –  SE (18)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24F63C1-8BD6-F129-FE1D-CF0444925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SE18</a:t>
            </a:r>
            <a:endParaRPr lang="es-PE" dirty="0"/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EB3AAF22-C75C-4CAF-6926-C2AEB9326AA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4799" y="1671483"/>
          <a:ext cx="11238271" cy="34117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32179225" imgH="6454053" progId="Excel.Sheet.12">
                  <p:link updateAutomatic="1"/>
                </p:oleObj>
              </mc:Choice>
              <mc:Fallback>
                <p:oleObj name="Worksheet" r:id="rId2" imgW="32179225" imgH="6454053" progId="Excel.Sheet.12">
                  <p:link updateAutomatic="1"/>
                  <p:pic>
                    <p:nvPicPr>
                      <p:cNvPr id="5" name="Objeto 4">
                        <a:extLst>
                          <a:ext uri="{FF2B5EF4-FFF2-40B4-BE49-F238E27FC236}">
                            <a16:creationId xmlns:a16="http://schemas.microsoft.com/office/drawing/2014/main" id="{EB3AAF22-C75C-4CAF-6926-C2AEB9326AA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04799" y="1671483"/>
                        <a:ext cx="11238271" cy="34117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749957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COMPORTAMIENTO DEL DENGUE</a:t>
            </a:r>
            <a:b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s-PE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MICRORED DE PAMPA GRANDE –  SE (18)</a:t>
            </a:r>
          </a:p>
          <a:p>
            <a:pPr algn="ctr"/>
            <a:endParaRPr lang="es-PE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Marcador de pie de página 3">
            <a:extLst>
              <a:ext uri="{FF2B5EF4-FFF2-40B4-BE49-F238E27FC236}">
                <a16:creationId xmlns:a16="http://schemas.microsoft.com/office/drawing/2014/main" id="{25DEDA24-BA4E-1869-F13E-728BFDCBB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51598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SE18</a:t>
            </a:r>
            <a:endParaRPr lang="es-PE" dirty="0"/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F9C05AE4-88FD-3ABB-DAF0-7ED13BF1157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73850" y="1322388"/>
          <a:ext cx="4262438" cy="2584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6232806" imgH="3779220" progId="Excel.Sheet.12">
                  <p:link updateAutomatic="1"/>
                </p:oleObj>
              </mc:Choice>
              <mc:Fallback>
                <p:oleObj name="Worksheet" r:id="rId2" imgW="6232806" imgH="3779220" progId="Excel.Sheet.12">
                  <p:link updateAutomatic="1"/>
                  <p:pic>
                    <p:nvPicPr>
                      <p:cNvPr id="5" name="Objeto 4">
                        <a:extLst>
                          <a:ext uri="{FF2B5EF4-FFF2-40B4-BE49-F238E27FC236}">
                            <a16:creationId xmlns:a16="http://schemas.microsoft.com/office/drawing/2014/main" id="{F9C05AE4-88FD-3ABB-DAF0-7ED13BF115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673850" y="1322388"/>
                        <a:ext cx="4262438" cy="2584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FA38B3CA-62A3-39C7-6918-98609659CBD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0962" y="4503427"/>
          <a:ext cx="5432420" cy="1385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5996763" imgH="1386666" progId="Excel.Sheet.12">
                  <p:link updateAutomatic="1"/>
                </p:oleObj>
              </mc:Choice>
              <mc:Fallback>
                <p:oleObj name="Worksheet" r:id="rId4" imgW="5996763" imgH="1386666" progId="Excel.Sheet.12">
                  <p:link updateAutomatic="1"/>
                  <p:pic>
                    <p:nvPicPr>
                      <p:cNvPr id="8" name="Objeto 7">
                        <a:extLst>
                          <a:ext uri="{FF2B5EF4-FFF2-40B4-BE49-F238E27FC236}">
                            <a16:creationId xmlns:a16="http://schemas.microsoft.com/office/drawing/2014/main" id="{FA38B3CA-62A3-39C7-6918-98609659CB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0962" y="4503427"/>
                        <a:ext cx="5432420" cy="1385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o 9">
            <a:extLst>
              <a:ext uri="{FF2B5EF4-FFF2-40B4-BE49-F238E27FC236}">
                <a16:creationId xmlns:a16="http://schemas.microsoft.com/office/drawing/2014/main" id="{E174FA66-2485-2E49-74CA-E32CB6B211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7652" y="1322387"/>
          <a:ext cx="5161423" cy="25187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13205212" imgH="5966247" progId="Excel.Sheet.12">
                  <p:link updateAutomatic="1"/>
                </p:oleObj>
              </mc:Choice>
              <mc:Fallback>
                <p:oleObj name="Worksheet" r:id="rId6" imgW="13205212" imgH="5966247" progId="Excel.Sheet.12">
                  <p:link updateAutomatic="1"/>
                  <p:pic>
                    <p:nvPicPr>
                      <p:cNvPr id="10" name="Objeto 9">
                        <a:extLst>
                          <a:ext uri="{FF2B5EF4-FFF2-40B4-BE49-F238E27FC236}">
                            <a16:creationId xmlns:a16="http://schemas.microsoft.com/office/drawing/2014/main" id="{E174FA66-2485-2E49-74CA-E32CB6B211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37652" y="1322387"/>
                        <a:ext cx="5161423" cy="25187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to 10">
            <a:extLst>
              <a:ext uri="{FF2B5EF4-FFF2-40B4-BE49-F238E27FC236}">
                <a16:creationId xmlns:a16="http://schemas.microsoft.com/office/drawing/2014/main" id="{C4D19294-B11D-79D7-3D2A-89E468F69F3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13987" y="4068762"/>
          <a:ext cx="5090601" cy="25844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8" imgW="16535329" imgH="5867321" progId="Excel.Sheet.12">
                  <p:link updateAutomatic="1"/>
                </p:oleObj>
              </mc:Choice>
              <mc:Fallback>
                <p:oleObj name="Worksheet" r:id="rId8" imgW="16535329" imgH="5867321" progId="Excel.Sheet.12">
                  <p:link updateAutomatic="1"/>
                  <p:pic>
                    <p:nvPicPr>
                      <p:cNvPr id="11" name="Objeto 10">
                        <a:extLst>
                          <a:ext uri="{FF2B5EF4-FFF2-40B4-BE49-F238E27FC236}">
                            <a16:creationId xmlns:a16="http://schemas.microsoft.com/office/drawing/2014/main" id="{C4D19294-B11D-79D7-3D2A-89E468F69F3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213987" y="4068762"/>
                        <a:ext cx="5090601" cy="25844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286946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DB588D05-51FC-055A-2284-974082D6C73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COMPORTAMIENTO DEL DENGUE</a:t>
            </a:r>
            <a:b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s-PE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MICRORED DE PAMPA GRANDE –  SE (18)</a:t>
            </a:r>
          </a:p>
          <a:p>
            <a:pPr algn="ctr"/>
            <a:endParaRPr lang="es-PE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Marcador de pie de página 3">
            <a:extLst>
              <a:ext uri="{FF2B5EF4-FFF2-40B4-BE49-F238E27FC236}">
                <a16:creationId xmlns:a16="http://schemas.microsoft.com/office/drawing/2014/main" id="{B90EB195-667B-11BB-21CE-69C48869D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51598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SE18</a:t>
            </a:r>
            <a:endParaRPr lang="es-PE" dirty="0"/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BBF7D891-9256-9F19-4532-F5B67D26D4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52625" y="1214438"/>
          <a:ext cx="8034338" cy="4713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6690006" imgH="3924197" progId="Excel.Sheet.12">
                  <p:link updateAutomatic="1"/>
                </p:oleObj>
              </mc:Choice>
              <mc:Fallback>
                <p:oleObj name="Worksheet" r:id="rId2" imgW="6690006" imgH="3924197" progId="Excel.Sheet.12">
                  <p:link updateAutomatic="1"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id="{BBF7D891-9256-9F19-4532-F5B67D26D4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952625" y="1214438"/>
                        <a:ext cx="8034338" cy="4713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549093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930FFBA-8DEE-97C1-AF6F-BD22F28FC5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408"/>
            <a:ext cx="12192000" cy="6736547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116408"/>
            <a:ext cx="12123174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</a:rPr>
              <a:t>MAPAS DE RIESGO DE FIEBRE POR VIRUS DENGUE EN LA MICRORED DE PAMPA GRANDE – SE 18/2025</a:t>
            </a:r>
            <a:endParaRPr lang="es-PE" sz="3600" b="1" dirty="0">
              <a:solidFill>
                <a:schemeClr val="bg1"/>
              </a:solidFill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DF9A0F65-86A6-D461-393C-76E89FE7434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ED1D1CC0-AD89-4B7C-5904-B0A956A66E5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11C6B739-C60E-C50D-DF7F-EEF213C906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91155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55E8BC6-E2CC-04B3-083E-651A79D9DC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35"/>
          <a:stretch/>
        </p:blipFill>
        <p:spPr>
          <a:xfrm>
            <a:off x="2179774" y="43498"/>
            <a:ext cx="9851428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E614AE4-32A9-90A5-172E-C41B4BBFB6A0}"/>
              </a:ext>
            </a:extLst>
          </p:cNvPr>
          <p:cNvSpPr txBox="1"/>
          <p:nvPr/>
        </p:nvSpPr>
        <p:spPr>
          <a:xfrm>
            <a:off x="2683069" y="5346777"/>
            <a:ext cx="5439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04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SALA SITUACIONAL DENGUE</a:t>
            </a:r>
          </a:p>
          <a:p>
            <a:pPr algn="ctr"/>
            <a:r>
              <a:rPr lang="es-ES" sz="2000" b="1" dirty="0">
                <a:solidFill>
                  <a:srgbClr val="004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MICRORED DE CORRALES</a:t>
            </a:r>
            <a:endParaRPr lang="es-PE" sz="2000" b="1" dirty="0">
              <a:solidFill>
                <a:srgbClr val="0044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1A5A7CD-EFA1-4DE2-CE5F-D9D8D21AE8D8}"/>
              </a:ext>
            </a:extLst>
          </p:cNvPr>
          <p:cNvSpPr txBox="1"/>
          <p:nvPr/>
        </p:nvSpPr>
        <p:spPr>
          <a:xfrm>
            <a:off x="2901183" y="6054663"/>
            <a:ext cx="5221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108F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Semana Epidemiológica 18</a:t>
            </a:r>
            <a:endParaRPr lang="es-PE" sz="2400" b="1" dirty="0">
              <a:solidFill>
                <a:srgbClr val="108FB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CE3FAC5-3267-D760-1824-1B8A65F144A0}"/>
              </a:ext>
            </a:extLst>
          </p:cNvPr>
          <p:cNvSpPr/>
          <p:nvPr/>
        </p:nvSpPr>
        <p:spPr>
          <a:xfrm>
            <a:off x="0" y="0"/>
            <a:ext cx="2132946" cy="683071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028" name="Picture 4" descr="Ciclos de la vida de los mosquitos de la especie Aedes | Mosquitos | CDC">
            <a:extLst>
              <a:ext uri="{FF2B5EF4-FFF2-40B4-BE49-F238E27FC236}">
                <a16:creationId xmlns:a16="http://schemas.microsoft.com/office/drawing/2014/main" id="{55F2ACF7-30F3-9773-FE0F-20109D70E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146" y="731778"/>
            <a:ext cx="2136154" cy="149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71856DF7-7471-6E8E-AC93-71407EBCEFA4}"/>
              </a:ext>
            </a:extLst>
          </p:cNvPr>
          <p:cNvSpPr txBox="1"/>
          <p:nvPr/>
        </p:nvSpPr>
        <p:spPr>
          <a:xfrm>
            <a:off x="3763039" y="1361797"/>
            <a:ext cx="7761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>
                <a:latin typeface="Arial Narrow" panose="020B0606020202030204" pitchFamily="34" charset="0"/>
              </a:rPr>
              <a:t>Ciclos de vida</a:t>
            </a:r>
            <a:endParaRPr lang="es-PE" sz="900" dirty="0">
              <a:latin typeface="Arial Narrow" panose="020B0606020202030204" pitchFamily="34" charset="0"/>
            </a:endParaRPr>
          </a:p>
        </p:txBody>
      </p:sp>
      <p:pic>
        <p:nvPicPr>
          <p:cNvPr id="1034" name="Picture 10" descr="Cómo prevenir el dengue – CDC MINSA">
            <a:extLst>
              <a:ext uri="{FF2B5EF4-FFF2-40B4-BE49-F238E27FC236}">
                <a16:creationId xmlns:a16="http://schemas.microsoft.com/office/drawing/2014/main" id="{CBAEEB16-3510-7765-EEA1-BBB2C029E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6344" y="3229082"/>
            <a:ext cx="2274735" cy="1670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D032C823-09B1-BAB5-2E18-A8A50E982F91}"/>
              </a:ext>
            </a:extLst>
          </p:cNvPr>
          <p:cNvSpPr txBox="1"/>
          <p:nvPr/>
        </p:nvSpPr>
        <p:spPr>
          <a:xfrm>
            <a:off x="9542562" y="2850146"/>
            <a:ext cx="16022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dirty="0">
                <a:latin typeface="Arial Narrow" panose="020B0606020202030204" pitchFamily="34" charset="0"/>
              </a:rPr>
              <a:t>¿Cómo se transmite el Dengue?</a:t>
            </a:r>
            <a:endParaRPr lang="es-PE" sz="900" dirty="0">
              <a:latin typeface="Arial Narrow" panose="020B0606020202030204" pitchFamily="34" charset="0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BA52F506-BAF7-4C45-AB6B-0D3376DE7DA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9" t="21229" r="32825" b="24032"/>
          <a:stretch/>
        </p:blipFill>
        <p:spPr>
          <a:xfrm>
            <a:off x="53298" y="27282"/>
            <a:ext cx="1467931" cy="1422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72D4B36-0739-4E9B-82B2-60B9CAC285D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7" t="21280" r="3619" b="6629"/>
          <a:stretch/>
        </p:blipFill>
        <p:spPr>
          <a:xfrm>
            <a:off x="-93912" y="2726946"/>
            <a:ext cx="1889760" cy="1426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802B3C9-0EA7-4798-8929-C02C3626810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7" t="8514" r="18220" b="26015"/>
          <a:stretch/>
        </p:blipFill>
        <p:spPr>
          <a:xfrm>
            <a:off x="0" y="5346777"/>
            <a:ext cx="1276680" cy="1548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DFC574E-6D2E-E982-C2B6-449D6AF0833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43" y="1102946"/>
            <a:ext cx="1396962" cy="1862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Música De Fondo Para Videos Y Presentaciones Corporativas I Deeper por e-soundtrax">
            <a:hlinkClick r:id="" action="ppaction://media"/>
            <a:extLst>
              <a:ext uri="{FF2B5EF4-FFF2-40B4-BE49-F238E27FC236}">
                <a16:creationId xmlns:a16="http://schemas.microsoft.com/office/drawing/2014/main" id="{50B40860-C5DA-F08D-D057-9D2F7B57F6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458386" y="6234399"/>
            <a:ext cx="449365" cy="48736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FA6AE55-595A-9AD7-6733-02F63AD0934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66" y="3998480"/>
            <a:ext cx="1276680" cy="1702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1756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37"/>
    </mc:Choice>
    <mc:Fallback xmlns="">
      <p:transition spd="slow" advTm="30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2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411458F6-9939-D852-34BA-E9641873BFC7}"/>
              </a:ext>
            </a:extLst>
          </p:cNvPr>
          <p:cNvSpPr txBox="1">
            <a:spLocks/>
          </p:cNvSpPr>
          <p:nvPr/>
        </p:nvSpPr>
        <p:spPr>
          <a:xfrm>
            <a:off x="82266" y="3067254"/>
            <a:ext cx="12027467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00B0F0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DENGUE - 2025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CORRALES –  SE (18/2025)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041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82"/>
    </mc:Choice>
    <mc:Fallback xmlns="">
      <p:transition spd="slow" advTm="7282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67356970-3C9D-50B8-9F59-F0A4F0E39B4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60450" y="76200"/>
          <a:ext cx="10144125" cy="6656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6362523" imgH="4175776" progId="Excel.Sheet.12">
                  <p:link updateAutomatic="1"/>
                </p:oleObj>
              </mc:Choice>
              <mc:Fallback>
                <p:oleObj name="Worksheet" r:id="rId2" imgW="6362523" imgH="4175776" progId="Excel.Sheet.12">
                  <p:link updateAutomatic="1"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67356970-3C9D-50B8-9F59-F0A4F0E39B4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60450" y="76200"/>
                        <a:ext cx="10144125" cy="66563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6697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18"/>
    </mc:Choice>
    <mc:Fallback xmlns="">
      <p:transition spd="slow" advTm="24518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411458F6-9939-D852-34BA-E9641873BFC7}"/>
              </a:ext>
            </a:extLst>
          </p:cNvPr>
          <p:cNvSpPr txBox="1">
            <a:spLocks/>
          </p:cNvSpPr>
          <p:nvPr/>
        </p:nvSpPr>
        <p:spPr>
          <a:xfrm>
            <a:off x="82266" y="3067254"/>
            <a:ext cx="12027467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DENGUE - 2025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ZARUMILLA –  SE (01-18)</a:t>
            </a:r>
            <a:endParaRPr lang="es-PE" sz="36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49077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CORRALES –  SE (18/2025)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SE18</a:t>
            </a:r>
            <a:endParaRPr lang="es-PE" dirty="0"/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955EF40E-7870-9A8F-5EF8-27E1145F728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7023" y="1307335"/>
          <a:ext cx="5458586" cy="173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141791" imgH="1737170" progId="Excel.Sheet.12">
                  <p:link updateAutomatic="1"/>
                </p:oleObj>
              </mc:Choice>
              <mc:Fallback>
                <p:oleObj name="Worksheet" r:id="rId3" imgW="6141791" imgH="1737170" progId="Excel.Sheet.12">
                  <p:link updateAutomatic="1"/>
                  <p:pic>
                    <p:nvPicPr>
                      <p:cNvPr id="5" name="Objeto 4">
                        <a:extLst>
                          <a:ext uri="{FF2B5EF4-FFF2-40B4-BE49-F238E27FC236}">
                            <a16:creationId xmlns:a16="http://schemas.microsoft.com/office/drawing/2014/main" id="{955EF40E-7870-9A8F-5EF8-27E1145F72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7023" y="1307335"/>
                        <a:ext cx="5458586" cy="1736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469A1A4D-5DE9-3EF6-F5AF-81C04EF4EF3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7023" y="3161226"/>
          <a:ext cx="5458586" cy="3208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6141791" imgH="3207838" progId="Excel.Sheet.12">
                  <p:link updateAutomatic="1"/>
                </p:oleObj>
              </mc:Choice>
              <mc:Fallback>
                <p:oleObj name="Worksheet" r:id="rId5" imgW="6141791" imgH="3207838" progId="Excel.Sheet.12">
                  <p:link updateAutomatic="1"/>
                  <p:pic>
                    <p:nvPicPr>
                      <p:cNvPr id="7" name="Objeto 6">
                        <a:extLst>
                          <a:ext uri="{FF2B5EF4-FFF2-40B4-BE49-F238E27FC236}">
                            <a16:creationId xmlns:a16="http://schemas.microsoft.com/office/drawing/2014/main" id="{469A1A4D-5DE9-3EF6-F5AF-81C04EF4EF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7023" y="3161226"/>
                        <a:ext cx="5458586" cy="3208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F1D37F73-2769-D33F-2D85-D0AFC14368E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57963" y="1327836"/>
          <a:ext cx="5630455" cy="53015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7" imgW="6141791" imgH="5783746" progId="Excel.Sheet.12">
                  <p:link updateAutomatic="1"/>
                </p:oleObj>
              </mc:Choice>
              <mc:Fallback>
                <p:oleObj name="Worksheet" r:id="rId7" imgW="6141791" imgH="5783746" progId="Excel.Sheet.12">
                  <p:link updateAutomatic="1"/>
                  <p:pic>
                    <p:nvPicPr>
                      <p:cNvPr id="8" name="Objeto 7">
                        <a:extLst>
                          <a:ext uri="{FF2B5EF4-FFF2-40B4-BE49-F238E27FC236}">
                            <a16:creationId xmlns:a16="http://schemas.microsoft.com/office/drawing/2014/main" id="{F1D37F73-2769-D33F-2D85-D0AFC14368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057963" y="1327836"/>
                        <a:ext cx="5630455" cy="53015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4575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96"/>
    </mc:Choice>
    <mc:Fallback xmlns="">
      <p:transition spd="slow" advTm="8696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CORRALES –  SE (18/2025)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SE18</a:t>
            </a:r>
            <a:endParaRPr lang="es-PE" dirty="0"/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FADBF00C-25EE-0D0E-7A2C-FAE56272BE9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3783" y="1421296"/>
          <a:ext cx="11704433" cy="4979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78356425" imgH="31295506" progId="Excel.Sheet.12">
                  <p:link updateAutomatic="1"/>
                </p:oleObj>
              </mc:Choice>
              <mc:Fallback>
                <p:oleObj name="Worksheet" r:id="rId2" imgW="78356425" imgH="31295506" progId="Excel.Sheet.12">
                  <p:link updateAutomatic="1"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FADBF00C-25EE-0D0E-7A2C-FAE56272BE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43783" y="1421296"/>
                        <a:ext cx="11704433" cy="49795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5141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28"/>
    </mc:Choice>
    <mc:Fallback xmlns="">
      <p:transition spd="slow" advTm="10728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CORRALES –  SE (18/2025)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SE18</a:t>
            </a:r>
            <a:endParaRPr lang="es-PE" dirty="0"/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915D687A-DB84-0B69-7642-F97CB79C28A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7065" y="1431235"/>
          <a:ext cx="11777869" cy="34358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75163680" imgH="15918093" progId="Excel.Sheet.12">
                  <p:link updateAutomatic="1"/>
                </p:oleObj>
              </mc:Choice>
              <mc:Fallback>
                <p:oleObj name="Worksheet" r:id="rId2" imgW="75163680" imgH="15918093" progId="Excel.Sheet.12">
                  <p:link updateAutomatic="1"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915D687A-DB84-0B69-7642-F97CB79C28A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07065" y="1431235"/>
                        <a:ext cx="11777869" cy="34358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2176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50"/>
    </mc:Choice>
    <mc:Fallback xmlns="">
      <p:transition spd="slow" advTm="1775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COMPORTAMIENTO DEL DENGUE</a:t>
            </a:r>
            <a:b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s-PE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MICRORED DE CORRALES –  SE (18/2025)</a:t>
            </a:r>
          </a:p>
          <a:p>
            <a:pPr algn="ctr"/>
            <a:endParaRPr lang="es-PE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Marcador de pie de página 3">
            <a:extLst>
              <a:ext uri="{FF2B5EF4-FFF2-40B4-BE49-F238E27FC236}">
                <a16:creationId xmlns:a16="http://schemas.microsoft.com/office/drawing/2014/main" id="{25DEDA24-BA4E-1869-F13E-728BFDCBB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51598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SE15</a:t>
            </a:r>
            <a:endParaRPr lang="es-PE" dirty="0"/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E020FCF6-EAAA-5F6D-7DE3-3A5249E6584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8173" y="1043194"/>
          <a:ext cx="6202017" cy="21005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5334142" imgH="1805822" progId="Excel.Sheet.12">
                  <p:link updateAutomatic="1"/>
                </p:oleObj>
              </mc:Choice>
              <mc:Fallback>
                <p:oleObj name="Worksheet" r:id="rId3" imgW="5334142" imgH="1805822" progId="Excel.Sheet.12">
                  <p:link updateAutomatic="1"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E020FCF6-EAAA-5F6D-7DE3-3A5249E6584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8173" y="1043194"/>
                        <a:ext cx="6202017" cy="21005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F387A240-9535-52CB-CA28-0ED587EAC0F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91213" y="3292475"/>
          <a:ext cx="6446837" cy="3367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6446307" imgH="3367740" progId="Excel.Sheet.12">
                  <p:link updateAutomatic="1"/>
                </p:oleObj>
              </mc:Choice>
              <mc:Fallback>
                <p:oleObj name="Worksheet" r:id="rId5" imgW="6446307" imgH="3367740" progId="Excel.Sheet.12">
                  <p:link updateAutomatic="1"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id="{F387A240-9535-52CB-CA28-0ED587EAC0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891213" y="3292475"/>
                        <a:ext cx="6446837" cy="3367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5782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79"/>
    </mc:Choice>
    <mc:Fallback xmlns="">
      <p:transition spd="slow" advTm="16379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9C187877-61C4-12C3-6683-E3785406171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COMPORTAMIENTO DEL DENGUE</a:t>
            </a:r>
            <a:b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s-PE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MICRORED DE CORRALES –  SE (18/2025)</a:t>
            </a:r>
          </a:p>
          <a:p>
            <a:pPr algn="ctr"/>
            <a:endParaRPr lang="es-PE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AF0E8173-BD7C-5B2C-E6CA-1C66C3C64DF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8296" y="1364624"/>
          <a:ext cx="11430000" cy="5329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3144394" imgH="6682606" progId="Excel.Sheet.12">
                  <p:link updateAutomatic="1"/>
                </p:oleObj>
              </mc:Choice>
              <mc:Fallback>
                <p:oleObj name="Worksheet" r:id="rId2" imgW="13144394" imgH="6682606" progId="Excel.Sheet.12">
                  <p:link updateAutomatic="1"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AF0E8173-BD7C-5B2C-E6CA-1C66C3C64DF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78296" y="1364624"/>
                        <a:ext cx="11430000" cy="53291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7232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17"/>
    </mc:Choice>
    <mc:Fallback xmlns="">
      <p:transition spd="slow" advTm="12917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05FE6BB2-168C-BA1E-25C9-5E9B43E6EBE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COMPORTAMIENTO DEL DENGUE</a:t>
            </a:r>
            <a:b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s-PE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MICRORED DE CORRALES –  SE (18/2025)</a:t>
            </a:r>
          </a:p>
          <a:p>
            <a:pPr algn="ctr"/>
            <a:endParaRPr lang="es-PE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C8EDDD94-D27C-AD3D-B087-C83352EA6EF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2347" y="1401417"/>
          <a:ext cx="11485217" cy="51285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22364523" imgH="7635193" progId="Excel.Sheet.12">
                  <p:link updateAutomatic="1"/>
                </p:oleObj>
              </mc:Choice>
              <mc:Fallback>
                <p:oleObj name="Worksheet" r:id="rId2" imgW="22364523" imgH="7635193" progId="Excel.Sheet.12">
                  <p:link updateAutomatic="1"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C8EDDD94-D27C-AD3D-B087-C83352EA6EF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42347" y="1401417"/>
                        <a:ext cx="11485217" cy="51285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2354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55"/>
    </mc:Choice>
    <mc:Fallback xmlns="">
      <p:transition spd="slow" advTm="11155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</a:rPr>
              <a:t>MAPAS DE RIESGO DE FIEBRE POR VIRUS DENGUE EN LA MICRORED DE CORRALES – SE 01-18/2025</a:t>
            </a:r>
            <a:endParaRPr lang="es-PE" sz="3600" b="1" dirty="0">
              <a:solidFill>
                <a:schemeClr val="bg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7F2B009-144C-018B-B9CB-7040882E62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0169"/>
            <a:ext cx="12192000" cy="566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25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09"/>
    </mc:Choice>
    <mc:Fallback xmlns="">
      <p:transition spd="slow" advTm="12409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55E8BC6-E2CC-04B3-083E-651A79D9DC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35"/>
          <a:stretch/>
        </p:blipFill>
        <p:spPr>
          <a:xfrm>
            <a:off x="2843868" y="-69285"/>
            <a:ext cx="9348133" cy="6984004"/>
          </a:xfrm>
          <a:prstGeom prst="rect">
            <a:avLst/>
          </a:prstGeom>
          <a:ln w="228600" cap="sq" cmpd="thickThin">
            <a:solidFill>
              <a:srgbClr val="00B0F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E614AE4-32A9-90A5-172E-C41B4BBFB6A0}"/>
              </a:ext>
            </a:extLst>
          </p:cNvPr>
          <p:cNvSpPr txBox="1"/>
          <p:nvPr/>
        </p:nvSpPr>
        <p:spPr>
          <a:xfrm>
            <a:off x="3410757" y="5209863"/>
            <a:ext cx="5439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04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SALA SITUACIONAL DENGUE</a:t>
            </a:r>
          </a:p>
          <a:p>
            <a:pPr algn="ctr"/>
            <a:r>
              <a:rPr lang="es-ES" sz="2000" b="1" dirty="0">
                <a:solidFill>
                  <a:srgbClr val="004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MICRORED DE ZORRITOS</a:t>
            </a:r>
            <a:endParaRPr lang="es-PE" sz="2000" b="1" dirty="0">
              <a:solidFill>
                <a:srgbClr val="0044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1A5A7CD-EFA1-4DE2-CE5F-D9D8D21AE8D8}"/>
              </a:ext>
            </a:extLst>
          </p:cNvPr>
          <p:cNvSpPr txBox="1"/>
          <p:nvPr/>
        </p:nvSpPr>
        <p:spPr>
          <a:xfrm>
            <a:off x="3544981" y="5987124"/>
            <a:ext cx="5221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108F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Semana Epidemiológica 18</a:t>
            </a:r>
            <a:endParaRPr lang="es-PE" sz="2400" b="1" dirty="0">
              <a:solidFill>
                <a:srgbClr val="108FB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CE3FAC5-3267-D760-1824-1B8A65F144A0}"/>
              </a:ext>
            </a:extLst>
          </p:cNvPr>
          <p:cNvSpPr/>
          <p:nvPr/>
        </p:nvSpPr>
        <p:spPr>
          <a:xfrm>
            <a:off x="0" y="0"/>
            <a:ext cx="1266737" cy="6858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schemeClr val="accent2"/>
              </a:solidFill>
            </a:endParaRPr>
          </a:p>
        </p:txBody>
      </p:sp>
      <p:pic>
        <p:nvPicPr>
          <p:cNvPr id="1028" name="Picture 4" descr="Ciclos de la vida de los mosquitos de la especie Aedes | Mosquitos | CDC">
            <a:extLst>
              <a:ext uri="{FF2B5EF4-FFF2-40B4-BE49-F238E27FC236}">
                <a16:creationId xmlns:a16="http://schemas.microsoft.com/office/drawing/2014/main" id="{55F2ACF7-30F3-9773-FE0F-20109D70E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089" y="583873"/>
            <a:ext cx="2136154" cy="158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71856DF7-7471-6E8E-AC93-71407EBCEFA4}"/>
              </a:ext>
            </a:extLst>
          </p:cNvPr>
          <p:cNvSpPr txBox="1"/>
          <p:nvPr/>
        </p:nvSpPr>
        <p:spPr>
          <a:xfrm>
            <a:off x="3803078" y="1225073"/>
            <a:ext cx="7761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>
                <a:latin typeface="Arial Narrow" panose="020B0606020202030204" pitchFamily="34" charset="0"/>
              </a:rPr>
              <a:t>Ciclos de vida</a:t>
            </a:r>
            <a:endParaRPr lang="es-PE" sz="900" dirty="0">
              <a:latin typeface="Arial Narrow" panose="020B0606020202030204" pitchFamily="34" charset="0"/>
            </a:endParaRPr>
          </a:p>
        </p:txBody>
      </p:sp>
      <p:pic>
        <p:nvPicPr>
          <p:cNvPr id="1034" name="Picture 10" descr="Cómo prevenir el dengue – CDC MINSA">
            <a:extLst>
              <a:ext uri="{FF2B5EF4-FFF2-40B4-BE49-F238E27FC236}">
                <a16:creationId xmlns:a16="http://schemas.microsoft.com/office/drawing/2014/main" id="{CBAEEB16-3510-7765-EEA1-BBB2C029E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132" y="3269570"/>
            <a:ext cx="2607316" cy="180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D032C823-09B1-BAB5-2E18-A8A50E982F91}"/>
              </a:ext>
            </a:extLst>
          </p:cNvPr>
          <p:cNvSpPr txBox="1"/>
          <p:nvPr/>
        </p:nvSpPr>
        <p:spPr>
          <a:xfrm>
            <a:off x="10175845" y="3045504"/>
            <a:ext cx="16022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dirty="0">
                <a:latin typeface="Arial Narrow" panose="020B0606020202030204" pitchFamily="34" charset="0"/>
              </a:rPr>
              <a:t>¿Cómo se transmite el Dengue?</a:t>
            </a:r>
            <a:endParaRPr lang="es-PE" sz="900" dirty="0">
              <a:latin typeface="Arial Narrow" panose="020B060602020203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766D06C-0E35-4260-8648-97A212F02F9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9" t="13710" r="1342" b="15883"/>
          <a:stretch/>
        </p:blipFill>
        <p:spPr>
          <a:xfrm>
            <a:off x="37995" y="21219"/>
            <a:ext cx="1143608" cy="1588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32E61CC-A09E-488B-8A1B-E399D276E07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" t="2063" r="10349"/>
          <a:stretch/>
        </p:blipFill>
        <p:spPr>
          <a:xfrm>
            <a:off x="103633" y="4840631"/>
            <a:ext cx="1140151" cy="1837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9C29E09-976F-42F1-831A-A39B9A2B592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9" r="23943" b="37059"/>
          <a:stretch/>
        </p:blipFill>
        <p:spPr>
          <a:xfrm>
            <a:off x="89512" y="3089133"/>
            <a:ext cx="1040574" cy="1485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B705F42-DD05-4EF8-98B7-8AF3F4874E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2" y="1697352"/>
            <a:ext cx="1040574" cy="1391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197003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411458F6-9939-D852-34BA-E9641873BFC7}"/>
              </a:ext>
            </a:extLst>
          </p:cNvPr>
          <p:cNvSpPr txBox="1">
            <a:spLocks/>
          </p:cNvSpPr>
          <p:nvPr/>
        </p:nvSpPr>
        <p:spPr>
          <a:xfrm>
            <a:off x="82266" y="2238831"/>
            <a:ext cx="12027467" cy="119016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DENGUE - 2025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ZORRITOS –  SE (18)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2E561F6-5FF8-4DDD-8C2C-FA906020C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8050" y="3617842"/>
            <a:ext cx="5295900" cy="276866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EBB2D14-83D7-4106-AA0E-288E51312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293" y="203131"/>
            <a:ext cx="3952875" cy="1846858"/>
          </a:xfrm>
          <a:prstGeom prst="ellipse">
            <a:avLst/>
          </a:prstGeom>
          <a:ln w="635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6960921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ZORRITOS – SE (18)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 18</a:t>
            </a:r>
            <a:endParaRPr lang="es-PE" dirty="0"/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EA5D6802-3B50-2390-C5E4-5236293B71C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2238" y="1039813"/>
          <a:ext cx="5616575" cy="2316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5616117" imgH="2316654" progId="Excel.Sheet.12">
                  <p:link updateAutomatic="1"/>
                </p:oleObj>
              </mc:Choice>
              <mc:Fallback>
                <p:oleObj name="Worksheet" r:id="rId2" imgW="5616117" imgH="2316654" progId="Excel.Sheet.12">
                  <p:link updateAutomatic="1"/>
                  <p:pic>
                    <p:nvPicPr>
                      <p:cNvPr id="5" name="Objeto 4">
                        <a:extLst>
                          <a:ext uri="{FF2B5EF4-FFF2-40B4-BE49-F238E27FC236}">
                            <a16:creationId xmlns:a16="http://schemas.microsoft.com/office/drawing/2014/main" id="{EA5D6802-3B50-2390-C5E4-5236293B71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2238" y="1039813"/>
                        <a:ext cx="5616575" cy="2316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F475D3C7-4319-9F43-F98E-C4F7D75EBE9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2238" y="3794125"/>
          <a:ext cx="5616575" cy="240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5616117" imgH="2400229" progId="Excel.Sheet.12">
                  <p:link updateAutomatic="1"/>
                </p:oleObj>
              </mc:Choice>
              <mc:Fallback>
                <p:oleObj name="Worksheet" r:id="rId4" imgW="5616117" imgH="2400229" progId="Excel.Sheet.12">
                  <p:link updateAutomatic="1"/>
                  <p:pic>
                    <p:nvPicPr>
                      <p:cNvPr id="7" name="Objeto 6">
                        <a:extLst>
                          <a:ext uri="{FF2B5EF4-FFF2-40B4-BE49-F238E27FC236}">
                            <a16:creationId xmlns:a16="http://schemas.microsoft.com/office/drawing/2014/main" id="{F475D3C7-4319-9F43-F98E-C4F7D75EBE9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2238" y="3794125"/>
                        <a:ext cx="5616575" cy="2400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E61CC850-3B93-95D6-A79B-B6070762072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76963" y="1190169"/>
          <a:ext cx="5775551" cy="53865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5616117" imgH="4571905" progId="Excel.Sheet.12">
                  <p:link updateAutomatic="1"/>
                </p:oleObj>
              </mc:Choice>
              <mc:Fallback>
                <p:oleObj name="Worksheet" r:id="rId6" imgW="5616117" imgH="4571905" progId="Excel.Sheet.12">
                  <p:link updateAutomatic="1"/>
                  <p:pic>
                    <p:nvPicPr>
                      <p:cNvPr id="8" name="Objeto 7">
                        <a:extLst>
                          <a:ext uri="{FF2B5EF4-FFF2-40B4-BE49-F238E27FC236}">
                            <a16:creationId xmlns:a16="http://schemas.microsoft.com/office/drawing/2014/main" id="{E61CC850-3B93-95D6-A79B-B607076207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176963" y="1190169"/>
                        <a:ext cx="5775551" cy="53865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527790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TENDENCIA SERMANAL CASOS FEBRILES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ZARUMILLA –  SE (01-18)</a:t>
            </a:r>
            <a:endParaRPr lang="es-PE" sz="36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 18</a:t>
            </a:r>
            <a:endParaRPr lang="es-PE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7702A6A-2718-44C5-0255-A0BEB56716A3}"/>
              </a:ext>
            </a:extLst>
          </p:cNvPr>
          <p:cNvSpPr txBox="1"/>
          <p:nvPr/>
        </p:nvSpPr>
        <p:spPr>
          <a:xfrm>
            <a:off x="2052344" y="1400189"/>
            <a:ext cx="2010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b="1" dirty="0"/>
              <a:t>Microred Zarumilla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D98A89A-F39D-0F42-C16C-6C96543016FB}"/>
              </a:ext>
            </a:extLst>
          </p:cNvPr>
          <p:cNvSpPr txBox="1"/>
          <p:nvPr/>
        </p:nvSpPr>
        <p:spPr>
          <a:xfrm>
            <a:off x="7919744" y="1332362"/>
            <a:ext cx="2991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b="1" dirty="0"/>
              <a:t>Centro de Salud de Zarumilla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69FAB56-CBB0-EF04-199A-1C83F96E7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161" y="1906857"/>
            <a:ext cx="5783839" cy="314733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0FDCFD1-70BE-7319-679C-0C00A7D4C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3410" y="1864933"/>
            <a:ext cx="5783839" cy="331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5964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ZORRITOS –  SE (18)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 18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B376F7DD-EF4D-D319-8CC2-30A83A5BFFE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7118" y="1352939"/>
          <a:ext cx="10506270" cy="49732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6459200" imgH="5608494" progId="Excel.Sheet.12">
                  <p:link updateAutomatic="1"/>
                </p:oleObj>
              </mc:Choice>
              <mc:Fallback>
                <p:oleObj name="Worksheet" r:id="rId2" imgW="16459200" imgH="5608494" progId="Excel.Sheet.12">
                  <p:link updateAutomatic="1"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B376F7DD-EF4D-D319-8CC2-30A83A5BFF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37118" y="1352939"/>
                        <a:ext cx="10506270" cy="49732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922976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rgbClr val="00B0F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ZORRITOS –  SE (18)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 18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E35BEB04-C409-BCBB-B918-592B0CB33AD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83569" y="1446245"/>
          <a:ext cx="9433248" cy="42920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6459200" imgH="3009987" progId="Excel.Sheet.12">
                  <p:link updateAutomatic="1"/>
                </p:oleObj>
              </mc:Choice>
              <mc:Fallback>
                <p:oleObj name="Worksheet" r:id="rId2" imgW="16459200" imgH="3009987" progId="Excel.Sheet.12">
                  <p:link updateAutomatic="1"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E35BEB04-C409-BCBB-B918-592B0CB33A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83569" y="1446245"/>
                        <a:ext cx="9433248" cy="42920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587684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COMPORTAMIENTO DEL DENGUE</a:t>
            </a:r>
            <a:b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s-PE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MICRORED DE ZORRITOS –  SE (18)</a:t>
            </a:r>
          </a:p>
          <a:p>
            <a:pPr algn="ctr"/>
            <a:endParaRPr lang="es-PE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Marcador de pie de página 3">
            <a:extLst>
              <a:ext uri="{FF2B5EF4-FFF2-40B4-BE49-F238E27FC236}">
                <a16:creationId xmlns:a16="http://schemas.microsoft.com/office/drawing/2014/main" id="{25DEDA24-BA4E-1869-F13E-728BFDCBB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51598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  18</a:t>
            </a:r>
            <a:endParaRPr lang="es-PE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0D733F4-6C4D-473B-A196-1A75D53EA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5475" y="3324225"/>
            <a:ext cx="781050" cy="20955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99DCCFE-0D17-4D60-ACFF-8886D1100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5475" y="3324225"/>
            <a:ext cx="781050" cy="209550"/>
          </a:xfrm>
          <a:prstGeom prst="rect">
            <a:avLst/>
          </a:prstGeom>
        </p:spPr>
      </p:pic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E7EE9574-6C5D-5D40-0BDA-CD40AABB0FF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5209" y="1190169"/>
          <a:ext cx="5470266" cy="3719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11087185" imgH="5881100" progId="Excel.Sheet.12">
                  <p:link updateAutomatic="1"/>
                </p:oleObj>
              </mc:Choice>
              <mc:Fallback>
                <p:oleObj name="Worksheet" r:id="rId3" imgW="11087185" imgH="5881100" progId="Excel.Sheet.12">
                  <p:link updateAutomatic="1"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E7EE9574-6C5D-5D40-0BDA-CD40AABB0F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5209" y="1190169"/>
                        <a:ext cx="5470266" cy="37191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BE57E506-AF88-692C-425A-E3B2DD5CB64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68138" y="3222448"/>
          <a:ext cx="5900401" cy="3511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9491684" imgH="3993077" progId="Excel.Sheet.12">
                  <p:link updateAutomatic="1"/>
                </p:oleObj>
              </mc:Choice>
              <mc:Fallback>
                <p:oleObj name="Worksheet" r:id="rId5" imgW="9491684" imgH="3993077" progId="Excel.Sheet.12">
                  <p:link updateAutomatic="1"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BE57E506-AF88-692C-425A-E3B2DD5CB6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968138" y="3222448"/>
                        <a:ext cx="5900401" cy="3511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BDD2ACDC-4BAC-A073-8747-6F5C6D692B5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90590" y="1190169"/>
          <a:ext cx="3460911" cy="1954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7" imgW="5564103" imgH="3317830" progId="Excel.Sheet.12">
                  <p:link updateAutomatic="1"/>
                </p:oleObj>
              </mc:Choice>
              <mc:Fallback>
                <p:oleObj name="Worksheet" r:id="rId7" imgW="5564103" imgH="3317830" progId="Excel.Sheet.12">
                  <p:link updateAutomatic="1"/>
                  <p:pic>
                    <p:nvPicPr>
                      <p:cNvPr id="5" name="Objeto 4">
                        <a:extLst>
                          <a:ext uri="{FF2B5EF4-FFF2-40B4-BE49-F238E27FC236}">
                            <a16:creationId xmlns:a16="http://schemas.microsoft.com/office/drawing/2014/main" id="{BDD2ACDC-4BAC-A073-8747-6F5C6D692B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390590" y="1190169"/>
                        <a:ext cx="3460911" cy="19544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90781740-3021-7289-9007-CFC1F8B6672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4195" y="5011102"/>
          <a:ext cx="5592294" cy="15404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9" imgW="5890437" imgH="1950799" progId="Excel.Sheet.12">
                  <p:link updateAutomatic="1"/>
                </p:oleObj>
              </mc:Choice>
              <mc:Fallback>
                <p:oleObj name="Worksheet" r:id="rId9" imgW="5890437" imgH="1950799" progId="Excel.Sheet.12">
                  <p:link updateAutomatic="1"/>
                  <p:pic>
                    <p:nvPicPr>
                      <p:cNvPr id="8" name="Objeto 7">
                        <a:extLst>
                          <a:ext uri="{FF2B5EF4-FFF2-40B4-BE49-F238E27FC236}">
                            <a16:creationId xmlns:a16="http://schemas.microsoft.com/office/drawing/2014/main" id="{90781740-3021-7289-9007-CFC1F8B667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74195" y="5011102"/>
                        <a:ext cx="5592294" cy="15404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858080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DB4853-40F9-29A9-8250-0E9F2067592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rgbClr val="00B0F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ZORRITOS –  SE (18)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Marcador de pie de página 3">
            <a:extLst>
              <a:ext uri="{FF2B5EF4-FFF2-40B4-BE49-F238E27FC236}">
                <a16:creationId xmlns:a16="http://schemas.microsoft.com/office/drawing/2014/main" id="{36AB09FD-65DB-CD64-768F-79125BB52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51598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  18</a:t>
            </a:r>
            <a:endParaRPr lang="es-PE" dirty="0"/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D3288878-5791-AA57-A8A7-069603F71C7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90261" y="1325563"/>
          <a:ext cx="9582539" cy="497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6341343" imgH="4204700" progId="Excel.Sheet.12">
                  <p:link updateAutomatic="1"/>
                </p:oleObj>
              </mc:Choice>
              <mc:Fallback>
                <p:oleObj name="Worksheet" r:id="rId2" imgW="6341343" imgH="4204700" progId="Excel.Sheet.12">
                  <p:link updateAutomatic="1"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D3288878-5791-AA57-A8A7-069603F71C7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90261" y="1325563"/>
                        <a:ext cx="9582539" cy="497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477845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B86EA2E2-6C0D-220E-995A-65D54690DA3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06286"/>
          </a:xfrm>
          <a:prstGeom prst="rect">
            <a:avLst/>
          </a:prstGeom>
          <a:solidFill>
            <a:srgbClr val="00B0F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ZORRITOS –  SE (18)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16959E78-96B1-DD77-6652-5450E442546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046BC34-AA8E-AD8C-8764-0D6668A40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6286"/>
            <a:ext cx="12192000" cy="554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95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C64E1-BDC4-DEBC-3792-FE158500B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94CD6ACC-5920-6EA9-E39B-472D5C33346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ZARUMILLA –  SE (01-18)</a:t>
            </a:r>
            <a:endParaRPr lang="es-PE" sz="36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DF2063F5-45E1-AF4E-6928-A06A22C8C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 18</a:t>
            </a:r>
            <a:endParaRPr lang="es-PE" dirty="0"/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B761E7E5-11E8-C5E4-9DC8-397B7D0CD1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6072177"/>
              </p:ext>
            </p:extLst>
          </p:nvPr>
        </p:nvGraphicFramePr>
        <p:xfrm>
          <a:off x="465137" y="915726"/>
          <a:ext cx="5630863" cy="2225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5356683" imgH="2224977" progId="Excel.Sheet.12">
                  <p:link updateAutomatic="1"/>
                </p:oleObj>
              </mc:Choice>
              <mc:Fallback>
                <p:oleObj name="Worksheet" r:id="rId2" imgW="5356683" imgH="2224977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65137" y="915726"/>
                        <a:ext cx="5630863" cy="2225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D82380B0-94B8-7CEF-4FBF-2227477C54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4196985"/>
              </p:ext>
            </p:extLst>
          </p:nvPr>
        </p:nvGraphicFramePr>
        <p:xfrm>
          <a:off x="6880860" y="1174399"/>
          <a:ext cx="4114799" cy="55578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5356683" imgH="8800982" progId="Excel.Sheet.12">
                  <p:link updateAutomatic="1"/>
                </p:oleObj>
              </mc:Choice>
              <mc:Fallback>
                <p:oleObj name="Worksheet" r:id="rId4" imgW="5356683" imgH="8800982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80860" y="1174399"/>
                        <a:ext cx="4114799" cy="55578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33723DA8-9109-2C19-44B4-CA5E7BAD57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0129550"/>
              </p:ext>
            </p:extLst>
          </p:nvPr>
        </p:nvGraphicFramePr>
        <p:xfrm>
          <a:off x="465137" y="3257550"/>
          <a:ext cx="5630863" cy="33535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5356683" imgH="3817596" progId="Excel.Sheet.12">
                  <p:link updateAutomatic="1"/>
                </p:oleObj>
              </mc:Choice>
              <mc:Fallback>
                <p:oleObj name="Worksheet" r:id="rId6" imgW="5356683" imgH="3817596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65137" y="3257550"/>
                        <a:ext cx="5630863" cy="33535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47153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6862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ZARUMILLA –  SE (01-18)</a:t>
            </a:r>
            <a:endParaRPr lang="es-PE" sz="30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 18</a:t>
            </a:r>
            <a:endParaRPr lang="es-PE" dirty="0"/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5C6B0C92-0353-FB23-B26F-859B7C634F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7729201"/>
              </p:ext>
            </p:extLst>
          </p:nvPr>
        </p:nvGraphicFramePr>
        <p:xfrm>
          <a:off x="1346923" y="1052036"/>
          <a:ext cx="9861604" cy="53487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8828985" imgH="10210674" progId="Excel.Sheet.12">
                  <p:link updateAutomatic="1"/>
                </p:oleObj>
              </mc:Choice>
              <mc:Fallback>
                <p:oleObj name="Worksheet" r:id="rId2" imgW="18828985" imgH="10210674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46923" y="1052036"/>
                        <a:ext cx="9861604" cy="53487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66046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6862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ZARUMILLA –  SE (01-18)</a:t>
            </a:r>
            <a:endParaRPr lang="es-PE" sz="30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 18</a:t>
            </a:r>
            <a:endParaRPr lang="es-PE" dirty="0"/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0B53FDB0-86DC-B8F9-420C-F1CFB3D639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0017003"/>
              </p:ext>
            </p:extLst>
          </p:nvPr>
        </p:nvGraphicFramePr>
        <p:xfrm>
          <a:off x="360521" y="1463040"/>
          <a:ext cx="11470957" cy="29371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8828985" imgH="4815808" progId="Excel.Sheet.12">
                  <p:link updateAutomatic="1"/>
                </p:oleObj>
              </mc:Choice>
              <mc:Fallback>
                <p:oleObj name="Worksheet" r:id="rId2" imgW="18828985" imgH="4815808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60521" y="1463040"/>
                        <a:ext cx="11470957" cy="29371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96377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COMPORTAMIENTO DEL DENGUE</a:t>
            </a:r>
            <a:b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s-PE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MICRORED DE ZARUMILLA –  </a:t>
            </a:r>
            <a:r>
              <a:rPr lang="es-PE" sz="3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 (01-18)</a:t>
            </a:r>
          </a:p>
          <a:p>
            <a:pPr algn="ctr"/>
            <a:endParaRPr lang="es-PE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Marcador de pie de página 3">
            <a:extLst>
              <a:ext uri="{FF2B5EF4-FFF2-40B4-BE49-F238E27FC236}">
                <a16:creationId xmlns:a16="http://schemas.microsoft.com/office/drawing/2014/main" id="{25DEDA24-BA4E-1869-F13E-728BFDCBB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51598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 18</a:t>
            </a:r>
            <a:endParaRPr lang="es-PE" dirty="0"/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3DE6DA6E-83F3-315C-3F88-243CBD10B0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8688579"/>
              </p:ext>
            </p:extLst>
          </p:nvPr>
        </p:nvGraphicFramePr>
        <p:xfrm>
          <a:off x="156208" y="1243011"/>
          <a:ext cx="6187441" cy="32604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10640631" imgH="5742661" progId="Excel.Sheet.12">
                  <p:link updateAutomatic="1"/>
                </p:oleObj>
              </mc:Choice>
              <mc:Fallback>
                <p:oleObj name="Worksheet" r:id="rId3" imgW="10640631" imgH="5742661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6208" y="1243011"/>
                        <a:ext cx="6187441" cy="32604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4991A109-9D2B-0C05-3C28-073E7FDDC3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1636934"/>
              </p:ext>
            </p:extLst>
          </p:nvPr>
        </p:nvGraphicFramePr>
        <p:xfrm>
          <a:off x="6502908" y="3248025"/>
          <a:ext cx="5578603" cy="35432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11014138" imgH="6996897" progId="Excel.Sheet.12">
                  <p:link updateAutomatic="1"/>
                </p:oleObj>
              </mc:Choice>
              <mc:Fallback>
                <p:oleObj name="Worksheet" r:id="rId5" imgW="11014138" imgH="6996897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502908" y="3248025"/>
                        <a:ext cx="5578603" cy="35432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EFDC0316-3204-13D6-AAC2-AB0E103F81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7577110"/>
              </p:ext>
            </p:extLst>
          </p:nvPr>
        </p:nvGraphicFramePr>
        <p:xfrm>
          <a:off x="396237" y="4563261"/>
          <a:ext cx="5656451" cy="18489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7" imgW="5410271" imgH="1767872" progId="Excel.Sheet.12">
                  <p:link updateAutomatic="1"/>
                </p:oleObj>
              </mc:Choice>
              <mc:Fallback>
                <p:oleObj name="Worksheet" r:id="rId7" imgW="5410271" imgH="1767872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96237" y="4563261"/>
                        <a:ext cx="5656451" cy="18489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8953166F-5A19-06D7-9C44-D1DD765C7F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6615792"/>
              </p:ext>
            </p:extLst>
          </p:nvPr>
        </p:nvGraphicFramePr>
        <p:xfrm>
          <a:off x="7460743" y="1190169"/>
          <a:ext cx="3491856" cy="20578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9" imgW="5713434" imgH="3366500" progId="Excel.Sheet.12">
                  <p:link updateAutomatic="1"/>
                </p:oleObj>
              </mc:Choice>
              <mc:Fallback>
                <p:oleObj name="Worksheet" r:id="rId9" imgW="5713434" imgH="3366500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460743" y="1190169"/>
                        <a:ext cx="3491856" cy="20578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91464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9AA0A03-8AB3-A4A7-8925-1E0C89146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055"/>
            <a:ext cx="12192000" cy="6784376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11430" y="-34290"/>
            <a:ext cx="12192000" cy="106299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</a:rPr>
              <a:t>MAPAS DE RIESGO DE FIEBRE POR VIRUS DENGUE EN LA MICRORED DE ZARUMILLA – SE 01-18/2025</a:t>
            </a:r>
            <a:endParaRPr lang="es-PE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9634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55E8BC6-E2CC-04B3-083E-651A79D9DC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35"/>
          <a:stretch/>
        </p:blipFill>
        <p:spPr>
          <a:xfrm>
            <a:off x="2843868" y="-69285"/>
            <a:ext cx="9348133" cy="698400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E614AE4-32A9-90A5-172E-C41B4BBFB6A0}"/>
              </a:ext>
            </a:extLst>
          </p:cNvPr>
          <p:cNvSpPr txBox="1"/>
          <p:nvPr/>
        </p:nvSpPr>
        <p:spPr>
          <a:xfrm>
            <a:off x="3317623" y="5209863"/>
            <a:ext cx="5439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04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SALA SITUACIONAL DENGUE</a:t>
            </a:r>
          </a:p>
          <a:p>
            <a:pPr algn="ctr"/>
            <a:r>
              <a:rPr lang="es-ES" sz="2000" b="1" dirty="0">
                <a:solidFill>
                  <a:srgbClr val="004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MICRORED DE PAMPA GRANDE</a:t>
            </a:r>
            <a:endParaRPr lang="es-PE" sz="2000" b="1" dirty="0">
              <a:solidFill>
                <a:srgbClr val="0044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1A5A7CD-EFA1-4DE2-CE5F-D9D8D21AE8D8}"/>
              </a:ext>
            </a:extLst>
          </p:cNvPr>
          <p:cNvSpPr txBox="1"/>
          <p:nvPr/>
        </p:nvSpPr>
        <p:spPr>
          <a:xfrm>
            <a:off x="3544981" y="5987124"/>
            <a:ext cx="5221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108F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Semana Epidemiológica 18 - 2025</a:t>
            </a:r>
            <a:endParaRPr lang="es-PE" sz="2400" b="1" dirty="0">
              <a:solidFill>
                <a:srgbClr val="108FB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8" name="Picture 4" descr="Ciclos de la vida de los mosquitos de la especie Aedes | Mosquitos | CDC">
            <a:extLst>
              <a:ext uri="{FF2B5EF4-FFF2-40B4-BE49-F238E27FC236}">
                <a16:creationId xmlns:a16="http://schemas.microsoft.com/office/drawing/2014/main" id="{55F2ACF7-30F3-9773-FE0F-20109D70E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089" y="583873"/>
            <a:ext cx="2136154" cy="158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71856DF7-7471-6E8E-AC93-71407EBCEFA4}"/>
              </a:ext>
            </a:extLst>
          </p:cNvPr>
          <p:cNvSpPr txBox="1"/>
          <p:nvPr/>
        </p:nvSpPr>
        <p:spPr>
          <a:xfrm>
            <a:off x="3803078" y="1225073"/>
            <a:ext cx="7761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>
                <a:latin typeface="Arial Narrow" panose="020B0606020202030204" pitchFamily="34" charset="0"/>
              </a:rPr>
              <a:t>Ciclos de vida</a:t>
            </a:r>
            <a:endParaRPr lang="es-PE" sz="900" dirty="0">
              <a:latin typeface="Arial Narrow" panose="020B0606020202030204" pitchFamily="34" charset="0"/>
            </a:endParaRPr>
          </a:p>
        </p:txBody>
      </p:sp>
      <p:pic>
        <p:nvPicPr>
          <p:cNvPr id="1034" name="Picture 10" descr="Cómo prevenir el dengue – CDC MINSA">
            <a:extLst>
              <a:ext uri="{FF2B5EF4-FFF2-40B4-BE49-F238E27FC236}">
                <a16:creationId xmlns:a16="http://schemas.microsoft.com/office/drawing/2014/main" id="{CBAEEB16-3510-7765-EEA1-BBB2C029E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132" y="3269570"/>
            <a:ext cx="2607316" cy="180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D032C823-09B1-BAB5-2E18-A8A50E982F91}"/>
              </a:ext>
            </a:extLst>
          </p:cNvPr>
          <p:cNvSpPr txBox="1"/>
          <p:nvPr/>
        </p:nvSpPr>
        <p:spPr>
          <a:xfrm>
            <a:off x="10175845" y="3045504"/>
            <a:ext cx="16022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dirty="0">
                <a:latin typeface="Arial Narrow" panose="020B0606020202030204" pitchFamily="34" charset="0"/>
              </a:rPr>
              <a:t>¿Cómo se transmite el Dengue?</a:t>
            </a:r>
            <a:endParaRPr lang="es-PE" sz="900" dirty="0">
              <a:latin typeface="Arial Narrow" panose="020B0606020202030204" pitchFamily="34" charset="0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3CE3FAC5-3267-D760-1824-1B8A65F144A0}"/>
              </a:ext>
            </a:extLst>
          </p:cNvPr>
          <p:cNvSpPr/>
          <p:nvPr/>
        </p:nvSpPr>
        <p:spPr>
          <a:xfrm>
            <a:off x="0" y="0"/>
            <a:ext cx="1266737" cy="685800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0" y="1922804"/>
            <a:ext cx="1095999" cy="1461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252274"/>
            <a:ext cx="1128044" cy="1504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927B0CC-8B3D-08A0-777C-1DA9ADACB7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13" y="3501516"/>
            <a:ext cx="1171189" cy="1572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333EFE0-9ABF-EA7D-F773-9DB1D3FE82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787" y="178333"/>
            <a:ext cx="1149616" cy="1572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8068144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1894</TotalTime>
  <Words>678</Words>
  <Application>Microsoft Office PowerPoint</Application>
  <PresentationFormat>Panorámica</PresentationFormat>
  <Paragraphs>74</Paragraphs>
  <Slides>34</Slides>
  <Notes>4</Notes>
  <HiddenSlides>0</HiddenSlides>
  <MMClips>1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Vínculos</vt:lpstr>
      </vt:variant>
      <vt:variant>
        <vt:i4>39</vt:i4>
      </vt:variant>
      <vt:variant>
        <vt:lpstr>Títulos de diapositiva</vt:lpstr>
      </vt:variant>
      <vt:variant>
        <vt:i4>34</vt:i4>
      </vt:variant>
    </vt:vector>
  </HeadingPairs>
  <TitlesOfParts>
    <vt:vector size="80" baseType="lpstr">
      <vt:lpstr>Arial</vt:lpstr>
      <vt:lpstr>Arial Narrow</vt:lpstr>
      <vt:lpstr>Arial Rounded MT Bold</vt:lpstr>
      <vt:lpstr>Calibri</vt:lpstr>
      <vt:lpstr>Calibri Light</vt:lpstr>
      <vt:lpstr>Cambria</vt:lpstr>
      <vt:lpstr>Tema de Office</vt:lpstr>
      <vt:lpstr>file:///C:\SALA_ZARUMILLA\SALA%20SITUACIONAL%202025\Sala_situacional_ZA-17%202025.xlsx!TRABAJO!F13C1:F19C5</vt:lpstr>
      <vt:lpstr>file:///C:\SALA_ZARUMILLA\SALA%20SITUACIONAL%202025\Sala_situacional_ZA-17%202025.xlsx!TRABAJO!F58C1:F90C5</vt:lpstr>
      <vt:lpstr>file:///C:\SALA_ZARUMILLA\SALA%20SITUACIONAL%202025\Sala_situacional_ZA-17%202025.xlsx!TRABAJO!F124C1:F140C5</vt:lpstr>
      <vt:lpstr>file:///C:\SALA_ZARUMILLA\SALA%20SITUACIONAL%202025\Sala_situacional_ZA-17%202025.xlsx!TRABAJO2!F35C1:F64C20</vt:lpstr>
      <vt:lpstr>file:///C:\SALA_ZARUMILLA\SALA%20SITUACIONAL%202025\Sala_situacional_ZA-17%202025.xlsx!TRABAJO2!F92C1:F105C20</vt:lpstr>
      <vt:lpstr>file:///C:\SALA_ZARUMILLA\SALA%20SITUACIONAL%202025\Sala_situacional_ZA-17%202025.xlsx!TRABAJO3!%5bSala_situacional_ZA-17%202025.xlsx%5dTRABAJO3%20Gráfico%201</vt:lpstr>
      <vt:lpstr>file:///C:\SALA_ZARUMILLA\SALA%20SITUACIONAL%202025\Sala_situacional_ZA-17%202025.xlsx!TRABAJO3!%5bSala_situacional_ZA-17%202025.xlsx%5dTRABAJO3%20Gráfico%202</vt:lpstr>
      <vt:lpstr>file:///C:\SALA_ZARUMILLA\SALA%20SITUACIONAL%202025\Sala_situacional_ZA-17%202025.xlsx!TRABAJO!F13C9:F17C14</vt:lpstr>
      <vt:lpstr>file:///C:\SALA_ZARUMILLA\SALA%20SITUACIONAL%202025\Sala_situacional_ZA-17%202025.xlsx!TRABAJO!%5bSala_situacional_ZA-17%202025.xlsx%5dTRABAJO%20Gráfico%202</vt:lpstr>
      <vt:lpstr>file:///C:\SALA_PAMPA_GRANDE\SALA%20SITUACIONAL%202025\PG2025%20SE17.xlsx!TRABAJO!F15C1:F21C5</vt:lpstr>
      <vt:lpstr>file:///C:\SALA_PAMPA_GRANDE\SALA%20SITUACIONAL%202025\PG2025%20SE17.xlsx!TRABAJO!F77C1:F107C5</vt:lpstr>
      <vt:lpstr>file:///C:\SALA_PAMPA_GRANDE\SALA%20SITUACIONAL%202025\PG2025%20SE17.xlsx!TRABAJO!F133C1:F145C5</vt:lpstr>
      <vt:lpstr>file:///C:\SALA_PAMPA_GRANDE\SALA%20SITUACIONAL%202025\PG2025%20SE17.xlsx!TRABAJO2!F42C1:F66C20</vt:lpstr>
      <vt:lpstr>file:///C:\SALA_PAMPA_GRANDE\SALA%20SITUACIONAL%202025\PG2025%20SE17.xlsx!TRABAJO2!F98C1:F111C20</vt:lpstr>
      <vt:lpstr>file:///C:\SALA_PAMPA_GRANDE\SALA%20SITUACIONAL%202025\PG2025%20SE17.xlsx!TRABAJO!%5bPG2025%20SE17.xlsx%5dTRABAJO%20Gráfico%202</vt:lpstr>
      <vt:lpstr>file:///C:\SALA_PAMPA_GRANDE\SALA%20SITUACIONAL%202025\PG2025%20SE17.xlsx!TRABAJO!F15C9:F19C14</vt:lpstr>
      <vt:lpstr>file:///C:\SALA_PAMPA_GRANDE\SALA%20SITUACIONAL%202025\PG2025%20SE17.xlsx!TRABAJO3!%5bPG2025%20SE17.xlsx%5dTRABAJO3%20Gráfico%201</vt:lpstr>
      <vt:lpstr>file:///C:\SALA_PAMPA_GRANDE\SALA%20SITUACIONAL%202025\PG2025%20SE17.xlsx!TRABAJO3!%5bPG2025%20SE17.xlsx%5dTRABAJO3%20Gráfico%202</vt:lpstr>
      <vt:lpstr>file:///C:\SALA_PAMPA_GRANDE\SALA%20SITUACIONAL%202025\PG2025%20SE17.xlsx!CE-PG!%5bPG2025%20SE17.xlsx%5dCE-PG%202%20Gráfico</vt:lpstr>
      <vt:lpstr>file:///C:\SALA_%20CORRALES\Sala_Situacional_-_SE_18_2025_MRC.xlsx!canal!%5bSala_Situacional_-_SE_18_2025_MRC.xlsx%5dcanal%202%20Gráfico</vt:lpstr>
      <vt:lpstr>file:///C:\SALA_%20CORRALES\Sala_Situacional_-_SE_18_2025_MRC.xlsx!TRABAJO!F13C1:F19C5</vt:lpstr>
      <vt:lpstr>file:///C:\SALA_%20CORRALES\Sala_Situacional_-_SE_18_2025_MRC.xlsx!TRABAJO!F84C1:F99C5</vt:lpstr>
      <vt:lpstr>file:///C:\SALA_%20CORRALES\Sala_Situacional_-_SE_18_2025_MRC.xlsx!TRABAJO!F43C1:F66C5</vt:lpstr>
      <vt:lpstr>file:///C:\SALA_%20CORRALES\Sala_Situacional_-_SE_18_2025_MRC.xlsx!TRABAJO2!F35C1:F56C21</vt:lpstr>
      <vt:lpstr>file:///C:\SALA_%20CORRALES\Sala_Situacional_-_SE_18_2025_MRC.xlsx!TRABAJO2!F88C1:F98C20</vt:lpstr>
      <vt:lpstr>file:///C:\SALA_%20CORRALES\Sala_Situacional_-_SE_18_2025_MRC.xlsx!TRABAJO!F11C9:F15C14</vt:lpstr>
      <vt:lpstr>file:///C:\SALA_%20CORRALES\Sala_Situacional_-_SE_18_2025_MRC.xlsx!TRABAJO!%5bSala_Situacional_-_SE_18_2025_MRC.xlsx%5dTRABAJO%20Gráfico%202</vt:lpstr>
      <vt:lpstr>file:///C:\SALA_%20CORRALES\Sala_Situacional_-_SE_18_2025_MRC.xlsx!TRABAJO3!%5bSala_Situacional_-_SE_18_2025_MRC.xlsx%5dTRABAJO3%20Gráfico%201</vt:lpstr>
      <vt:lpstr>file:///C:\SALA_%20CORRALES\Sala_Situacional_-_SE_18_2025_MRC.xlsx!TRABAJO3!%5bSala_Situacional_-_SE_18_2025_MRC.xlsx%5dTRABAJO3%20Gráfico%202</vt:lpstr>
      <vt:lpstr>https://d.docs.live.net/6ea6aea0a5dc3aa9/Escritorio/sala%20zorritos/sala%20situacional%20de%20MRZ%202025%20SE%2018.xlsx!TRABAJO!F12C1:F18C5</vt:lpstr>
      <vt:lpstr>https://d.docs.live.net/6ea6aea0a5dc3aa9/Escritorio/sala%20zorritos/sala%20situacional%20de%20MRZ%202025%20SE%2018.xlsx!TRABAJO!F93C1:F104C5</vt:lpstr>
      <vt:lpstr>https://d.docs.live.net/6ea6aea0a5dc3aa9/Escritorio/sala%20zorritos/sala%20situacional%20de%20MRZ%202025%20SE%2018.xlsx!TRABAJO!F48C1:F70C5</vt:lpstr>
      <vt:lpstr>https://d.docs.live.net/6ea6aea0a5dc3aa9/Escritorio/sala%20zorritos/sala%20situacional%20de%20MRZ%202025%20SE%2018.xlsx!TRABAJO2!F35C1:F56C20</vt:lpstr>
      <vt:lpstr>https://d.docs.live.net/6ea6aea0a5dc3aa9/Escritorio/sala%20zorritos/sala%20situacional%20de%20MRZ%202025%20SE%2018.xlsx!TRABAJO2!F91C1:F103C20</vt:lpstr>
      <vt:lpstr>https://d.docs.live.net/6ea6aea0a5dc3aa9/Escritorio/sala%20zorritos/sala%20situacional%20de%20MRZ%202025%20SE%2018.xlsx!TRABAJO3!%5bsala%20situacional%20de%20MRZ%202025%20SE%2018.xlsx%5dTRABAJO3%20Gráfico%201</vt:lpstr>
      <vt:lpstr>https://d.docs.live.net/6ea6aea0a5dc3aa9/Escritorio/sala%20zorritos/sala%20situacional%20de%20MRZ%202025%20SE%2018.xlsx!TRABAJO3!%5bsala%20situacional%20de%20MRZ%202025%20SE%2018.xlsx%5dTRABAJO3%20Gráfico%202</vt:lpstr>
      <vt:lpstr>https://d.docs.live.net/6ea6aea0a5dc3aa9/Escritorio/sala%20zorritos/sala%20situacional%20de%20MRZ%202025%20SE%2018.xlsx!TRABAJO!%5bsala%20situacional%20de%20MRZ%202025%20SE%2018.xlsx%5dTRABAJO%20Gráfico%202</vt:lpstr>
      <vt:lpstr>https://d.docs.live.net/6ea6aea0a5dc3aa9/Escritorio/sala%20zorritos/sala%20situacional%20de%20MRZ%202025%20SE%2018.xlsx!TRABAJO!F12C9:F16C14</vt:lpstr>
      <vt:lpstr>https://d.docs.live.net/6ea6aea0a5dc3aa9/Escritorio/sala%20zorritos/sala%20situacional%20de%20MRZ%202025%20SE%2018.xlsx!canal!%5bsala%20situacional%20de%20MRZ%202025%20SE%2018.xlsx%5dcanal%202%20Gráfico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PALACIOS CHALEN CESAR AUGUSTO</cp:lastModifiedBy>
  <cp:revision>180</cp:revision>
  <cp:lastPrinted>2024-03-20T23:17:57Z</cp:lastPrinted>
  <dcterms:created xsi:type="dcterms:W3CDTF">2023-06-21T15:50:33Z</dcterms:created>
  <dcterms:modified xsi:type="dcterms:W3CDTF">2025-05-09T14:33:36Z</dcterms:modified>
</cp:coreProperties>
</file>