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9" r:id="rId2"/>
    <p:sldId id="277" r:id="rId3"/>
    <p:sldId id="257" r:id="rId4"/>
    <p:sldId id="259" r:id="rId5"/>
    <p:sldId id="260" r:id="rId6"/>
    <p:sldId id="272" r:id="rId7"/>
    <p:sldId id="262" r:id="rId8"/>
    <p:sldId id="263" r:id="rId9"/>
    <p:sldId id="264" r:id="rId10"/>
    <p:sldId id="266" r:id="rId11"/>
    <p:sldId id="270" r:id="rId12"/>
    <p:sldId id="274" r:id="rId13"/>
    <p:sldId id="276" r:id="rId14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99CCFF"/>
    <a:srgbClr val="01A2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67" autoAdjust="0"/>
    <p:restoredTop sz="96374" autoAdjust="0"/>
  </p:normalViewPr>
  <p:slideViewPr>
    <p:cSldViewPr snapToGrid="0">
      <p:cViewPr varScale="1">
        <p:scale>
          <a:sx n="68" d="100"/>
          <a:sy n="68" d="100"/>
        </p:scale>
        <p:origin x="6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2021\salas%2008-2021\SQL-COVID-19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2021\salas%2008-2021\SQL-COVID-19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2021\salas%2008-2021\SQL-COVID-19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2021\salas%2008-2021\SQL-COVID-19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'Grupo Edad'!$J$8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'Grupo Edad'!$H$9:$H$27</c:f>
              <c:strCache>
                <c:ptCount val="19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  <c:pt idx="18">
                  <c:v>90 años a más</c:v>
                </c:pt>
              </c:strCache>
            </c:strRef>
          </c:cat>
          <c:val>
            <c:numRef>
              <c:f>'Grupo Edad'!$J$9:$J$27</c:f>
              <c:numCache>
                <c:formatCode>0;0</c:formatCode>
                <c:ptCount val="1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-1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-1</c:v>
                </c:pt>
                <c:pt idx="9">
                  <c:v>0</c:v>
                </c:pt>
                <c:pt idx="10">
                  <c:v>-1</c:v>
                </c:pt>
                <c:pt idx="11">
                  <c:v>0</c:v>
                </c:pt>
                <c:pt idx="12">
                  <c:v>0</c:v>
                </c:pt>
                <c:pt idx="13">
                  <c:v>-2</c:v>
                </c:pt>
                <c:pt idx="14">
                  <c:v>0</c:v>
                </c:pt>
                <c:pt idx="15">
                  <c:v>-1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E4-4E43-A5D6-AFBCDC7D51CC}"/>
            </c:ext>
          </c:extLst>
        </c:ser>
        <c:ser>
          <c:idx val="1"/>
          <c:order val="1"/>
          <c:tx>
            <c:strRef>
              <c:f>'Grupo Edad'!$K$8</c:f>
              <c:strCache>
                <c:ptCount val="1"/>
                <c:pt idx="0">
                  <c:v>FEMENINO</c:v>
                </c:pt>
              </c:strCache>
            </c:strRef>
          </c:tx>
          <c:spPr>
            <a:solidFill>
              <a:srgbClr val="FF99CC"/>
            </a:solidFill>
            <a:ln>
              <a:solidFill>
                <a:srgbClr val="FF3399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'Grupo Edad'!$H$9:$H$27</c:f>
              <c:strCache>
                <c:ptCount val="19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  <c:pt idx="18">
                  <c:v>90 años a más</c:v>
                </c:pt>
              </c:strCache>
            </c:strRef>
          </c:cat>
          <c:val>
            <c:numRef>
              <c:f>'Grupo Edad'!$K$9:$K$27</c:f>
              <c:numCache>
                <c:formatCode>General</c:formatCode>
                <c:ptCount val="19"/>
                <c:pt idx="0">
                  <c:v>3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0</c:v>
                </c:pt>
                <c:pt idx="7">
                  <c:v>1</c:v>
                </c:pt>
                <c:pt idx="8">
                  <c:v>0</c:v>
                </c:pt>
                <c:pt idx="9">
                  <c:v>2</c:v>
                </c:pt>
                <c:pt idx="10">
                  <c:v>3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4E4-4E43-A5D6-AFBCDC7D51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417625840"/>
        <c:axId val="417639152"/>
      </c:barChart>
      <c:catAx>
        <c:axId val="417625840"/>
        <c:scaling>
          <c:orientation val="minMax"/>
        </c:scaling>
        <c:delete val="0"/>
        <c:axPos val="l"/>
        <c:numFmt formatCode="General" sourceLinked="1"/>
        <c:majorTickMark val="cross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7639152"/>
        <c:crosses val="autoZero"/>
        <c:auto val="1"/>
        <c:lblAlgn val="ctr"/>
        <c:lblOffset val="100"/>
        <c:noMultiLvlLbl val="0"/>
      </c:catAx>
      <c:valAx>
        <c:axId val="417639152"/>
        <c:scaling>
          <c:orientation val="minMax"/>
          <c:max val="7"/>
          <c:min val="-7"/>
        </c:scaling>
        <c:delete val="0"/>
        <c:axPos val="b"/>
        <c:numFmt formatCode="0;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7625840"/>
        <c:crosses val="autoZero"/>
        <c:crossBetween val="between"/>
        <c:majorUnit val="1"/>
        <c:minorUnit val="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996908472175238"/>
          <c:y val="0.92910135676247607"/>
          <c:w val="0.57206951632535452"/>
          <c:h val="5.01117093102783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443988878686465"/>
          <c:y val="5.9426876222937575E-2"/>
          <c:w val="0.62892619112581261"/>
          <c:h val="0.84235868420844762"/>
        </c:manualLayout>
      </c:layout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FD5-4F54-A00D-B834B96AB36A}"/>
              </c:ext>
            </c:extLst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FD5-4F54-A00D-B834B96AB36A}"/>
              </c:ext>
            </c:extLst>
          </c:dPt>
          <c:dPt>
            <c:idx val="3"/>
            <c:invertIfNegative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FD5-4F54-A00D-B834B96AB36A}"/>
              </c:ext>
            </c:extLst>
          </c:dPt>
          <c:dPt>
            <c:idx val="4"/>
            <c:invertIfNegative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FD5-4F54-A00D-B834B96AB36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'Fallecidos-1'!$M$25:$M$29</c:f>
              <c:strCache>
                <c:ptCount val="5"/>
                <c:pt idx="0">
                  <c:v>Niño (0 - 11 años)</c:v>
                </c:pt>
                <c:pt idx="1">
                  <c:v>Adolescente (12 - 17 años)</c:v>
                </c:pt>
                <c:pt idx="2">
                  <c:v>Joven (18 - 29 años)</c:v>
                </c:pt>
                <c:pt idx="3">
                  <c:v>Adulto (30 - 59 años)</c:v>
                </c:pt>
                <c:pt idx="4">
                  <c:v>Adulto Mayor (60 a más años)</c:v>
                </c:pt>
              </c:strCache>
            </c:strRef>
          </c:cat>
          <c:val>
            <c:numRef>
              <c:f>'Fallecidos-1'!$N$25:$N$29</c:f>
              <c:numCache>
                <c:formatCode>0.00%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FD5-4F54-A00D-B834B96AB3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008629200"/>
        <c:axId val="998967328"/>
      </c:barChart>
      <c:catAx>
        <c:axId val="10086292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998967328"/>
        <c:crosses val="autoZero"/>
        <c:auto val="1"/>
        <c:lblAlgn val="ctr"/>
        <c:lblOffset val="100"/>
        <c:noMultiLvlLbl val="0"/>
      </c:catAx>
      <c:valAx>
        <c:axId val="998967328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1008629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 sz="1800" b="1">
                <a:effectLst/>
              </a:rPr>
              <a:t>Fallecidos por sexo</a:t>
            </a:r>
            <a:endParaRPr lang="en-US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5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A06-487A-84AA-636240D092FD}"/>
              </c:ext>
            </c:extLst>
          </c:dPt>
          <c:dPt>
            <c:idx val="1"/>
            <c:bubble3D val="0"/>
            <c:spPr>
              <a:solidFill>
                <a:srgbClr val="FF00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A06-487A-84AA-636240D092F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'Fallecidos-1'!$N$3:$N$4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'Fallecidos-1'!$O$3:$O$4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A06-487A-84AA-636240D092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rgbClr val="FF66FF"/>
              </a:solidFill>
            </a:ln>
            <a:effectLst/>
            <a:scene3d>
              <a:camera prst="orthographicFront"/>
              <a:lightRig rig="threePt" dir="t"/>
            </a:scene3d>
            <a:sp3d>
              <a:bevelT w="82550" h="44450" prst="angle"/>
              <a:bevelB w="82550" h="44450" prst="angle"/>
              <a:contourClr>
                <a:srgbClr val="000000"/>
              </a:contourClr>
            </a:sp3d>
          </c:spPr>
          <c:invertIfNegative val="0"/>
          <c:dPt>
            <c:idx val="1"/>
            <c:invertIfNegative val="0"/>
            <c:bubble3D val="0"/>
            <c:spPr>
              <a:solidFill>
                <a:srgbClr val="FF66FF"/>
              </a:solidFill>
              <a:ln>
                <a:solidFill>
                  <a:srgbClr val="FF66FF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82550" h="44450" prst="angle"/>
                <a:bevelB w="82550" h="4445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E4F1-41C1-9F56-F8C04C44079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'Letalidad y Mort'!$J$16:$J$17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'Letalidad y Mort'!$L$16:$L$17</c:f>
              <c:numCache>
                <c:formatCode>0.00%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4F1-41C1-9F56-F8C04C4407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36343616"/>
        <c:axId val="1296368576"/>
      </c:barChart>
      <c:catAx>
        <c:axId val="1336343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296368576"/>
        <c:crosses val="autoZero"/>
        <c:auto val="1"/>
        <c:lblAlgn val="ctr"/>
        <c:lblOffset val="100"/>
        <c:noMultiLvlLbl val="0"/>
      </c:catAx>
      <c:valAx>
        <c:axId val="1296368576"/>
        <c:scaling>
          <c:orientation val="minMax"/>
        </c:scaling>
        <c:delete val="0"/>
        <c:axPos val="l"/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336343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chemeClr val="bg1"/>
      </a:solidFill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8A0E5B-6BBD-409C-95E2-33B8E96DF903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CAE87F-08D5-41F8-90D0-918F13BC644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969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834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21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7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035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086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3167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146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222C08-D8E0-440F-B13C-F150171045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F803630-C593-4095-8BA0-F12BDC41CC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629FE4-D5D8-43EC-B667-FB631EE25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9/01/2025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1144A63-2FDA-4267-B0ED-4510725D1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EEE26F-0990-4F8E-8C8F-4058EA259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1715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A1CD74-D80F-4BDB-AD94-7C1FCD7C7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0B4FB3E-C5D5-4EFD-910B-B96621132F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FA0AE5-7548-4342-9BAA-D4CE2D9A2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9/01/2025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F93BF9-C770-4DB1-9953-8ED3758F0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68AA50-7FC1-4917-984A-724DAD66E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35962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960CAEC-7FC8-48BA-8B98-735A4C1059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293B425-8D91-42B1-B77D-1B91B8C596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0BC208-67BD-496F-9EC9-315D2C4A6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9/01/2025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66DE3EB-15FE-410C-A70C-9B6AD4E46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91B3C4-541C-40B4-9F43-5D33DD9EA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06987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6359F1-710E-4C79-A4C0-013BA3C69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58A42E-21B2-4C45-83E9-0A27C2BC5C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E363D8-7925-4AEA-BF6D-E986B4F77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9/01/2025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BE9FF8-F449-4F63-A18C-E1705726D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7BCB4D3-D624-43BA-AFF6-3485F61C7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06732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4D08AF-1D05-4397-A426-476FF8289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F8B1F12-A54D-4C58-9E92-A08406E575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CD1E2F9-A476-47BE-9363-CD2A14AB8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9/01/2025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1637FC-2583-4DF4-BA78-1B841BA21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23A2F3-2466-40D9-852E-9C4E5D722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25902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B04B2E-25B1-4C96-85FD-9ED9251E6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72D04C-B290-4419-8B8E-ACEF3AA785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73583B3-1534-4B89-AE8C-91B33104D5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F321E3A-991A-411D-A99A-1CD0D3FA3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9/01/2025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5C7C852-F14A-4201-8204-776DAD6EF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B0FA7EC-AA2D-4801-A540-1576FAD84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92284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4F3C36-8C31-405A-9923-EF723AF47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C40251E-6037-4CDB-8792-81417D0A6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823E074-8692-4C93-9896-C21F5B715B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5973EDA-DA4F-4072-B409-C5A1782F36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EB9EED8-24C3-4E7C-88BC-95BA6AC105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486BCFD-5CE9-49F1-BB35-AA0B40D35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9/01/2025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60E6FD5-2009-4ADE-AE21-2FE23B2ED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2743087-AD80-44F7-B698-702E009DE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91541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D9E1A0-FB06-488E-BC6A-FE2A6B688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E421A8A-80E0-420F-AAB5-0A2D30243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9/01/2025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98D9018-9CBC-44D7-A56E-4C89E3854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A8E94FA-4E15-4C7E-BCCD-F751502FA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75975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5BDEA36-5EDE-47A3-B988-47BA6B46D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9/01/2025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2543858-50E1-4CEA-91B8-5F8E51226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A0A1111-FE97-4200-A996-6D3091AB9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49777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A01E8D-B64F-4A35-A77F-469097097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F8512D7-05A6-43D3-BC51-BA2C42C09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1A60D04-C932-40A2-A96F-15906DB276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619A209-B50E-4412-95A3-9B937A55E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9/01/2025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0B65EA9-62A7-4D29-B88C-261EAC9BE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0043DBA-8755-4798-B6CE-06A2E4E65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0975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1A354A-68BF-43FF-8CE7-A22FDA178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D5E7592-E004-4065-80F5-4320A661DB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1B45A2B-10E1-4524-81C8-CCCC7B7818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8DDAAAC-7C07-4299-A8FD-C953C3253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9/01/2025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9EA6D4-9E7F-4A3C-BCAB-CB8E2614C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2D1BA95-E5C1-43C8-B460-B9B230035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34985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A8510E8-7FEC-4C0B-B1C4-A29CC80F5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A01019E-9FCD-41D2-B159-BC9129720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6080B9-4DE7-4E8B-A662-769F2784F3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D5087-6F6E-4AC3-B908-B8A9A83F1946}" type="datetimeFigureOut">
              <a:rPr lang="es-PE" smtClean="0"/>
              <a:t>9/01/2025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1475F2-9B39-4467-9A77-D015F4B829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6F3B42-C4C8-4932-AC64-E1F709D59D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62753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7" Type="http://schemas.openxmlformats.org/officeDocument/2006/relationships/image" Target="../media/image21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emf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3" Type="http://schemas.openxmlformats.org/officeDocument/2006/relationships/image" Target="../media/image5.png"/><Relationship Id="rId7" Type="http://schemas.openxmlformats.org/officeDocument/2006/relationships/image" Target="../media/image2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oleObject" Target="file:///D:\2021\salas%2008-2021\Mapa%20COVID-19%20-%20TIA%20-%20Letalidad.xlsm!Letalidad!F10C6:F14C9" TargetMode="External"/><Relationship Id="rId5" Type="http://schemas.openxmlformats.org/officeDocument/2006/relationships/image" Target="../media/image23.emf"/><Relationship Id="rId4" Type="http://schemas.openxmlformats.org/officeDocument/2006/relationships/oleObject" Target="file:///D:\2021\salas%2008-2021\Mapa%20COVID-19%20-%20TIA%20-%20Letalidad.xlsm!Letalidad!F11C15:F38C40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2021\salas%2008-2021\Mapa%20COVID-19%20-%20V-2.xlsm!Mapa%20COVID!F1C18:F48C66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file:///D:\2021\salas%2008-2021\Mapa%20COVID-19%20-%20TIA%20-%20Letalidad.xlsm!CASOS!F10C6:F14C9" TargetMode="External"/><Relationship Id="rId3" Type="http://schemas.openxmlformats.org/officeDocument/2006/relationships/image" Target="../media/image5.png"/><Relationship Id="rId7" Type="http://schemas.openxmlformats.org/officeDocument/2006/relationships/image" Target="../media/image1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oleObject" Target="file:///D:\2021\salas%2008-2021\Mapa%20COVID-19%20-%20TIA%20-%20Letalidad.xlsm!CASOS!F11C15:F38C38" TargetMode="External"/><Relationship Id="rId5" Type="http://schemas.openxmlformats.org/officeDocument/2006/relationships/image" Target="../media/image14.emf"/><Relationship Id="rId4" Type="http://schemas.openxmlformats.org/officeDocument/2006/relationships/oleObject" Target="file:///D:\2021\salas%2008-2021\SQL-COVID-19.xlsx!residencia%20(2)!F2C2:F19C12" TargetMode="External"/><Relationship Id="rId9" Type="http://schemas.openxmlformats.org/officeDocument/2006/relationships/image" Target="../media/image1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-1"/>
            <a:ext cx="10287000" cy="6857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Forma libre 33"/>
          <p:cNvSpPr/>
          <p:nvPr/>
        </p:nvSpPr>
        <p:spPr>
          <a:xfrm rot="10800000">
            <a:off x="0" y="0"/>
            <a:ext cx="12191999" cy="6857999"/>
          </a:xfrm>
          <a:custGeom>
            <a:avLst/>
            <a:gdLst>
              <a:gd name="connsiteX0" fmla="*/ 5036461 w 12191999"/>
              <a:gd name="connsiteY0" fmla="*/ 2895600 h 6857999"/>
              <a:gd name="connsiteX1" fmla="*/ 5370290 w 12191999"/>
              <a:gd name="connsiteY1" fmla="*/ 2316481 h 6857999"/>
              <a:gd name="connsiteX2" fmla="*/ 5370290 w 12191999"/>
              <a:gd name="connsiteY2" fmla="*/ 2 h 6857999"/>
              <a:gd name="connsiteX3" fmla="*/ 4702633 w 12191999"/>
              <a:gd name="connsiteY3" fmla="*/ 2 h 6857999"/>
              <a:gd name="connsiteX4" fmla="*/ 4702633 w 12191999"/>
              <a:gd name="connsiteY4" fmla="*/ 2316481 h 6857999"/>
              <a:gd name="connsiteX5" fmla="*/ 2728688 w 12191999"/>
              <a:gd name="connsiteY5" fmla="*/ 4318000 h 6857999"/>
              <a:gd name="connsiteX6" fmla="*/ 3062516 w 12191999"/>
              <a:gd name="connsiteY6" fmla="*/ 3454401 h 6857999"/>
              <a:gd name="connsiteX7" fmla="*/ 3062516 w 12191999"/>
              <a:gd name="connsiteY7" fmla="*/ 1 h 6857999"/>
              <a:gd name="connsiteX8" fmla="*/ 2394859 w 12191999"/>
              <a:gd name="connsiteY8" fmla="*/ 1 h 6857999"/>
              <a:gd name="connsiteX9" fmla="*/ 2394859 w 12191999"/>
              <a:gd name="connsiteY9" fmla="*/ 3454401 h 6857999"/>
              <a:gd name="connsiteX10" fmla="*/ 4267201 w 12191999"/>
              <a:gd name="connsiteY10" fmla="*/ 4318002 h 6857999"/>
              <a:gd name="connsiteX11" fmla="*/ 4601030 w 12191999"/>
              <a:gd name="connsiteY11" fmla="*/ 3454402 h 6857999"/>
              <a:gd name="connsiteX12" fmla="*/ 4601030 w 12191999"/>
              <a:gd name="connsiteY12" fmla="*/ 2 h 6857999"/>
              <a:gd name="connsiteX13" fmla="*/ 3933373 w 12191999"/>
              <a:gd name="connsiteY13" fmla="*/ 2 h 6857999"/>
              <a:gd name="connsiteX14" fmla="*/ 3933373 w 12191999"/>
              <a:gd name="connsiteY14" fmla="*/ 3454402 h 6857999"/>
              <a:gd name="connsiteX15" fmla="*/ 3497946 w 12191999"/>
              <a:gd name="connsiteY15" fmla="*/ 4913086 h 6857999"/>
              <a:gd name="connsiteX16" fmla="*/ 3831774 w 12191999"/>
              <a:gd name="connsiteY16" fmla="*/ 3930469 h 6857999"/>
              <a:gd name="connsiteX17" fmla="*/ 3831774 w 12191999"/>
              <a:gd name="connsiteY17" fmla="*/ 2 h 6857999"/>
              <a:gd name="connsiteX18" fmla="*/ 3164117 w 12191999"/>
              <a:gd name="connsiteY18" fmla="*/ 2 h 6857999"/>
              <a:gd name="connsiteX19" fmla="*/ 3164117 w 12191999"/>
              <a:gd name="connsiteY19" fmla="*/ 3930469 h 6857999"/>
              <a:gd name="connsiteX20" fmla="*/ 1190174 w 12191999"/>
              <a:gd name="connsiteY20" fmla="*/ 5188856 h 6857999"/>
              <a:gd name="connsiteX21" fmla="*/ 1524003 w 12191999"/>
              <a:gd name="connsiteY21" fmla="*/ 4151085 h 6857999"/>
              <a:gd name="connsiteX22" fmla="*/ 1524003 w 12191999"/>
              <a:gd name="connsiteY22" fmla="*/ 1 h 6857999"/>
              <a:gd name="connsiteX23" fmla="*/ 856346 w 12191999"/>
              <a:gd name="connsiteY23" fmla="*/ 1 h 6857999"/>
              <a:gd name="connsiteX24" fmla="*/ 856346 w 12191999"/>
              <a:gd name="connsiteY24" fmla="*/ 4151085 h 6857999"/>
              <a:gd name="connsiteX25" fmla="*/ 420918 w 12191999"/>
              <a:gd name="connsiteY25" fmla="*/ 5841999 h 6857999"/>
              <a:gd name="connsiteX26" fmla="*/ 754746 w 12191999"/>
              <a:gd name="connsiteY26" fmla="*/ 4673599 h 6857999"/>
              <a:gd name="connsiteX27" fmla="*/ 754746 w 12191999"/>
              <a:gd name="connsiteY27" fmla="*/ 1 h 6857999"/>
              <a:gd name="connsiteX28" fmla="*/ 87089 w 12191999"/>
              <a:gd name="connsiteY28" fmla="*/ 1 h 6857999"/>
              <a:gd name="connsiteX29" fmla="*/ 87089 w 12191999"/>
              <a:gd name="connsiteY29" fmla="*/ 4673599 h 6857999"/>
              <a:gd name="connsiteX30" fmla="*/ 12191999 w 12191999"/>
              <a:gd name="connsiteY30" fmla="*/ 6857999 h 6857999"/>
              <a:gd name="connsiteX31" fmla="*/ 0 w 12191999"/>
              <a:gd name="connsiteY31" fmla="*/ 6857999 h 6857999"/>
              <a:gd name="connsiteX32" fmla="*/ 0 w 12191999"/>
              <a:gd name="connsiteY32" fmla="*/ 0 h 6857999"/>
              <a:gd name="connsiteX33" fmla="*/ 1625603 w 12191999"/>
              <a:gd name="connsiteY33" fmla="*/ 0 h 6857999"/>
              <a:gd name="connsiteX34" fmla="*/ 1625603 w 12191999"/>
              <a:gd name="connsiteY34" fmla="*/ 5149668 h 6857999"/>
              <a:gd name="connsiteX35" fmla="*/ 1959432 w 12191999"/>
              <a:gd name="connsiteY35" fmla="*/ 6437086 h 6857999"/>
              <a:gd name="connsiteX36" fmla="*/ 2293260 w 12191999"/>
              <a:gd name="connsiteY36" fmla="*/ 5149668 h 6857999"/>
              <a:gd name="connsiteX37" fmla="*/ 2293260 w 12191999"/>
              <a:gd name="connsiteY37" fmla="*/ 0 h 6857999"/>
              <a:gd name="connsiteX38" fmla="*/ 5471894 w 12191999"/>
              <a:gd name="connsiteY38" fmla="*/ 0 h 6857999"/>
              <a:gd name="connsiteX39" fmla="*/ 5471894 w 12191999"/>
              <a:gd name="connsiteY39" fmla="*/ 946331 h 6857999"/>
              <a:gd name="connsiteX40" fmla="*/ 5805723 w 12191999"/>
              <a:gd name="connsiteY40" fmla="*/ 1182914 h 6857999"/>
              <a:gd name="connsiteX41" fmla="*/ 6139551 w 12191999"/>
              <a:gd name="connsiteY41" fmla="*/ 946331 h 6857999"/>
              <a:gd name="connsiteX42" fmla="*/ 6139551 w 12191999"/>
              <a:gd name="connsiteY42" fmla="*/ 0 h 6857999"/>
              <a:gd name="connsiteX43" fmla="*/ 12191999 w 12191999"/>
              <a:gd name="connsiteY43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2191999" h="6857999">
                <a:moveTo>
                  <a:pt x="5036461" y="2895600"/>
                </a:moveTo>
                <a:lnTo>
                  <a:pt x="5370290" y="2316481"/>
                </a:lnTo>
                <a:lnTo>
                  <a:pt x="5370290" y="2"/>
                </a:lnTo>
                <a:lnTo>
                  <a:pt x="4702633" y="2"/>
                </a:lnTo>
                <a:lnTo>
                  <a:pt x="4702633" y="2316481"/>
                </a:lnTo>
                <a:close/>
                <a:moveTo>
                  <a:pt x="2728688" y="4318000"/>
                </a:moveTo>
                <a:lnTo>
                  <a:pt x="3062516" y="3454401"/>
                </a:lnTo>
                <a:lnTo>
                  <a:pt x="3062516" y="1"/>
                </a:lnTo>
                <a:lnTo>
                  <a:pt x="2394859" y="1"/>
                </a:lnTo>
                <a:lnTo>
                  <a:pt x="2394859" y="3454401"/>
                </a:lnTo>
                <a:close/>
                <a:moveTo>
                  <a:pt x="4267201" y="4318002"/>
                </a:moveTo>
                <a:lnTo>
                  <a:pt x="4601030" y="3454402"/>
                </a:lnTo>
                <a:lnTo>
                  <a:pt x="4601030" y="2"/>
                </a:lnTo>
                <a:lnTo>
                  <a:pt x="3933373" y="2"/>
                </a:lnTo>
                <a:lnTo>
                  <a:pt x="3933373" y="3454402"/>
                </a:lnTo>
                <a:close/>
                <a:moveTo>
                  <a:pt x="3497946" y="4913086"/>
                </a:moveTo>
                <a:lnTo>
                  <a:pt x="3831774" y="3930469"/>
                </a:lnTo>
                <a:lnTo>
                  <a:pt x="3831774" y="2"/>
                </a:lnTo>
                <a:lnTo>
                  <a:pt x="3164117" y="2"/>
                </a:lnTo>
                <a:lnTo>
                  <a:pt x="3164117" y="3930469"/>
                </a:lnTo>
                <a:close/>
                <a:moveTo>
                  <a:pt x="1190174" y="5188856"/>
                </a:moveTo>
                <a:lnTo>
                  <a:pt x="1524003" y="4151085"/>
                </a:lnTo>
                <a:lnTo>
                  <a:pt x="1524003" y="1"/>
                </a:lnTo>
                <a:lnTo>
                  <a:pt x="856346" y="1"/>
                </a:lnTo>
                <a:lnTo>
                  <a:pt x="856346" y="4151085"/>
                </a:lnTo>
                <a:close/>
                <a:moveTo>
                  <a:pt x="420918" y="5841999"/>
                </a:moveTo>
                <a:lnTo>
                  <a:pt x="754746" y="4673599"/>
                </a:lnTo>
                <a:lnTo>
                  <a:pt x="754746" y="1"/>
                </a:lnTo>
                <a:lnTo>
                  <a:pt x="87089" y="1"/>
                </a:lnTo>
                <a:lnTo>
                  <a:pt x="87089" y="4673599"/>
                </a:lnTo>
                <a:close/>
                <a:moveTo>
                  <a:pt x="12191999" y="6857999"/>
                </a:moveTo>
                <a:lnTo>
                  <a:pt x="0" y="6857999"/>
                </a:lnTo>
                <a:lnTo>
                  <a:pt x="0" y="0"/>
                </a:lnTo>
                <a:lnTo>
                  <a:pt x="1625603" y="0"/>
                </a:lnTo>
                <a:lnTo>
                  <a:pt x="1625603" y="5149668"/>
                </a:lnTo>
                <a:lnTo>
                  <a:pt x="1959432" y="6437086"/>
                </a:lnTo>
                <a:lnTo>
                  <a:pt x="2293260" y="5149668"/>
                </a:lnTo>
                <a:lnTo>
                  <a:pt x="2293260" y="0"/>
                </a:lnTo>
                <a:lnTo>
                  <a:pt x="5471894" y="0"/>
                </a:lnTo>
                <a:lnTo>
                  <a:pt x="5471894" y="946331"/>
                </a:lnTo>
                <a:lnTo>
                  <a:pt x="5805723" y="1182914"/>
                </a:lnTo>
                <a:lnTo>
                  <a:pt x="6139551" y="946331"/>
                </a:lnTo>
                <a:lnTo>
                  <a:pt x="6139551" y="0"/>
                </a:lnTo>
                <a:lnTo>
                  <a:pt x="12191999" y="0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Imagen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25" y="101600"/>
            <a:ext cx="5726331" cy="539203"/>
          </a:xfrm>
          <a:prstGeom prst="rect">
            <a:avLst/>
          </a:prstGeom>
        </p:spPr>
      </p:pic>
      <p:sp>
        <p:nvSpPr>
          <p:cNvPr id="39" name="Rectángulo 38"/>
          <p:cNvSpPr/>
          <p:nvPr/>
        </p:nvSpPr>
        <p:spPr>
          <a:xfrm>
            <a:off x="-117566" y="1840672"/>
            <a:ext cx="8077646" cy="144655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DIRECCIÓN REGIONAL DE SALUD</a:t>
            </a:r>
          </a:p>
          <a:p>
            <a:pPr algn="ctr"/>
            <a:r>
              <a:rPr lang="es-PE" sz="4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TUMBES</a:t>
            </a:r>
            <a:endParaRPr lang="en-US" sz="4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0" y="4010498"/>
            <a:ext cx="5472332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i="0" u="none" strike="noStrike" baseline="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SALA COVID19</a:t>
            </a:r>
            <a:endParaRPr lang="en-US" sz="2400" b="1" i="0" u="none" strike="noStrike" baseline="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en-US" sz="24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24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Semana</a:t>
            </a: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Epidemiológica</a:t>
            </a: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 01</a:t>
            </a:r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1600" b="1" dirty="0">
                <a:solidFill>
                  <a:srgbClr val="FF0000"/>
                </a:solidFill>
                <a:latin typeface="Calibri" panose="020F0502020204030204" pitchFamily="34" charset="0"/>
              </a:rPr>
              <a:t>(Corte 04/01/2025 a las 11:59 pm)</a:t>
            </a:r>
          </a:p>
          <a:p>
            <a:pPr algn="ctr"/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es-ES" sz="2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(Del 29 de diciembre al 04 de enero del 2025)</a:t>
            </a:r>
            <a:endParaRPr lang="en-US" sz="20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Inicio - Diresa Tumb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6815" y="118288"/>
            <a:ext cx="1832882" cy="81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renace – CDC MINS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3033" y="101599"/>
            <a:ext cx="971005" cy="95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4343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84884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Letalidad* por COVID-19 según sexo y etapas de vida</a:t>
            </a:r>
            <a:r>
              <a:rPr lang="es-PE" sz="2000" b="1" dirty="0"/>
              <a:t> 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Región Tumbes, al 04 de enero 2025 (SE01)</a:t>
            </a:r>
            <a:endParaRPr lang="es-PE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1B33D73-4B5D-43CA-9096-3987E57016B5}"/>
              </a:ext>
            </a:extLst>
          </p:cNvPr>
          <p:cNvSpPr txBox="1"/>
          <p:nvPr/>
        </p:nvSpPr>
        <p:spPr>
          <a:xfrm>
            <a:off x="7077388" y="6510413"/>
            <a:ext cx="51146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*Letalidad: Relación de fallecidos confirmados entre casos confirmados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78D0544-37A8-4102-B6BF-F4AAC00754FF}"/>
              </a:ext>
            </a:extLst>
          </p:cNvPr>
          <p:cNvSpPr txBox="1"/>
          <p:nvPr/>
        </p:nvSpPr>
        <p:spPr>
          <a:xfrm>
            <a:off x="8404584" y="4249078"/>
            <a:ext cx="26833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Letalidad* por etapas de vida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08EA0426-38DD-B1BC-04BE-A2C8114E1A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49" y="1768339"/>
            <a:ext cx="6842760" cy="4108704"/>
          </a:xfrm>
          <a:prstGeom prst="rect">
            <a:avLst/>
          </a:prstGeom>
        </p:spPr>
      </p:pic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00000000-0008-0000-07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4239835"/>
              </p:ext>
            </p:extLst>
          </p:nvPr>
        </p:nvGraphicFramePr>
        <p:xfrm>
          <a:off x="6881280" y="4684380"/>
          <a:ext cx="4985742" cy="19645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00000000-0008-0000-07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0801857"/>
              </p:ext>
            </p:extLst>
          </p:nvPr>
        </p:nvGraphicFramePr>
        <p:xfrm>
          <a:off x="7094515" y="132463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6" name="Imagen 15">
            <a:extLst>
              <a:ext uri="{FF2B5EF4-FFF2-40B4-BE49-F238E27FC236}">
                <a16:creationId xmlns:a16="http://schemas.microsoft.com/office/drawing/2014/main" id="{00000000-0008-0000-0700-00000500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0906" y="2145574"/>
            <a:ext cx="460857" cy="110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00000000-0008-0000-0700-00000600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9318" y="2225033"/>
            <a:ext cx="558834" cy="1087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43333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18326" y="174180"/>
            <a:ext cx="7305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Letalidad por COVID-19 en la Región de Tumbes - 2024</a:t>
            </a:r>
          </a:p>
          <a:p>
            <a:pPr algn="ctr"/>
            <a:r>
              <a:rPr lang="es-ES" sz="2000" b="1" dirty="0"/>
              <a:t>Región Tumbes, al 04 de enero 2025 (SE01)</a:t>
            </a:r>
            <a:endParaRPr lang="es-PE" sz="20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EADF292-F9A3-B59B-BC42-866D674DB747}"/>
              </a:ext>
            </a:extLst>
          </p:cNvPr>
          <p:cNvSpPr txBox="1"/>
          <p:nvPr/>
        </p:nvSpPr>
        <p:spPr>
          <a:xfrm>
            <a:off x="9163355" y="2222191"/>
            <a:ext cx="16953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 por sexo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50750F1-713E-4706-1A61-CEC3F07A4059}"/>
              </a:ext>
            </a:extLst>
          </p:cNvPr>
          <p:cNvSpPr txBox="1"/>
          <p:nvPr/>
        </p:nvSpPr>
        <p:spPr>
          <a:xfrm>
            <a:off x="-1" y="6545320"/>
            <a:ext cx="41781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b="1" dirty="0"/>
              <a:t>Fuente: </a:t>
            </a:r>
            <a:r>
              <a:rPr lang="es-PE" sz="1200" b="1" dirty="0" err="1"/>
              <a:t>NotiCovid</a:t>
            </a:r>
            <a:r>
              <a:rPr lang="es-PE" sz="1200" b="1" dirty="0"/>
              <a:t> / </a:t>
            </a:r>
            <a:r>
              <a:rPr lang="es-PE" sz="1200" b="1" dirty="0" err="1"/>
              <a:t>SIScovid</a:t>
            </a:r>
            <a:r>
              <a:rPr lang="es-PE" sz="1200" b="1" dirty="0"/>
              <a:t> / NetLab2 – DEE DIRESA Tumbes</a:t>
            </a:r>
          </a:p>
        </p:txBody>
      </p:sp>
      <p:graphicFrame>
        <p:nvGraphicFramePr>
          <p:cNvPr id="12" name="Objeto 11">
            <a:extLst>
              <a:ext uri="{FF2B5EF4-FFF2-40B4-BE49-F238E27FC236}">
                <a16:creationId xmlns:a16="http://schemas.microsoft.com/office/drawing/2014/main" id="{38CD25A4-6C02-476B-ED33-23340F28628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9410224"/>
              </p:ext>
            </p:extLst>
          </p:nvPr>
        </p:nvGraphicFramePr>
        <p:xfrm>
          <a:off x="-1" y="1828164"/>
          <a:ext cx="6391439" cy="396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-Enabled Worksheet" r:id="rId4" imgW="7686684" imgH="4762491" progId="Excel.SheetMacroEnabled.12">
                  <p:link updateAutomatic="1"/>
                </p:oleObj>
              </mc:Choice>
              <mc:Fallback>
                <p:oleObj name="Macro-Enabled Worksheet" r:id="rId4" imgW="7686684" imgH="4762491" progId="Excel.SheetMacroEnabled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1" y="1828164"/>
                        <a:ext cx="6391439" cy="396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CuadroTexto 12">
            <a:extLst>
              <a:ext uri="{FF2B5EF4-FFF2-40B4-BE49-F238E27FC236}">
                <a16:creationId xmlns:a16="http://schemas.microsoft.com/office/drawing/2014/main" id="{7B25562A-286E-1364-73D8-2CC6C0575BE0}"/>
              </a:ext>
            </a:extLst>
          </p:cNvPr>
          <p:cNvSpPr txBox="1"/>
          <p:nvPr/>
        </p:nvSpPr>
        <p:spPr>
          <a:xfrm>
            <a:off x="0" y="1807632"/>
            <a:ext cx="2122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b="1" dirty="0"/>
              <a:t>PERIODO 2024</a:t>
            </a:r>
          </a:p>
        </p:txBody>
      </p:sp>
      <p:graphicFrame>
        <p:nvGraphicFramePr>
          <p:cNvPr id="14" name="Objeto 13">
            <a:extLst>
              <a:ext uri="{FF2B5EF4-FFF2-40B4-BE49-F238E27FC236}">
                <a16:creationId xmlns:a16="http://schemas.microsoft.com/office/drawing/2014/main" id="{E51FCF2A-F47A-06E6-4AFA-36CDFF6063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9840412"/>
              </p:ext>
            </p:extLst>
          </p:nvPr>
        </p:nvGraphicFramePr>
        <p:xfrm>
          <a:off x="4411028" y="5246510"/>
          <a:ext cx="2638425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-Enabled Worksheet" r:id="rId6" imgW="2638442" imgH="980998" progId="Excel.SheetMacroEnabled.12">
                  <p:link updateAutomatic="1"/>
                </p:oleObj>
              </mc:Choice>
              <mc:Fallback>
                <p:oleObj name="Macro-Enabled Worksheet" r:id="rId6" imgW="2638442" imgH="980998" progId="Excel.SheetMacroEnabled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411028" y="5246510"/>
                        <a:ext cx="2638425" cy="981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00000000-0008-0000-08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5745724"/>
              </p:ext>
            </p:extLst>
          </p:nvPr>
        </p:nvGraphicFramePr>
        <p:xfrm>
          <a:off x="7582486" y="2589083"/>
          <a:ext cx="4295045" cy="28605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10475246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Fallecidos por COVID-19 </a:t>
            </a:r>
            <a:r>
              <a:rPr lang="es-PE" sz="2000" b="1" dirty="0"/>
              <a:t>en las últimas 16 semanas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Región Tumbes, al 04 de enero 2025 (SE01)</a:t>
            </a:r>
            <a:endParaRPr lang="es-PE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F24F073-3B25-5097-5335-DE27F0E15F75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E292C58-8597-4792-0D27-FD4D41B831BD}"/>
              </a:ext>
            </a:extLst>
          </p:cNvPr>
          <p:cNvSpPr txBox="1"/>
          <p:nvPr/>
        </p:nvSpPr>
        <p:spPr>
          <a:xfrm>
            <a:off x="2962498" y="2551837"/>
            <a:ext cx="69096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600" dirty="0"/>
              <a:t>NO SE NOTIFICARON DEFUNCIONES EN LAS ULTIMAS 6 SEMANAS EPIDEMIOLÓGICAS</a:t>
            </a:r>
          </a:p>
        </p:txBody>
      </p:sp>
    </p:spTree>
    <p:extLst>
      <p:ext uri="{BB962C8B-B14F-4D97-AF65-F5344CB8AC3E}">
        <p14:creationId xmlns:p14="http://schemas.microsoft.com/office/powerpoint/2010/main" val="1090842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1BD34415-6E8B-54E4-3056-82D9357459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0996669"/>
              </p:ext>
            </p:extLst>
          </p:nvPr>
        </p:nvGraphicFramePr>
        <p:xfrm>
          <a:off x="0" y="0"/>
          <a:ext cx="12192000" cy="68699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-Enabled Worksheet" r:id="rId3" imgW="14420902" imgH="8334254" progId="Excel.SheetMacroEnabled.12">
                  <p:link updateAutomatic="1"/>
                </p:oleObj>
              </mc:Choice>
              <mc:Fallback>
                <p:oleObj name="Macro-Enabled Worksheet" r:id="rId3" imgW="14420902" imgH="8334254" progId="Excel.SheetMacroEnabled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2192000" cy="68699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79844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4420498" y="130372"/>
            <a:ext cx="47411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Comportamiento  de COVID-19</a:t>
            </a:r>
          </a:p>
          <a:p>
            <a:pPr algn="ctr"/>
            <a:r>
              <a:rPr lang="es-ES" sz="2000" b="1" dirty="0"/>
              <a:t>Región Tumbes, al 04 de enero 2025 (SE01)</a:t>
            </a:r>
            <a:endParaRPr lang="es-PE" sz="2000" b="1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F9203D6-E4E0-E6DE-9000-7D7DC16439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6652" y="938381"/>
            <a:ext cx="9838696" cy="590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634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58004" y="130372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ES" sz="2000" b="1" dirty="0"/>
              <a:t>Región Tumbes, al 04 de enero 2025 (SE01)</a:t>
            </a:r>
            <a:endParaRPr lang="es-PE" sz="2000" b="1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E2B88314-92EE-C659-E0E8-3664BC6FCD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29142"/>
            <a:ext cx="9838696" cy="5907600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8E0EFB2B-B38E-C4FB-FB34-9E5AE1BA70DA}"/>
              </a:ext>
            </a:extLst>
          </p:cNvPr>
          <p:cNvSpPr txBox="1"/>
          <p:nvPr/>
        </p:nvSpPr>
        <p:spPr>
          <a:xfrm>
            <a:off x="2410491" y="2918591"/>
            <a:ext cx="1690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PERIODO 2023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0411C297-4C6C-58AC-0DB9-3BDD1457B638}"/>
              </a:ext>
            </a:extLst>
          </p:cNvPr>
          <p:cNvSpPr txBox="1"/>
          <p:nvPr/>
        </p:nvSpPr>
        <p:spPr>
          <a:xfrm>
            <a:off x="5666370" y="2918591"/>
            <a:ext cx="1690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PERIODO 2024</a:t>
            </a:r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F7E30AE1-8225-1D99-8DB9-F669E6FB5D4D}"/>
              </a:ext>
            </a:extLst>
          </p:cNvPr>
          <p:cNvCxnSpPr/>
          <p:nvPr/>
        </p:nvCxnSpPr>
        <p:spPr>
          <a:xfrm>
            <a:off x="5380928" y="1274105"/>
            <a:ext cx="11845" cy="4585651"/>
          </a:xfrm>
          <a:prstGeom prst="line">
            <a:avLst/>
          </a:prstGeom>
          <a:ln w="28575">
            <a:solidFill>
              <a:srgbClr val="FF3300"/>
            </a:solidFill>
            <a:prstDash val="lgDashDot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DED40D24-2700-CCD8-C2CD-7C9BF3B181DF}"/>
              </a:ext>
            </a:extLst>
          </p:cNvPr>
          <p:cNvCxnSpPr/>
          <p:nvPr/>
        </p:nvCxnSpPr>
        <p:spPr>
          <a:xfrm>
            <a:off x="9319830" y="1257274"/>
            <a:ext cx="11845" cy="4585651"/>
          </a:xfrm>
          <a:prstGeom prst="line">
            <a:avLst/>
          </a:prstGeom>
          <a:ln w="28575">
            <a:solidFill>
              <a:srgbClr val="FF3300"/>
            </a:solidFill>
            <a:prstDash val="lgDashDot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CuadroTexto 14">
            <a:extLst>
              <a:ext uri="{FF2B5EF4-FFF2-40B4-BE49-F238E27FC236}">
                <a16:creationId xmlns:a16="http://schemas.microsoft.com/office/drawing/2014/main" id="{B5D9F6D1-AFBE-FEC9-963E-994C9B926535}"/>
              </a:ext>
            </a:extLst>
          </p:cNvPr>
          <p:cNvSpPr txBox="1"/>
          <p:nvPr/>
        </p:nvSpPr>
        <p:spPr>
          <a:xfrm>
            <a:off x="9177190" y="2918591"/>
            <a:ext cx="1690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PERIODO 2025</a:t>
            </a:r>
          </a:p>
        </p:txBody>
      </p:sp>
    </p:spTree>
    <p:extLst>
      <p:ext uri="{BB962C8B-B14F-4D97-AF65-F5344CB8AC3E}">
        <p14:creationId xmlns:p14="http://schemas.microsoft.com/office/powerpoint/2010/main" val="2764738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51410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Región Tumbes, al 04 de enero 2025 (SE01)</a:t>
            </a:r>
            <a:endParaRPr lang="es-PE" sz="2000" b="1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6DBF931A-8C04-2110-D830-714587A026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6652" y="948019"/>
            <a:ext cx="9838696" cy="59076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ángulo redondeado 11">
                <a:extLst>
                  <a:ext uri="{FF2B5EF4-FFF2-40B4-BE49-F238E27FC236}">
                    <a16:creationId xmlns:a16="http://schemas.microsoft.com/office/drawing/2014/main" id="{F6CF99B7-F8A0-1B94-1685-9710BB869D32}"/>
                  </a:ext>
                </a:extLst>
              </p:cNvPr>
              <p:cNvSpPr/>
              <p:nvPr/>
            </p:nvSpPr>
            <p:spPr>
              <a:xfrm>
                <a:off x="10879850" y="4995932"/>
                <a:ext cx="1254424" cy="353725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2.07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3" name="Rectángulo redondeado 11">
                <a:extLst>
                  <a:ext uri="{FF2B5EF4-FFF2-40B4-BE49-F238E27FC236}">
                    <a16:creationId xmlns:a16="http://schemas.microsoft.com/office/drawing/2014/main" id="{F6CF99B7-F8A0-1B94-1685-9710BB869D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79850" y="4995932"/>
                <a:ext cx="1254424" cy="353725"/>
              </a:xfrm>
              <a:prstGeom prst="roundRect">
                <a:avLst/>
              </a:prstGeom>
              <a:blipFill>
                <a:blip r:embed="rId5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ángulo redondeado 13">
                <a:extLst>
                  <a:ext uri="{FF2B5EF4-FFF2-40B4-BE49-F238E27FC236}">
                    <a16:creationId xmlns:a16="http://schemas.microsoft.com/office/drawing/2014/main" id="{D672640C-0345-A07B-F5F6-57375D3655F9}"/>
                  </a:ext>
                </a:extLst>
              </p:cNvPr>
              <p:cNvSpPr/>
              <p:nvPr/>
            </p:nvSpPr>
            <p:spPr>
              <a:xfrm>
                <a:off x="10740571" y="3904517"/>
                <a:ext cx="1404417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200" b="1" dirty="0">
                    <a:solidFill>
                      <a:schemeClr val="tx1"/>
                    </a:solidFill>
                  </a:rPr>
                  <a:t>= Promedio de casos en las últimas 53 semanas</a:t>
                </a:r>
                <a:endParaRPr lang="en-US" sz="12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4" name="Rectángulo redondeado 13">
                <a:extLst>
                  <a:ext uri="{FF2B5EF4-FFF2-40B4-BE49-F238E27FC236}">
                    <a16:creationId xmlns:a16="http://schemas.microsoft.com/office/drawing/2014/main" id="{D672640C-0345-A07B-F5F6-57375D3655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40571" y="3904517"/>
                <a:ext cx="1404417" cy="832520"/>
              </a:xfrm>
              <a:prstGeom prst="roundRect">
                <a:avLst/>
              </a:prstGeom>
              <a:blipFill>
                <a:blip r:embed="rId6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A10C5D58-36C0-79E4-3FDB-D3F612CF613F}"/>
              </a:ext>
            </a:extLst>
          </p:cNvPr>
          <p:cNvCxnSpPr>
            <a:cxnSpLocks/>
          </p:cNvCxnSpPr>
          <p:nvPr/>
        </p:nvCxnSpPr>
        <p:spPr>
          <a:xfrm>
            <a:off x="2377440" y="5200932"/>
            <a:ext cx="8144993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ángulo redondeado 9">
                <a:extLst>
                  <a:ext uri="{FF2B5EF4-FFF2-40B4-BE49-F238E27FC236}">
                    <a16:creationId xmlns:a16="http://schemas.microsoft.com/office/drawing/2014/main" id="{FA7324B5-EBB0-5F9D-E0CC-B4FB5F3AAAD4}"/>
                  </a:ext>
                </a:extLst>
              </p:cNvPr>
              <p:cNvSpPr/>
              <p:nvPr/>
            </p:nvSpPr>
            <p:spPr>
              <a:xfrm>
                <a:off x="10879850" y="5431788"/>
                <a:ext cx="1254424" cy="353725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s-PE" sz="1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𝑴𝒆𝒅𝒊𝒂𝒏𝒂</m:t>
                    </m:r>
                    <m:r>
                      <a:rPr lang="es-PE" sz="1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s-ES" sz="1200" b="1" dirty="0">
                    <a:solidFill>
                      <a:schemeClr val="tx1"/>
                    </a:solidFill>
                  </a:rPr>
                  <a:t>= 1</a:t>
                </a:r>
                <a:endParaRPr lang="en-US" sz="12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6" name="Rectángulo redondeado 9">
                <a:extLst>
                  <a:ext uri="{FF2B5EF4-FFF2-40B4-BE49-F238E27FC236}">
                    <a16:creationId xmlns:a16="http://schemas.microsoft.com/office/drawing/2014/main" id="{FA7324B5-EBB0-5F9D-E0CC-B4FB5F3AAA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79850" y="5431788"/>
                <a:ext cx="1254424" cy="353725"/>
              </a:xfrm>
              <a:prstGeom prst="roundRect">
                <a:avLst/>
              </a:prstGeom>
              <a:blipFill>
                <a:blip r:embed="rId7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009511CA-2290-DABC-D4A4-9EC200503834}"/>
              </a:ext>
            </a:extLst>
          </p:cNvPr>
          <p:cNvCxnSpPr>
            <a:cxnSpLocks/>
          </p:cNvCxnSpPr>
          <p:nvPr/>
        </p:nvCxnSpPr>
        <p:spPr>
          <a:xfrm>
            <a:off x="2377440" y="5517107"/>
            <a:ext cx="8160913" cy="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6876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68805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hospitalización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Región Tumbes, al 04 de enero 2025 (SE01)</a:t>
            </a:r>
            <a:endParaRPr lang="es-PE" sz="20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44C0C55-8AFD-08A8-ADF8-8C32D5486A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6652" y="938381"/>
            <a:ext cx="9838696" cy="590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845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Comportamiento de los linajes de las Variantes de COVID-19</a:t>
            </a:r>
          </a:p>
          <a:p>
            <a:pPr algn="ctr"/>
            <a:r>
              <a:rPr lang="es-ES" sz="2000" b="1" dirty="0"/>
              <a:t>Región Tumbes, al 04 de enero 2025 (SE01)</a:t>
            </a:r>
            <a:endParaRPr lang="es-PE" sz="2000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595" y="939600"/>
            <a:ext cx="9866810" cy="591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51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TIA* de casos confirmados de COVID-19 por distritos </a:t>
            </a:r>
          </a:p>
          <a:p>
            <a:pPr algn="ctr"/>
            <a:r>
              <a:rPr lang="es-ES" sz="2000" b="1" dirty="0"/>
              <a:t>Región Tumbes, al 04 de enero 2025 (SE01)</a:t>
            </a:r>
            <a:endParaRPr lang="es-PE" sz="2000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63C6E49-982B-4672-BABE-4E9E5A3F740A}"/>
              </a:ext>
            </a:extLst>
          </p:cNvPr>
          <p:cNvSpPr txBox="1"/>
          <p:nvPr/>
        </p:nvSpPr>
        <p:spPr>
          <a:xfrm>
            <a:off x="31348" y="6349252"/>
            <a:ext cx="33446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900" dirty="0"/>
              <a:t>*TIA = Tasa de incidencia acumulada por cada 10, 000 habitantes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B93453A-DE70-72B3-44A4-37A6613BECDB}"/>
              </a:ext>
            </a:extLst>
          </p:cNvPr>
          <p:cNvSpPr txBox="1"/>
          <p:nvPr/>
        </p:nvSpPr>
        <p:spPr>
          <a:xfrm>
            <a:off x="31348" y="6581001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graphicFrame>
        <p:nvGraphicFramePr>
          <p:cNvPr id="13" name="Objeto 12">
            <a:extLst>
              <a:ext uri="{FF2B5EF4-FFF2-40B4-BE49-F238E27FC236}">
                <a16:creationId xmlns:a16="http://schemas.microsoft.com/office/drawing/2014/main" id="{BACB7AFA-C9B2-D5D0-0C7F-0494808608F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838281"/>
              </p:ext>
            </p:extLst>
          </p:nvPr>
        </p:nvGraphicFramePr>
        <p:xfrm>
          <a:off x="5414644" y="2010752"/>
          <a:ext cx="6777356" cy="28319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8277028" imgH="3457595" progId="Excel.Sheet.12">
                  <p:link updateAutomatic="1"/>
                </p:oleObj>
              </mc:Choice>
              <mc:Fallback>
                <p:oleObj name="Worksheet" r:id="rId4" imgW="8277028" imgH="3457595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414644" y="2010752"/>
                        <a:ext cx="6777356" cy="28319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to 13">
            <a:extLst>
              <a:ext uri="{FF2B5EF4-FFF2-40B4-BE49-F238E27FC236}">
                <a16:creationId xmlns:a16="http://schemas.microsoft.com/office/drawing/2014/main" id="{98A9251E-B483-EDD8-C5BB-598737CA58A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1358754"/>
              </p:ext>
            </p:extLst>
          </p:nvPr>
        </p:nvGraphicFramePr>
        <p:xfrm>
          <a:off x="0" y="1472970"/>
          <a:ext cx="5383677" cy="36348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-Enabled Worksheet" r:id="rId6" imgW="7095919" imgH="4791245" progId="Excel.SheetMacroEnabled.12">
                  <p:link updateAutomatic="1"/>
                </p:oleObj>
              </mc:Choice>
              <mc:Fallback>
                <p:oleObj name="Macro-Enabled Worksheet" r:id="rId6" imgW="7095919" imgH="4791245" progId="Excel.SheetMacroEnabled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0" y="1472970"/>
                        <a:ext cx="5383677" cy="36348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CuadroTexto 14">
            <a:extLst>
              <a:ext uri="{FF2B5EF4-FFF2-40B4-BE49-F238E27FC236}">
                <a16:creationId xmlns:a16="http://schemas.microsoft.com/office/drawing/2014/main" id="{B635F4C9-2445-AE2B-B731-4C19484A61DE}"/>
              </a:ext>
            </a:extLst>
          </p:cNvPr>
          <p:cNvSpPr txBox="1"/>
          <p:nvPr/>
        </p:nvSpPr>
        <p:spPr>
          <a:xfrm>
            <a:off x="0" y="1605334"/>
            <a:ext cx="1690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PERIODO 2024</a:t>
            </a:r>
          </a:p>
        </p:txBody>
      </p:sp>
      <p:graphicFrame>
        <p:nvGraphicFramePr>
          <p:cNvPr id="16" name="Objeto 15">
            <a:extLst>
              <a:ext uri="{FF2B5EF4-FFF2-40B4-BE49-F238E27FC236}">
                <a16:creationId xmlns:a16="http://schemas.microsoft.com/office/drawing/2014/main" id="{557A7528-88F4-F1BD-CCD1-025EBB94F7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9701650"/>
              </p:ext>
            </p:extLst>
          </p:nvPr>
        </p:nvGraphicFramePr>
        <p:xfrm>
          <a:off x="3313023" y="4842736"/>
          <a:ext cx="2070654" cy="7987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-Enabled Worksheet" r:id="rId8" imgW="2543280" imgH="980998" progId="Excel.SheetMacroEnabled.12">
                  <p:link updateAutomatic="1"/>
                </p:oleObj>
              </mc:Choice>
              <mc:Fallback>
                <p:oleObj name="Macro-Enabled Worksheet" r:id="rId8" imgW="2543280" imgH="980998" progId="Excel.SheetMacroEnabled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313023" y="4842736"/>
                        <a:ext cx="2070654" cy="7987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65092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84084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Casos confirmados de COVID-19, según Distrito y edad</a:t>
            </a:r>
            <a:endParaRPr lang="es-PE" sz="2000" b="1" dirty="0"/>
          </a:p>
          <a:p>
            <a:pPr algn="ctr"/>
            <a:r>
              <a:rPr lang="es-ES" sz="2000" b="1" dirty="0"/>
              <a:t>Región Tumbes, al 04 de enero 2025 (SE01)</a:t>
            </a:r>
            <a:endParaRPr lang="es-PE" sz="2000" b="1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424C17D9-E90D-B7A9-DEAB-D9A7E155DB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38381"/>
            <a:ext cx="5995549" cy="360000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E2BEFAF8-FAED-D920-8D48-0487D45336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6451" y="3258000"/>
            <a:ext cx="5995549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633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confirmados de COVID-19 según grupo etario y sexo </a:t>
            </a:r>
          </a:p>
          <a:p>
            <a:pPr algn="ctr"/>
            <a:r>
              <a:rPr lang="es-ES" sz="2000" b="1" dirty="0"/>
              <a:t>Región Tumbes, al 04 de enero 2025 (SE01)</a:t>
            </a:r>
            <a:endParaRPr lang="es-PE" sz="2000" b="1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6EDF85C-9581-299A-C75E-75BF0F02381A}"/>
              </a:ext>
            </a:extLst>
          </p:cNvPr>
          <p:cNvSpPr txBox="1"/>
          <p:nvPr/>
        </p:nvSpPr>
        <p:spPr>
          <a:xfrm>
            <a:off x="0" y="6581001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6AA68ACB-FE51-409C-B2C1-F36D11E5F049}"/>
              </a:ext>
            </a:extLst>
          </p:cNvPr>
          <p:cNvCxnSpPr/>
          <p:nvPr/>
        </p:nvCxnSpPr>
        <p:spPr>
          <a:xfrm>
            <a:off x="6663267" y="1148778"/>
            <a:ext cx="0" cy="5220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F6879DA1-530D-D545-52D3-E2BF545AF2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3694" y="2138778"/>
            <a:ext cx="5395994" cy="3240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4DD7392C-3885-411F-6259-D85947E41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151" y="3154450"/>
            <a:ext cx="428948" cy="1252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8BD8BD75-A085-A149-5C14-3938EFC27F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0313" y="3186730"/>
            <a:ext cx="490419" cy="1177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upo 13">
            <a:extLst>
              <a:ext uri="{FF2B5EF4-FFF2-40B4-BE49-F238E27FC236}">
                <a16:creationId xmlns:a16="http://schemas.microsoft.com/office/drawing/2014/main" id="{00000000-0008-0000-0400-000006000000}"/>
              </a:ext>
            </a:extLst>
          </p:cNvPr>
          <p:cNvGrpSpPr/>
          <p:nvPr/>
        </p:nvGrpSpPr>
        <p:grpSpPr>
          <a:xfrm>
            <a:off x="0" y="1709643"/>
            <a:ext cx="6388101" cy="4276725"/>
            <a:chOff x="0" y="0"/>
            <a:chExt cx="4931700" cy="4276725"/>
          </a:xfrm>
        </p:grpSpPr>
        <p:graphicFrame>
          <p:nvGraphicFramePr>
            <p:cNvPr id="15" name="Gráfico 14">
              <a:extLst>
                <a:ext uri="{FF2B5EF4-FFF2-40B4-BE49-F238E27FC236}">
                  <a16:creationId xmlns:a16="http://schemas.microsoft.com/office/drawing/2014/main" id="{00000000-0008-0000-0400-000003000000}"/>
                </a:ext>
              </a:extLst>
            </p:cNvPr>
            <p:cNvGraphicFramePr/>
            <p:nvPr/>
          </p:nvGraphicFramePr>
          <p:xfrm>
            <a:off x="0" y="0"/>
            <a:ext cx="4931700" cy="42767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00000000-0008-0000-0400-0000040000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2994" y="123937"/>
              <a:ext cx="379978" cy="11047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00000000-0008-0000-0400-0000050000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8990" y="152399"/>
              <a:ext cx="434431" cy="1038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1501062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37968</TotalTime>
  <Words>372</Words>
  <Application>Microsoft Office PowerPoint</Application>
  <PresentationFormat>Panorámica</PresentationFormat>
  <Paragraphs>55</Paragraphs>
  <Slides>13</Slides>
  <Notes>6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Vínculos</vt:lpstr>
      </vt:variant>
      <vt:variant>
        <vt:i4>6</vt:i4>
      </vt:variant>
      <vt:variant>
        <vt:lpstr>Títulos de diapositiva</vt:lpstr>
      </vt:variant>
      <vt:variant>
        <vt:i4>13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Tema de Office</vt:lpstr>
      <vt:lpstr>D:\2021\salas 08-2021\SQL-COVID-19.xlsx!residencia (2)!F2C2:F19C12</vt:lpstr>
      <vt:lpstr>file:///D:\2021\salas%2008-2021\Mapa%20COVID-19%20-%20TIA%20-%20Letalidad.xlsm!CASOS!F11C15:F38C38</vt:lpstr>
      <vt:lpstr>file:///D:\2021\salas%2008-2021\Mapa%20COVID-19%20-%20TIA%20-%20Letalidad.xlsm!CASOS!F10C6:F14C9</vt:lpstr>
      <vt:lpstr>D:\2021\salas 08-2021\Mapa COVID-19 - TIA - Letalidad.xlsm!Letalidad!F11C15:F38C40</vt:lpstr>
      <vt:lpstr>D:\2021\salas 08-2021\Mapa COVID-19 - TIA - Letalidad.xlsm!Letalidad!F10C6:F14C9</vt:lpstr>
      <vt:lpstr>D:\2021\salas 08-2021\Mapa COVID-19 - V-2.xlsm!Mapa COVID!F1C18:F48C66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Jhon Carbajal Crisanto</dc:creator>
  <cp:lastModifiedBy>Percy Mc Quén Vilchez Barreto</cp:lastModifiedBy>
  <cp:revision>2704</cp:revision>
  <dcterms:created xsi:type="dcterms:W3CDTF">2022-02-06T20:00:10Z</dcterms:created>
  <dcterms:modified xsi:type="dcterms:W3CDTF">2025-01-09T14:46:29Z</dcterms:modified>
</cp:coreProperties>
</file>