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66" r:id="rId11"/>
    <p:sldId id="270" r:id="rId12"/>
    <p:sldId id="274" r:id="rId13"/>
    <p:sldId id="276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CCFF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68" d="100"/>
          <a:sy n="68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'Grupo Edad'!$J$8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Edad'!$J$9:$J$27</c:f>
              <c:numCache>
                <c:formatCode>0;0</c:formatCode>
                <c:ptCount val="19"/>
                <c:pt idx="0">
                  <c:v>-2</c:v>
                </c:pt>
                <c:pt idx="1">
                  <c:v>-1</c:v>
                </c:pt>
                <c:pt idx="2">
                  <c:v>-1</c:v>
                </c:pt>
                <c:pt idx="3">
                  <c:v>-2</c:v>
                </c:pt>
                <c:pt idx="4">
                  <c:v>-2</c:v>
                </c:pt>
                <c:pt idx="5">
                  <c:v>0</c:v>
                </c:pt>
                <c:pt idx="6">
                  <c:v>-7</c:v>
                </c:pt>
                <c:pt idx="7">
                  <c:v>0</c:v>
                </c:pt>
                <c:pt idx="8">
                  <c:v>-2</c:v>
                </c:pt>
                <c:pt idx="9">
                  <c:v>0</c:v>
                </c:pt>
                <c:pt idx="10">
                  <c:v>-2</c:v>
                </c:pt>
                <c:pt idx="11">
                  <c:v>-2</c:v>
                </c:pt>
                <c:pt idx="12">
                  <c:v>-6</c:v>
                </c:pt>
                <c:pt idx="13">
                  <c:v>-2</c:v>
                </c:pt>
                <c:pt idx="14">
                  <c:v>0</c:v>
                </c:pt>
                <c:pt idx="15">
                  <c:v>-2</c:v>
                </c:pt>
                <c:pt idx="16">
                  <c:v>-1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8C-4B3C-BFD9-197201CCAEFB}"/>
            </c:ext>
          </c:extLst>
        </c:ser>
        <c:ser>
          <c:idx val="1"/>
          <c:order val="1"/>
          <c:tx>
            <c:strRef>
              <c:f>'Grupo Edad'!$K$8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33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Edad'!$K$9:$K$27</c:f>
              <c:numCache>
                <c:formatCode>General</c:formatCode>
                <c:ptCount val="19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2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3</c:v>
                </c:pt>
                <c:pt idx="9">
                  <c:v>6</c:v>
                </c:pt>
                <c:pt idx="10">
                  <c:v>5</c:v>
                </c:pt>
                <c:pt idx="11">
                  <c:v>7</c:v>
                </c:pt>
                <c:pt idx="12">
                  <c:v>5</c:v>
                </c:pt>
                <c:pt idx="13">
                  <c:v>2</c:v>
                </c:pt>
                <c:pt idx="14">
                  <c:v>3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8C-4B3C-BFD9-197201CCA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7"/>
          <c:min val="-7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E1-4B59-97EF-8CDE9AE307A6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E1-4B59-97EF-8CDE9AE307A6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E1-4B59-97EF-8CDE9AE307A6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FE1-4B59-97EF-8CDE9AE307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4.1666666666666664E-2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E1-4B59-97EF-8CDE9AE30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FF66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solidFill>
                  <a:srgbClr val="FF66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549-48C3-900F-DCA30E830B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'Letalidad y Mort'!$J$16:$J$17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'Letalidad y Mort'!$L$16:$L$17</c:f>
              <c:numCache>
                <c:formatCode>0.00%</c:formatCode>
                <c:ptCount val="2"/>
                <c:pt idx="0">
                  <c:v>4.1666666666666664E-2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49-48C3-900F-DCA30E830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343616"/>
        <c:axId val="1296368576"/>
      </c:barChart>
      <c:catAx>
        <c:axId val="13363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96368576"/>
        <c:crosses val="autoZero"/>
        <c:auto val="1"/>
        <c:lblAlgn val="ctr"/>
        <c:lblOffset val="100"/>
        <c:noMultiLvlLbl val="0"/>
      </c:catAx>
      <c:valAx>
        <c:axId val="129636857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363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8/10/2024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8/10/2024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8/10/2024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8/10/2024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8/10/2024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8/10/2024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8/10/2024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5.png"/><Relationship Id="rId7" Type="http://schemas.openxmlformats.org/officeDocument/2006/relationships/oleObject" Target="file:///D:\2021\salas%2008-2021\Mapa%20COVID-19%20-%20TIA%20-%20Letalidad.xlsm!Letalidad!F10C6:F14C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oleObject" Target="file:///D:\2021\salas%2008-2021\Mapa%20COVID-19%20-%20TIA%20-%20Letalidad.xlsm!Letalidad!F11C15:F38C40" TargetMode="Externa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"/>
            <a:ext cx="10287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rma libre 33"/>
          <p:cNvSpPr/>
          <p:nvPr/>
        </p:nvSpPr>
        <p:spPr>
          <a:xfrm rot="10800000">
            <a:off x="0" y="0"/>
            <a:ext cx="12191999" cy="6857999"/>
          </a:xfrm>
          <a:custGeom>
            <a:avLst/>
            <a:gdLst>
              <a:gd name="connsiteX0" fmla="*/ 5036461 w 12191999"/>
              <a:gd name="connsiteY0" fmla="*/ 2895600 h 6857999"/>
              <a:gd name="connsiteX1" fmla="*/ 5370290 w 12191999"/>
              <a:gd name="connsiteY1" fmla="*/ 2316481 h 6857999"/>
              <a:gd name="connsiteX2" fmla="*/ 5370290 w 12191999"/>
              <a:gd name="connsiteY2" fmla="*/ 2 h 6857999"/>
              <a:gd name="connsiteX3" fmla="*/ 4702633 w 12191999"/>
              <a:gd name="connsiteY3" fmla="*/ 2 h 6857999"/>
              <a:gd name="connsiteX4" fmla="*/ 4702633 w 12191999"/>
              <a:gd name="connsiteY4" fmla="*/ 2316481 h 6857999"/>
              <a:gd name="connsiteX5" fmla="*/ 2728688 w 12191999"/>
              <a:gd name="connsiteY5" fmla="*/ 4318000 h 6857999"/>
              <a:gd name="connsiteX6" fmla="*/ 3062516 w 12191999"/>
              <a:gd name="connsiteY6" fmla="*/ 3454401 h 6857999"/>
              <a:gd name="connsiteX7" fmla="*/ 3062516 w 12191999"/>
              <a:gd name="connsiteY7" fmla="*/ 1 h 6857999"/>
              <a:gd name="connsiteX8" fmla="*/ 2394859 w 12191999"/>
              <a:gd name="connsiteY8" fmla="*/ 1 h 6857999"/>
              <a:gd name="connsiteX9" fmla="*/ 2394859 w 12191999"/>
              <a:gd name="connsiteY9" fmla="*/ 3454401 h 6857999"/>
              <a:gd name="connsiteX10" fmla="*/ 4267201 w 12191999"/>
              <a:gd name="connsiteY10" fmla="*/ 4318002 h 6857999"/>
              <a:gd name="connsiteX11" fmla="*/ 4601030 w 12191999"/>
              <a:gd name="connsiteY11" fmla="*/ 3454402 h 6857999"/>
              <a:gd name="connsiteX12" fmla="*/ 4601030 w 12191999"/>
              <a:gd name="connsiteY12" fmla="*/ 2 h 6857999"/>
              <a:gd name="connsiteX13" fmla="*/ 3933373 w 12191999"/>
              <a:gd name="connsiteY13" fmla="*/ 2 h 6857999"/>
              <a:gd name="connsiteX14" fmla="*/ 3933373 w 12191999"/>
              <a:gd name="connsiteY14" fmla="*/ 3454402 h 6857999"/>
              <a:gd name="connsiteX15" fmla="*/ 3497946 w 12191999"/>
              <a:gd name="connsiteY15" fmla="*/ 4913086 h 6857999"/>
              <a:gd name="connsiteX16" fmla="*/ 3831774 w 12191999"/>
              <a:gd name="connsiteY16" fmla="*/ 3930469 h 6857999"/>
              <a:gd name="connsiteX17" fmla="*/ 3831774 w 12191999"/>
              <a:gd name="connsiteY17" fmla="*/ 2 h 6857999"/>
              <a:gd name="connsiteX18" fmla="*/ 3164117 w 12191999"/>
              <a:gd name="connsiteY18" fmla="*/ 2 h 6857999"/>
              <a:gd name="connsiteX19" fmla="*/ 3164117 w 12191999"/>
              <a:gd name="connsiteY19" fmla="*/ 3930469 h 6857999"/>
              <a:gd name="connsiteX20" fmla="*/ 1190174 w 12191999"/>
              <a:gd name="connsiteY20" fmla="*/ 5188856 h 6857999"/>
              <a:gd name="connsiteX21" fmla="*/ 1524003 w 12191999"/>
              <a:gd name="connsiteY21" fmla="*/ 4151085 h 6857999"/>
              <a:gd name="connsiteX22" fmla="*/ 1524003 w 12191999"/>
              <a:gd name="connsiteY22" fmla="*/ 1 h 6857999"/>
              <a:gd name="connsiteX23" fmla="*/ 856346 w 12191999"/>
              <a:gd name="connsiteY23" fmla="*/ 1 h 6857999"/>
              <a:gd name="connsiteX24" fmla="*/ 856346 w 12191999"/>
              <a:gd name="connsiteY24" fmla="*/ 4151085 h 6857999"/>
              <a:gd name="connsiteX25" fmla="*/ 420918 w 12191999"/>
              <a:gd name="connsiteY25" fmla="*/ 5841999 h 6857999"/>
              <a:gd name="connsiteX26" fmla="*/ 754746 w 12191999"/>
              <a:gd name="connsiteY26" fmla="*/ 4673599 h 6857999"/>
              <a:gd name="connsiteX27" fmla="*/ 754746 w 12191999"/>
              <a:gd name="connsiteY27" fmla="*/ 1 h 6857999"/>
              <a:gd name="connsiteX28" fmla="*/ 87089 w 12191999"/>
              <a:gd name="connsiteY28" fmla="*/ 1 h 6857999"/>
              <a:gd name="connsiteX29" fmla="*/ 87089 w 12191999"/>
              <a:gd name="connsiteY29" fmla="*/ 4673599 h 6857999"/>
              <a:gd name="connsiteX30" fmla="*/ 12191999 w 12191999"/>
              <a:gd name="connsiteY30" fmla="*/ 6857999 h 6857999"/>
              <a:gd name="connsiteX31" fmla="*/ 0 w 12191999"/>
              <a:gd name="connsiteY31" fmla="*/ 6857999 h 6857999"/>
              <a:gd name="connsiteX32" fmla="*/ 0 w 12191999"/>
              <a:gd name="connsiteY32" fmla="*/ 0 h 6857999"/>
              <a:gd name="connsiteX33" fmla="*/ 1625603 w 12191999"/>
              <a:gd name="connsiteY33" fmla="*/ 0 h 6857999"/>
              <a:gd name="connsiteX34" fmla="*/ 1625603 w 12191999"/>
              <a:gd name="connsiteY34" fmla="*/ 5149668 h 6857999"/>
              <a:gd name="connsiteX35" fmla="*/ 1959432 w 12191999"/>
              <a:gd name="connsiteY35" fmla="*/ 6437086 h 6857999"/>
              <a:gd name="connsiteX36" fmla="*/ 2293260 w 12191999"/>
              <a:gd name="connsiteY36" fmla="*/ 5149668 h 6857999"/>
              <a:gd name="connsiteX37" fmla="*/ 2293260 w 12191999"/>
              <a:gd name="connsiteY37" fmla="*/ 0 h 6857999"/>
              <a:gd name="connsiteX38" fmla="*/ 5471894 w 12191999"/>
              <a:gd name="connsiteY38" fmla="*/ 0 h 6857999"/>
              <a:gd name="connsiteX39" fmla="*/ 5471894 w 12191999"/>
              <a:gd name="connsiteY39" fmla="*/ 946331 h 6857999"/>
              <a:gd name="connsiteX40" fmla="*/ 5805723 w 12191999"/>
              <a:gd name="connsiteY40" fmla="*/ 1182914 h 6857999"/>
              <a:gd name="connsiteX41" fmla="*/ 6139551 w 12191999"/>
              <a:gd name="connsiteY41" fmla="*/ 946331 h 6857999"/>
              <a:gd name="connsiteX42" fmla="*/ 6139551 w 12191999"/>
              <a:gd name="connsiteY42" fmla="*/ 0 h 6857999"/>
              <a:gd name="connsiteX43" fmla="*/ 12191999 w 12191999"/>
              <a:gd name="connsiteY4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7999">
                <a:moveTo>
                  <a:pt x="5036461" y="2895600"/>
                </a:moveTo>
                <a:lnTo>
                  <a:pt x="5370290" y="2316481"/>
                </a:lnTo>
                <a:lnTo>
                  <a:pt x="5370290" y="2"/>
                </a:lnTo>
                <a:lnTo>
                  <a:pt x="4702633" y="2"/>
                </a:lnTo>
                <a:lnTo>
                  <a:pt x="4702633" y="2316481"/>
                </a:lnTo>
                <a:close/>
                <a:moveTo>
                  <a:pt x="2728688" y="4318000"/>
                </a:moveTo>
                <a:lnTo>
                  <a:pt x="3062516" y="3454401"/>
                </a:lnTo>
                <a:lnTo>
                  <a:pt x="3062516" y="1"/>
                </a:lnTo>
                <a:lnTo>
                  <a:pt x="2394859" y="1"/>
                </a:lnTo>
                <a:lnTo>
                  <a:pt x="2394859" y="3454401"/>
                </a:lnTo>
                <a:close/>
                <a:moveTo>
                  <a:pt x="4267201" y="4318002"/>
                </a:moveTo>
                <a:lnTo>
                  <a:pt x="4601030" y="3454402"/>
                </a:lnTo>
                <a:lnTo>
                  <a:pt x="4601030" y="2"/>
                </a:lnTo>
                <a:lnTo>
                  <a:pt x="3933373" y="2"/>
                </a:lnTo>
                <a:lnTo>
                  <a:pt x="3933373" y="3454402"/>
                </a:lnTo>
                <a:close/>
                <a:moveTo>
                  <a:pt x="3497946" y="4913086"/>
                </a:moveTo>
                <a:lnTo>
                  <a:pt x="3831774" y="3930469"/>
                </a:lnTo>
                <a:lnTo>
                  <a:pt x="3831774" y="2"/>
                </a:lnTo>
                <a:lnTo>
                  <a:pt x="3164117" y="2"/>
                </a:lnTo>
                <a:lnTo>
                  <a:pt x="3164117" y="3930469"/>
                </a:lnTo>
                <a:close/>
                <a:moveTo>
                  <a:pt x="1190174" y="5188856"/>
                </a:moveTo>
                <a:lnTo>
                  <a:pt x="1524003" y="4151085"/>
                </a:lnTo>
                <a:lnTo>
                  <a:pt x="1524003" y="1"/>
                </a:lnTo>
                <a:lnTo>
                  <a:pt x="856346" y="1"/>
                </a:lnTo>
                <a:lnTo>
                  <a:pt x="856346" y="4151085"/>
                </a:lnTo>
                <a:close/>
                <a:moveTo>
                  <a:pt x="420918" y="5841999"/>
                </a:moveTo>
                <a:lnTo>
                  <a:pt x="754746" y="4673599"/>
                </a:lnTo>
                <a:lnTo>
                  <a:pt x="754746" y="1"/>
                </a:lnTo>
                <a:lnTo>
                  <a:pt x="87089" y="1"/>
                </a:lnTo>
                <a:lnTo>
                  <a:pt x="87089" y="4673599"/>
                </a:lnTo>
                <a:close/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625603" y="0"/>
                </a:lnTo>
                <a:lnTo>
                  <a:pt x="1625603" y="5149668"/>
                </a:lnTo>
                <a:lnTo>
                  <a:pt x="1959432" y="6437086"/>
                </a:lnTo>
                <a:lnTo>
                  <a:pt x="2293260" y="5149668"/>
                </a:lnTo>
                <a:lnTo>
                  <a:pt x="2293260" y="0"/>
                </a:lnTo>
                <a:lnTo>
                  <a:pt x="5471894" y="0"/>
                </a:lnTo>
                <a:lnTo>
                  <a:pt x="5471894" y="946331"/>
                </a:lnTo>
                <a:lnTo>
                  <a:pt x="5805723" y="1182914"/>
                </a:lnTo>
                <a:lnTo>
                  <a:pt x="6139551" y="946331"/>
                </a:lnTo>
                <a:lnTo>
                  <a:pt x="6139551" y="0"/>
                </a:lnTo>
                <a:lnTo>
                  <a:pt x="12191999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5" y="101600"/>
            <a:ext cx="5726331" cy="539203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-117566" y="1840672"/>
            <a:ext cx="807764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DIRECCIÓN REGIONAL DE SALUD</a:t>
            </a:r>
          </a:p>
          <a:p>
            <a:pPr algn="ctr"/>
            <a:r>
              <a:rPr lang="es-PE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TUMBES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010498"/>
            <a:ext cx="54723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SALA COVID19</a:t>
            </a:r>
            <a:endParaRPr lang="en-US" sz="2400" b="1" i="0" u="none" strike="noStrike" baseline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Semana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Epidemiológica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40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(Corte 05/10/2024 a las 11:59 pm)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(Del 29 de setiembre al 05 de octubre del 2024)</a:t>
            </a:r>
            <a:endParaRPr lang="en-US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nicio - Diresa Tum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15" y="118288"/>
            <a:ext cx="183288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nace – CDC MIN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33" y="101599"/>
            <a:ext cx="971005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05 de octubre 2024 (SE40)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4" y="1300870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9232"/>
              </p:ext>
            </p:extLst>
          </p:nvPr>
        </p:nvGraphicFramePr>
        <p:xfrm>
          <a:off x="7817786" y="1618756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E32EAC1-B907-70BE-8A75-7066AE795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9" y="1671510"/>
            <a:ext cx="6860540" cy="4114800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272553"/>
              </p:ext>
            </p:extLst>
          </p:nvPr>
        </p:nvGraphicFramePr>
        <p:xfrm>
          <a:off x="6894009" y="4587632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- 2024</a:t>
            </a:r>
          </a:p>
          <a:p>
            <a:pPr algn="ctr"/>
            <a:r>
              <a:rPr lang="es-ES" sz="2000" b="1" dirty="0"/>
              <a:t>Región Tumbes, al 05 de octubre 2024 (SE40)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-1" y="6545320"/>
            <a:ext cx="4178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/>
              <a:t>Fuente: </a:t>
            </a:r>
            <a:r>
              <a:rPr lang="es-PE" sz="1200" b="1" dirty="0" err="1"/>
              <a:t>NotiCovid</a:t>
            </a:r>
            <a:r>
              <a:rPr lang="es-PE" sz="1200" b="1" dirty="0"/>
              <a:t> / </a:t>
            </a:r>
            <a:r>
              <a:rPr lang="es-PE" sz="1200" b="1" dirty="0" err="1"/>
              <a:t>SIScovid</a:t>
            </a:r>
            <a:r>
              <a:rPr lang="es-PE" sz="1200" b="1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40047"/>
              </p:ext>
            </p:extLst>
          </p:nvPr>
        </p:nvGraphicFramePr>
        <p:xfrm>
          <a:off x="7481765" y="2857464"/>
          <a:ext cx="4464661" cy="287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38CD25A4-6C02-476B-ED33-23340F2862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671163"/>
              </p:ext>
            </p:extLst>
          </p:nvPr>
        </p:nvGraphicFramePr>
        <p:xfrm>
          <a:off x="-1" y="1828164"/>
          <a:ext cx="6391439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5" imgW="7686684" imgH="4762491" progId="Excel.SheetMacroEnabled.12">
                  <p:link updateAutomatic="1"/>
                </p:oleObj>
              </mc:Choice>
              <mc:Fallback>
                <p:oleObj name="Macro-Enabled Worksheet" r:id="rId5" imgW="7686684" imgH="4762491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" y="1828164"/>
                        <a:ext cx="6391439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7B25562A-286E-1364-73D8-2CC6C0575BE0}"/>
              </a:ext>
            </a:extLst>
          </p:cNvPr>
          <p:cNvSpPr txBox="1"/>
          <p:nvPr/>
        </p:nvSpPr>
        <p:spPr>
          <a:xfrm>
            <a:off x="0" y="1807632"/>
            <a:ext cx="21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PERIODO 2024</a:t>
            </a:r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E51FCF2A-F47A-06E6-4AFA-36CDFF6063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74979"/>
              </p:ext>
            </p:extLst>
          </p:nvPr>
        </p:nvGraphicFramePr>
        <p:xfrm>
          <a:off x="4411028" y="5246510"/>
          <a:ext cx="26384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7" imgW="2638442" imgH="980998" progId="Excel.SheetMacroEnabled.12">
                  <p:link updateAutomatic="1"/>
                </p:oleObj>
              </mc:Choice>
              <mc:Fallback>
                <p:oleObj name="Macro-Enabled Worksheet" r:id="rId7" imgW="2638442" imgH="980998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11028" y="5246510"/>
                        <a:ext cx="263842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05 de octubre 2024 (SE40)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085C4A5-8CB6-F0F8-17A0-9F51CB3D5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318580" y="130372"/>
            <a:ext cx="4945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al 05 de octubre 2024 (SE40)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36E6F99-9BEC-2776-78F3-21ED21DFA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48019"/>
            <a:ext cx="9849647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al 05 de octubre 2024 (SE40)</a:t>
            </a:r>
            <a:endParaRPr lang="es-PE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1D72451-CF27-C596-A0C8-0AE01B2B4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38381"/>
            <a:ext cx="9849647" cy="59076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B3E5762-1732-42F0-F6AC-095D7D24BDD8}"/>
              </a:ext>
            </a:extLst>
          </p:cNvPr>
          <p:cNvSpPr txBox="1"/>
          <p:nvPr/>
        </p:nvSpPr>
        <p:spPr>
          <a:xfrm>
            <a:off x="3629868" y="273392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11B4AE2-427F-A09E-1618-4AF4B1B9202A}"/>
              </a:ext>
            </a:extLst>
          </p:cNvPr>
          <p:cNvSpPr txBox="1"/>
          <p:nvPr/>
        </p:nvSpPr>
        <p:spPr>
          <a:xfrm>
            <a:off x="8522368" y="273392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3DE2E7C4-8393-F80E-9F3D-88CFF4091A1C}"/>
              </a:ext>
            </a:extLst>
          </p:cNvPr>
          <p:cNvCxnSpPr/>
          <p:nvPr/>
        </p:nvCxnSpPr>
        <p:spPr>
          <a:xfrm>
            <a:off x="7224689" y="1215071"/>
            <a:ext cx="11845" cy="4585651"/>
          </a:xfrm>
          <a:prstGeom prst="line">
            <a:avLst/>
          </a:prstGeom>
          <a:ln w="28575">
            <a:solidFill>
              <a:srgbClr val="FF33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05 de octubre 2024 (SE40)</a:t>
            </a:r>
            <a:endParaRPr lang="es-PE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F375923-EA9A-4577-5048-F57A29901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64835"/>
            <a:ext cx="9849647" cy="5907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ángulo redondeado 11">
                <a:extLst>
                  <a:ext uri="{FF2B5EF4-FFF2-40B4-BE49-F238E27FC236}">
                    <a16:creationId xmlns:a16="http://schemas.microsoft.com/office/drawing/2014/main" id="{33F9FB8B-D501-D6D0-C8E1-E622CA884C60}"/>
                  </a:ext>
                </a:extLst>
              </p:cNvPr>
              <p:cNvSpPr/>
              <p:nvPr/>
            </p:nvSpPr>
            <p:spPr>
              <a:xfrm>
                <a:off x="10879850" y="5024068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1.82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Rectángulo redondeado 11">
                <a:extLst>
                  <a:ext uri="{FF2B5EF4-FFF2-40B4-BE49-F238E27FC236}">
                    <a16:creationId xmlns:a16="http://schemas.microsoft.com/office/drawing/2014/main" id="{33F9FB8B-D501-D6D0-C8E1-E622CA884C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024068"/>
                <a:ext cx="1254424" cy="353725"/>
              </a:xfrm>
              <a:prstGeom prst="roundRect">
                <a:avLst/>
              </a:prstGeom>
              <a:blipFill>
                <a:blip r:embed="rId5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ángulo redondeado 13">
                <a:extLst>
                  <a:ext uri="{FF2B5EF4-FFF2-40B4-BE49-F238E27FC236}">
                    <a16:creationId xmlns:a16="http://schemas.microsoft.com/office/drawing/2014/main" id="{7DFC4E65-3D5F-2C40-298D-E6EC1E5AA857}"/>
                  </a:ext>
                </a:extLst>
              </p:cNvPr>
              <p:cNvSpPr/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40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Rectángulo redondeado 13">
                <a:extLst>
                  <a:ext uri="{FF2B5EF4-FFF2-40B4-BE49-F238E27FC236}">
                    <a16:creationId xmlns:a16="http://schemas.microsoft.com/office/drawing/2014/main" id="{7DFC4E65-3D5F-2C40-298D-E6EC1E5AA8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AC46DBAA-275E-8093-9C4C-4E6EFE87D534}"/>
              </a:ext>
            </a:extLst>
          </p:cNvPr>
          <p:cNvCxnSpPr>
            <a:cxnSpLocks/>
          </p:cNvCxnSpPr>
          <p:nvPr/>
        </p:nvCxnSpPr>
        <p:spPr>
          <a:xfrm>
            <a:off x="2377440" y="5299407"/>
            <a:ext cx="814499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ángulo redondeado 9">
                <a:extLst>
                  <a:ext uri="{FF2B5EF4-FFF2-40B4-BE49-F238E27FC236}">
                    <a16:creationId xmlns:a16="http://schemas.microsoft.com/office/drawing/2014/main" id="{E7245C1B-B19C-16E2-9F5C-B2529E8E4139}"/>
                  </a:ext>
                </a:extLst>
              </p:cNvPr>
              <p:cNvSpPr/>
              <p:nvPr/>
            </p:nvSpPr>
            <p:spPr>
              <a:xfrm>
                <a:off x="10879850" y="5431788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𝑴𝒆𝒅𝒊𝒂𝒏𝒂</m:t>
                    </m:r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Rectángulo redondeado 9">
                <a:extLst>
                  <a:ext uri="{FF2B5EF4-FFF2-40B4-BE49-F238E27FC236}">
                    <a16:creationId xmlns:a16="http://schemas.microsoft.com/office/drawing/2014/main" id="{E7245C1B-B19C-16E2-9F5C-B2529E8E4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431788"/>
                <a:ext cx="1254424" cy="353725"/>
              </a:xfrm>
              <a:prstGeom prst="round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DF79AE82-7AB2-C684-6F59-AE98A4A58ECC}"/>
              </a:ext>
            </a:extLst>
          </p:cNvPr>
          <p:cNvCxnSpPr>
            <a:cxnSpLocks/>
          </p:cNvCxnSpPr>
          <p:nvPr/>
        </p:nvCxnSpPr>
        <p:spPr>
          <a:xfrm>
            <a:off x="2377440" y="5503039"/>
            <a:ext cx="816091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05 de octubre 2024 (SE40)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97" y="950400"/>
            <a:ext cx="9848805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al 05 de octubre 2024 (SE40)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al 05 de octubre 2024 (SE40)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1348" y="6349252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31348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98301EEE-260D-7C7B-758E-F86610F220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520148"/>
              </p:ext>
            </p:extLst>
          </p:nvPr>
        </p:nvGraphicFramePr>
        <p:xfrm>
          <a:off x="5277839" y="2058259"/>
          <a:ext cx="6925964" cy="277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610518" imgH="3447869" progId="Excel.Sheet.12">
                  <p:embed/>
                </p:oleObj>
              </mc:Choice>
              <mc:Fallback>
                <p:oleObj name="Worksheet" r:id="rId4" imgW="8610518" imgH="34478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77839" y="2058259"/>
                        <a:ext cx="6925964" cy="277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04FE5897-FC35-31B9-7679-371801F413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44984"/>
            <a:ext cx="5328572" cy="3600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8268160-3645-5166-F6A4-A46651DED8DD}"/>
              </a:ext>
            </a:extLst>
          </p:cNvPr>
          <p:cNvSpPr txBox="1"/>
          <p:nvPr/>
        </p:nvSpPr>
        <p:spPr>
          <a:xfrm>
            <a:off x="55105" y="1821447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2F45D69-F729-72AE-D761-C8EEAAD10E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7649" y="4931630"/>
            <a:ext cx="204092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al 05 de octubre 2024 (SE40)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FD10DEE-3F25-1C37-E9B0-F949414F8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5750"/>
            <a:ext cx="6002222" cy="360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FDE97E7-B36C-3099-6C07-E3047D2EF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258000"/>
            <a:ext cx="60022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al 05 de octubre 2024 (SE40)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93F071A4-5578-3230-05D3-114C33C87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240" y="2161055"/>
            <a:ext cx="5101888" cy="306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587D335-C526-2B8B-3FED-E0B996DEC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83" y="3154450"/>
            <a:ext cx="428948" cy="12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C329A39-CA83-2206-38C4-496CB12DB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245" y="3186730"/>
            <a:ext cx="490419" cy="11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pSpPr/>
          <p:nvPr/>
        </p:nvGrpSpPr>
        <p:grpSpPr>
          <a:xfrm>
            <a:off x="166194" y="1552692"/>
            <a:ext cx="6388101" cy="4276725"/>
            <a:chOff x="0" y="0"/>
            <a:chExt cx="4931700" cy="4276725"/>
          </a:xfrm>
        </p:grpSpPr>
        <p:graphicFrame>
          <p:nvGraphicFramePr>
            <p:cNvPr id="15" name="Gráfico 14">
              <a:extLst>
                <a:ext uri="{FF2B5EF4-FFF2-40B4-BE49-F238E27FC236}">
                  <a16:creationId xmlns:a16="http://schemas.microsoft.com/office/drawing/2014/main" id="{00000000-0008-0000-0400-000003000000}"/>
                </a:ext>
              </a:extLst>
            </p:cNvPr>
            <p:cNvGraphicFramePr/>
            <p:nvPr/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0000000-0008-0000-0400-000004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00000000-0008-0000-0400-000005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36176</TotalTime>
  <Words>370</Words>
  <Application>Microsoft Office PowerPoint</Application>
  <PresentationFormat>Panorámica</PresentationFormat>
  <Paragraphs>54</Paragraphs>
  <Slides>13</Slides>
  <Notes>6</Notes>
  <HiddenSlides>0</HiddenSlides>
  <MMClips>0</MMClips>
  <ScaleCrop>false</ScaleCrop>
  <HeadingPairs>
    <vt:vector size="10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Vínculos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Tema de Office</vt:lpstr>
      <vt:lpstr>D:\2021\salas 08-2021\Mapa COVID-19 - TIA - Letalidad.xlsm!Letalidad!F11C15:F38C40</vt:lpstr>
      <vt:lpstr>D:\2021\salas 08-2021\Mapa COVID-19 - TIA - Letalidad.xlsm!Letalidad!F10C6:F14C9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Percy Mc Quén Vilchez Barreto</cp:lastModifiedBy>
  <cp:revision>2677</cp:revision>
  <dcterms:created xsi:type="dcterms:W3CDTF">2022-02-06T20:00:10Z</dcterms:created>
  <dcterms:modified xsi:type="dcterms:W3CDTF">2024-10-08T13:10:35Z</dcterms:modified>
</cp:coreProperties>
</file>