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drawings/drawing2.xml" ContentType="application/vnd.openxmlformats-officedocument.drawingml.chartshapes+xml"/>
  <Override PartName="/ppt/notesSlides/notesSlide5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9" r:id="rId4"/>
    <p:sldId id="261" r:id="rId5"/>
    <p:sldId id="275" r:id="rId6"/>
    <p:sldId id="260" r:id="rId7"/>
    <p:sldId id="273" r:id="rId8"/>
    <p:sldId id="272" r:id="rId9"/>
    <p:sldId id="262" r:id="rId10"/>
    <p:sldId id="263" r:id="rId11"/>
    <p:sldId id="264" r:id="rId12"/>
    <p:sldId id="271" r:id="rId13"/>
    <p:sldId id="265" r:id="rId14"/>
    <p:sldId id="266" r:id="rId15"/>
    <p:sldId id="274" r:id="rId16"/>
    <p:sldId id="270" r:id="rId17"/>
    <p:sldId id="276" r:id="rId18"/>
    <p:sldId id="277" r:id="rId19"/>
  </p:sldIdLst>
  <p:sldSz cx="12192000" cy="6858000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CCFF"/>
    <a:srgbClr val="FF3300"/>
    <a:srgbClr val="01A2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667" autoAdjust="0"/>
    <p:restoredTop sz="96374" autoAdjust="0"/>
  </p:normalViewPr>
  <p:slideViewPr>
    <p:cSldViewPr snapToGrid="0">
      <p:cViewPr varScale="1">
        <p:scale>
          <a:sx n="114" d="100"/>
          <a:sy n="114" d="100"/>
        </p:scale>
        <p:origin x="37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03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JHON\R-Covid\data_mapas\COVID-19_Reporte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D:\JHON\R-Covid\data_mapas\COVID-19_Reportes.xlsx" TargetMode="Externa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D:\JHON\R-Covid\data_mapas\COVID-19_Reportes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D:\JHON\R-Covid\data_mapas\COVID-19_Reportes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D:\JHON\R-Covid\data_mapas\COVID-19_Reportes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D:\JHON\R-Covid\data_mapas\COVID-19_Reportes.xlsx" TargetMode="Externa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chartUserShapes" Target="../drawings/drawing2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D:\JHON\R-Covid\data_mapas\COVID-19_Reportes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Quinquenios!$H$7</c:f>
              <c:strCache>
                <c:ptCount val="1"/>
                <c:pt idx="0">
                  <c:v>MASCULINO</c:v>
                </c:pt>
              </c:strCache>
            </c:strRef>
          </c:tx>
          <c:spPr>
            <a:solidFill>
              <a:srgbClr val="99CCFF"/>
            </a:solidFill>
            <a:ln>
              <a:solidFill>
                <a:srgbClr val="0070C0"/>
              </a:solidFill>
            </a:ln>
            <a:effectLst/>
          </c:spPr>
          <c:invertIfNegative val="0"/>
          <c:dLbls>
            <c:dLbl>
              <c:idx val="18"/>
              <c:layout>
                <c:manualLayout>
                  <c:x val="-1.7699112303577406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523-4BC3-B613-B098A5AC488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Quinquenios!$F$8:$F$26</c:f>
              <c:strCache>
                <c:ptCount val="19"/>
                <c:pt idx="0">
                  <c:v>00 a 04 años</c:v>
                </c:pt>
                <c:pt idx="1">
                  <c:v>05 a 09 años</c:v>
                </c:pt>
                <c:pt idx="2">
                  <c:v>10 a 14 años</c:v>
                </c:pt>
                <c:pt idx="3">
                  <c:v>15 a 19 años</c:v>
                </c:pt>
                <c:pt idx="4">
                  <c:v>20 a 24 años</c:v>
                </c:pt>
                <c:pt idx="5">
                  <c:v>25 a 29 años</c:v>
                </c:pt>
                <c:pt idx="6">
                  <c:v>30 a 34 años</c:v>
                </c:pt>
                <c:pt idx="7">
                  <c:v>35 a 39 años</c:v>
                </c:pt>
                <c:pt idx="8">
                  <c:v>40 a 44 años</c:v>
                </c:pt>
                <c:pt idx="9">
                  <c:v>45 a 49 años</c:v>
                </c:pt>
                <c:pt idx="10">
                  <c:v>50 a 54 años</c:v>
                </c:pt>
                <c:pt idx="11">
                  <c:v>55 a 59 años</c:v>
                </c:pt>
                <c:pt idx="12">
                  <c:v>60 a 64 años</c:v>
                </c:pt>
                <c:pt idx="13">
                  <c:v>65 a 69 años</c:v>
                </c:pt>
                <c:pt idx="14">
                  <c:v>70 a 74 años</c:v>
                </c:pt>
                <c:pt idx="15">
                  <c:v>75 a 79 años</c:v>
                </c:pt>
                <c:pt idx="16">
                  <c:v>80 a 84 años</c:v>
                </c:pt>
                <c:pt idx="17">
                  <c:v>85 a 89 años</c:v>
                </c:pt>
                <c:pt idx="18">
                  <c:v>90 años a más</c:v>
                </c:pt>
              </c:strCache>
            </c:strRef>
          </c:cat>
          <c:val>
            <c:numRef>
              <c:f>Quinquenios!$H$8:$H$26</c:f>
              <c:numCache>
                <c:formatCode>0;0</c:formatCode>
                <c:ptCount val="19"/>
                <c:pt idx="0">
                  <c:v>-212</c:v>
                </c:pt>
                <c:pt idx="1">
                  <c:v>-323</c:v>
                </c:pt>
                <c:pt idx="2">
                  <c:v>-247</c:v>
                </c:pt>
                <c:pt idx="3">
                  <c:v>-375</c:v>
                </c:pt>
                <c:pt idx="4">
                  <c:v>-534</c:v>
                </c:pt>
                <c:pt idx="5">
                  <c:v>-685</c:v>
                </c:pt>
                <c:pt idx="6">
                  <c:v>-599</c:v>
                </c:pt>
                <c:pt idx="7">
                  <c:v>-558</c:v>
                </c:pt>
                <c:pt idx="8">
                  <c:v>-505</c:v>
                </c:pt>
                <c:pt idx="9">
                  <c:v>-470</c:v>
                </c:pt>
                <c:pt idx="10">
                  <c:v>-384</c:v>
                </c:pt>
                <c:pt idx="11">
                  <c:v>-312</c:v>
                </c:pt>
                <c:pt idx="12">
                  <c:v>-311</c:v>
                </c:pt>
                <c:pt idx="13">
                  <c:v>-229</c:v>
                </c:pt>
                <c:pt idx="14">
                  <c:v>-134</c:v>
                </c:pt>
                <c:pt idx="15">
                  <c:v>-100</c:v>
                </c:pt>
                <c:pt idx="16">
                  <c:v>-50</c:v>
                </c:pt>
                <c:pt idx="17">
                  <c:v>-51</c:v>
                </c:pt>
                <c:pt idx="18">
                  <c:v>-29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523-4BC3-B613-B098A5AC488C}"/>
            </c:ext>
          </c:extLst>
        </c:ser>
        <c:ser>
          <c:idx val="1"/>
          <c:order val="1"/>
          <c:tx>
            <c:strRef>
              <c:f>Quinquenios!$I$7</c:f>
              <c:strCache>
                <c:ptCount val="1"/>
                <c:pt idx="0">
                  <c:v>FEMENINO</c:v>
                </c:pt>
              </c:strCache>
            </c:strRef>
          </c:tx>
          <c:spPr>
            <a:solidFill>
              <a:srgbClr val="FF99CC"/>
            </a:solidFill>
            <a:ln>
              <a:solidFill>
                <a:srgbClr val="FF66FF"/>
              </a:solidFill>
            </a:ln>
            <a:effectLst/>
          </c:spPr>
          <c:invertIfNegative val="0"/>
          <c:dLbls>
            <c:dLbl>
              <c:idx val="18"/>
              <c:layout>
                <c:manualLayout>
                  <c:x val="2.163224837103905E-2"/>
                  <c:y val="-5.9391239792130658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523-4BC3-B613-B098A5AC488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Quinquenios!$F$8:$F$26</c:f>
              <c:strCache>
                <c:ptCount val="19"/>
                <c:pt idx="0">
                  <c:v>00 a 04 años</c:v>
                </c:pt>
                <c:pt idx="1">
                  <c:v>05 a 09 años</c:v>
                </c:pt>
                <c:pt idx="2">
                  <c:v>10 a 14 años</c:v>
                </c:pt>
                <c:pt idx="3">
                  <c:v>15 a 19 años</c:v>
                </c:pt>
                <c:pt idx="4">
                  <c:v>20 a 24 años</c:v>
                </c:pt>
                <c:pt idx="5">
                  <c:v>25 a 29 años</c:v>
                </c:pt>
                <c:pt idx="6">
                  <c:v>30 a 34 años</c:v>
                </c:pt>
                <c:pt idx="7">
                  <c:v>35 a 39 años</c:v>
                </c:pt>
                <c:pt idx="8">
                  <c:v>40 a 44 años</c:v>
                </c:pt>
                <c:pt idx="9">
                  <c:v>45 a 49 años</c:v>
                </c:pt>
                <c:pt idx="10">
                  <c:v>50 a 54 años</c:v>
                </c:pt>
                <c:pt idx="11">
                  <c:v>55 a 59 años</c:v>
                </c:pt>
                <c:pt idx="12">
                  <c:v>60 a 64 años</c:v>
                </c:pt>
                <c:pt idx="13">
                  <c:v>65 a 69 años</c:v>
                </c:pt>
                <c:pt idx="14">
                  <c:v>70 a 74 años</c:v>
                </c:pt>
                <c:pt idx="15">
                  <c:v>75 a 79 años</c:v>
                </c:pt>
                <c:pt idx="16">
                  <c:v>80 a 84 años</c:v>
                </c:pt>
                <c:pt idx="17">
                  <c:v>85 a 89 años</c:v>
                </c:pt>
                <c:pt idx="18">
                  <c:v>90 años a más</c:v>
                </c:pt>
              </c:strCache>
            </c:strRef>
          </c:cat>
          <c:val>
            <c:numRef>
              <c:f>Quinquenios!$I$8:$I$26</c:f>
              <c:numCache>
                <c:formatCode>General</c:formatCode>
                <c:ptCount val="19"/>
                <c:pt idx="0">
                  <c:v>153</c:v>
                </c:pt>
                <c:pt idx="1">
                  <c:v>242</c:v>
                </c:pt>
                <c:pt idx="2">
                  <c:v>250</c:v>
                </c:pt>
                <c:pt idx="3">
                  <c:v>488</c:v>
                </c:pt>
                <c:pt idx="4">
                  <c:v>777</c:v>
                </c:pt>
                <c:pt idx="5">
                  <c:v>949</c:v>
                </c:pt>
                <c:pt idx="6">
                  <c:v>871</c:v>
                </c:pt>
                <c:pt idx="7">
                  <c:v>819</c:v>
                </c:pt>
                <c:pt idx="8">
                  <c:v>692</c:v>
                </c:pt>
                <c:pt idx="9">
                  <c:v>659</c:v>
                </c:pt>
                <c:pt idx="10">
                  <c:v>536</c:v>
                </c:pt>
                <c:pt idx="11">
                  <c:v>439</c:v>
                </c:pt>
                <c:pt idx="12">
                  <c:v>333</c:v>
                </c:pt>
                <c:pt idx="13">
                  <c:v>216</c:v>
                </c:pt>
                <c:pt idx="14">
                  <c:v>118</c:v>
                </c:pt>
                <c:pt idx="15">
                  <c:v>88</c:v>
                </c:pt>
                <c:pt idx="16">
                  <c:v>81</c:v>
                </c:pt>
                <c:pt idx="17">
                  <c:v>48</c:v>
                </c:pt>
                <c:pt idx="18">
                  <c:v>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523-4BC3-B613-B098A5AC488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overlap val="100"/>
        <c:axId val="417625840"/>
        <c:axId val="417639152"/>
      </c:barChart>
      <c:catAx>
        <c:axId val="417625840"/>
        <c:scaling>
          <c:orientation val="minMax"/>
        </c:scaling>
        <c:delete val="0"/>
        <c:axPos val="l"/>
        <c:numFmt formatCode="General" sourceLinked="1"/>
        <c:majorTickMark val="cross"/>
        <c:minorTickMark val="none"/>
        <c:tickLblPos val="low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417639152"/>
        <c:crosses val="autoZero"/>
        <c:auto val="1"/>
        <c:lblAlgn val="ctr"/>
        <c:lblOffset val="100"/>
        <c:noMultiLvlLbl val="0"/>
      </c:catAx>
      <c:valAx>
        <c:axId val="417639152"/>
        <c:scaling>
          <c:orientation val="minMax"/>
          <c:max val="1000"/>
          <c:min val="-1000"/>
        </c:scaling>
        <c:delete val="0"/>
        <c:axPos val="b"/>
        <c:numFmt formatCode="0;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417625840"/>
        <c:crosses val="autoZero"/>
        <c:crossBetween val="between"/>
        <c:majorUnit val="10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3996908472175238"/>
          <c:y val="0.92910135676247607"/>
          <c:w val="0.57206951632535452"/>
          <c:h val="5.011170931027831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PE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s-PE">
                <a:solidFill>
                  <a:sysClr val="windowText" lastClr="000000"/>
                </a:solidFill>
              </a:rPr>
              <a:t>Casos</a:t>
            </a:r>
            <a:r>
              <a:rPr lang="es-PE" baseline="0">
                <a:solidFill>
                  <a:sysClr val="windowText" lastClr="000000"/>
                </a:solidFill>
              </a:rPr>
              <a:t> de COVID-19 por sexo</a:t>
            </a:r>
            <a:endParaRPr lang="es-PE">
              <a:solidFill>
                <a:sysClr val="windowText" lastClr="000000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s-PE"/>
        </a:p>
      </c:txPr>
    </c:title>
    <c:autoTitleDeleted val="0"/>
    <c:plotArea>
      <c:layout/>
      <c:pieChart>
        <c:varyColors val="1"/>
        <c:ser>
          <c:idx val="0"/>
          <c:order val="0"/>
          <c:explosion val="3"/>
          <c:dPt>
            <c:idx val="0"/>
            <c:bubble3D val="0"/>
            <c:spPr>
              <a:solidFill>
                <a:srgbClr val="99CCFF"/>
              </a:solidFill>
              <a:ln w="19050">
                <a:solidFill>
                  <a:srgbClr val="0070C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953-4945-98BF-F8AE38429053}"/>
              </c:ext>
            </c:extLst>
          </c:dPt>
          <c:dPt>
            <c:idx val="1"/>
            <c:bubble3D val="0"/>
            <c:spPr>
              <a:solidFill>
                <a:srgbClr val="FF99CC"/>
              </a:solidFill>
              <a:ln w="19050">
                <a:solidFill>
                  <a:srgbClr val="FF66F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953-4945-98BF-F8AE3842905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ctr"/>
            <c:showLegendKey val="0"/>
            <c:showVal val="1"/>
            <c:showCatName val="0"/>
            <c:showSerName val="0"/>
            <c:showPercent val="1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Quinquenios!$A$42:$A$43</c:f>
              <c:strCache>
                <c:ptCount val="2"/>
                <c:pt idx="0">
                  <c:v>MASCULINO</c:v>
                </c:pt>
                <c:pt idx="1">
                  <c:v>FEMENINO</c:v>
                </c:pt>
              </c:strCache>
            </c:strRef>
          </c:cat>
          <c:val>
            <c:numRef>
              <c:f>Quinquenios!$B$42:$B$43</c:f>
              <c:numCache>
                <c:formatCode>General</c:formatCode>
                <c:ptCount val="2"/>
                <c:pt idx="0">
                  <c:v>130</c:v>
                </c:pt>
                <c:pt idx="1">
                  <c:v>163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953-4945-98BF-F8AE3842905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1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s-P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'Quinquenios-TIA'!$P$7</c:f>
              <c:strCache>
                <c:ptCount val="1"/>
                <c:pt idx="0">
                  <c:v>Masculino</c:v>
                </c:pt>
              </c:strCache>
            </c:strRef>
          </c:tx>
          <c:spPr>
            <a:solidFill>
              <a:srgbClr val="99CCFF"/>
            </a:solidFill>
            <a:ln>
              <a:solidFill>
                <a:srgbClr val="0070C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'Quinquenios-TIA'!$K$8:$K$25</c:f>
              <c:strCache>
                <c:ptCount val="18"/>
                <c:pt idx="0">
                  <c:v>00 a 04</c:v>
                </c:pt>
                <c:pt idx="1">
                  <c:v>05 a 09</c:v>
                </c:pt>
                <c:pt idx="2">
                  <c:v>10 a 14</c:v>
                </c:pt>
                <c:pt idx="3">
                  <c:v>15 a 19</c:v>
                </c:pt>
                <c:pt idx="4">
                  <c:v>20 a 24</c:v>
                </c:pt>
                <c:pt idx="5">
                  <c:v>25 a 29</c:v>
                </c:pt>
                <c:pt idx="6">
                  <c:v>30 a 34</c:v>
                </c:pt>
                <c:pt idx="7">
                  <c:v>35 a 39</c:v>
                </c:pt>
                <c:pt idx="8">
                  <c:v>40 a 44</c:v>
                </c:pt>
                <c:pt idx="9">
                  <c:v>45 a 49</c:v>
                </c:pt>
                <c:pt idx="10">
                  <c:v>50 a 54</c:v>
                </c:pt>
                <c:pt idx="11">
                  <c:v>55 a 59</c:v>
                </c:pt>
                <c:pt idx="12">
                  <c:v>60 a 64</c:v>
                </c:pt>
                <c:pt idx="13">
                  <c:v>65 a 69</c:v>
                </c:pt>
                <c:pt idx="14">
                  <c:v>70 a 74</c:v>
                </c:pt>
                <c:pt idx="15">
                  <c:v>75 a 79</c:v>
                </c:pt>
                <c:pt idx="16">
                  <c:v>80 a 84</c:v>
                </c:pt>
                <c:pt idx="17">
                  <c:v>85 a +</c:v>
                </c:pt>
              </c:strCache>
            </c:strRef>
          </c:cat>
          <c:val>
            <c:numRef>
              <c:f>'Quinquenios-TIA'!$P$8:$P$25</c:f>
              <c:numCache>
                <c:formatCode>_-* #,##0_-;\-* #,##0_-;_-* "-"??_-;_-@_-</c:formatCode>
                <c:ptCount val="18"/>
                <c:pt idx="0">
                  <c:v>183.76326460184626</c:v>
                </c:pt>
                <c:pt idx="1">
                  <c:v>294.03806259583297</c:v>
                </c:pt>
                <c:pt idx="2">
                  <c:v>225.72130699918085</c:v>
                </c:pt>
                <c:pt idx="3">
                  <c:v>358.02704246810134</c:v>
                </c:pt>
                <c:pt idx="4">
                  <c:v>532.43270090394356</c:v>
                </c:pt>
                <c:pt idx="5">
                  <c:v>705.31301482701815</c:v>
                </c:pt>
                <c:pt idx="6">
                  <c:v>594.9792449100612</c:v>
                </c:pt>
                <c:pt idx="7">
                  <c:v>527.80930760499427</c:v>
                </c:pt>
                <c:pt idx="8">
                  <c:v>427.59551319895422</c:v>
                </c:pt>
                <c:pt idx="9">
                  <c:v>435.79044969865555</c:v>
                </c:pt>
                <c:pt idx="10">
                  <c:v>451.77188453414692</c:v>
                </c:pt>
                <c:pt idx="11">
                  <c:v>425.82230107820391</c:v>
                </c:pt>
                <c:pt idx="12">
                  <c:v>531.063829787234</c:v>
                </c:pt>
                <c:pt idx="13">
                  <c:v>521.42371344366359</c:v>
                </c:pt>
                <c:pt idx="14">
                  <c:v>437.4795951681358</c:v>
                </c:pt>
                <c:pt idx="15">
                  <c:v>551.57198014340872</c:v>
                </c:pt>
                <c:pt idx="16">
                  <c:v>658.76152832674575</c:v>
                </c:pt>
                <c:pt idx="17">
                  <c:v>986.43649815043159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D41-4CAE-ABA5-CCF6D647D7AC}"/>
            </c:ext>
          </c:extLst>
        </c:ser>
        <c:ser>
          <c:idx val="1"/>
          <c:order val="1"/>
          <c:tx>
            <c:strRef>
              <c:f>'Quinquenios-TIA'!$Q$7</c:f>
              <c:strCache>
                <c:ptCount val="1"/>
                <c:pt idx="0">
                  <c:v>Femenino</c:v>
                </c:pt>
              </c:strCache>
            </c:strRef>
          </c:tx>
          <c:spPr>
            <a:solidFill>
              <a:srgbClr val="FF99CC"/>
            </a:solidFill>
            <a:ln>
              <a:solidFill>
                <a:srgbClr val="FF66FF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'Quinquenios-TIA'!$K$8:$K$25</c:f>
              <c:strCache>
                <c:ptCount val="18"/>
                <c:pt idx="0">
                  <c:v>00 a 04</c:v>
                </c:pt>
                <c:pt idx="1">
                  <c:v>05 a 09</c:v>
                </c:pt>
                <c:pt idx="2">
                  <c:v>10 a 14</c:v>
                </c:pt>
                <c:pt idx="3">
                  <c:v>15 a 19</c:v>
                </c:pt>
                <c:pt idx="4">
                  <c:v>20 a 24</c:v>
                </c:pt>
                <c:pt idx="5">
                  <c:v>25 a 29</c:v>
                </c:pt>
                <c:pt idx="6">
                  <c:v>30 a 34</c:v>
                </c:pt>
                <c:pt idx="7">
                  <c:v>35 a 39</c:v>
                </c:pt>
                <c:pt idx="8">
                  <c:v>40 a 44</c:v>
                </c:pt>
                <c:pt idx="9">
                  <c:v>45 a 49</c:v>
                </c:pt>
                <c:pt idx="10">
                  <c:v>50 a 54</c:v>
                </c:pt>
                <c:pt idx="11">
                  <c:v>55 a 59</c:v>
                </c:pt>
                <c:pt idx="12">
                  <c:v>60 a 64</c:v>
                </c:pt>
                <c:pt idx="13">
                  <c:v>65 a 69</c:v>
                </c:pt>
                <c:pt idx="14">
                  <c:v>70 a 74</c:v>
                </c:pt>
                <c:pt idx="15">
                  <c:v>75 a 79</c:v>
                </c:pt>
                <c:pt idx="16">
                  <c:v>80 a 84</c:v>
                </c:pt>
                <c:pt idx="17">
                  <c:v>85 a +</c:v>
                </c:pt>
              </c:strCache>
            </c:strRef>
          </c:cat>
          <c:val>
            <c:numRef>
              <c:f>'Quinquenios-TIA'!$Q$8:$Q$25</c:f>
              <c:numCache>
                <c:formatCode>_-* #,##0_-;\-* #,##0_-;_-* "-"??_-;_-@_-</c:formatCode>
                <c:ptCount val="18"/>
                <c:pt idx="0">
                  <c:v>148.8833746898263</c:v>
                </c:pt>
                <c:pt idx="1">
                  <c:v>240.29391321616521</c:v>
                </c:pt>
                <c:pt idx="2">
                  <c:v>249.42859982112691</c:v>
                </c:pt>
                <c:pt idx="3">
                  <c:v>510.19341348667012</c:v>
                </c:pt>
                <c:pt idx="4">
                  <c:v>798.72859632933455</c:v>
                </c:pt>
                <c:pt idx="5">
                  <c:v>999.57956695396251</c:v>
                </c:pt>
                <c:pt idx="6">
                  <c:v>997.36932403065305</c:v>
                </c:pt>
                <c:pt idx="7">
                  <c:v>966.4113140836771</c:v>
                </c:pt>
                <c:pt idx="8">
                  <c:v>864.04382470119526</c:v>
                </c:pt>
                <c:pt idx="9">
                  <c:v>870.36792826058297</c:v>
                </c:pt>
                <c:pt idx="10">
                  <c:v>767.47503566333808</c:v>
                </c:pt>
                <c:pt idx="11">
                  <c:v>751.49444918872746</c:v>
                </c:pt>
                <c:pt idx="12">
                  <c:v>712.90944123314057</c:v>
                </c:pt>
                <c:pt idx="13">
                  <c:v>579.39914163090123</c:v>
                </c:pt>
                <c:pt idx="14">
                  <c:v>464.56692913385825</c:v>
                </c:pt>
                <c:pt idx="15">
                  <c:v>552.41682360326433</c:v>
                </c:pt>
                <c:pt idx="16">
                  <c:v>794.89695780176646</c:v>
                </c:pt>
                <c:pt idx="17">
                  <c:v>709.93914807302235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D41-4CAE-ABA5-CCF6D647D7A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1640518256"/>
        <c:axId val="1732512960"/>
      </c:barChart>
      <c:catAx>
        <c:axId val="16405182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1732512960"/>
        <c:crosses val="autoZero"/>
        <c:auto val="1"/>
        <c:lblAlgn val="ctr"/>
        <c:lblOffset val="100"/>
        <c:tickMarkSkip val="1"/>
        <c:noMultiLvlLbl val="0"/>
      </c:catAx>
      <c:valAx>
        <c:axId val="1732512960"/>
        <c:scaling>
          <c:orientation val="minMax"/>
          <c:max val="1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PE" sz="1400">
                    <a:solidFill>
                      <a:sysClr val="windowText" lastClr="000000"/>
                    </a:solidFill>
                  </a:rPr>
                  <a:t>TIA</a:t>
                </a:r>
                <a:r>
                  <a:rPr lang="es-PE" sz="1400" baseline="0">
                    <a:solidFill>
                      <a:sysClr val="windowText" lastClr="000000"/>
                    </a:solidFill>
                  </a:rPr>
                  <a:t> (Tasa de Inicidencia Acumulada)</a:t>
                </a:r>
                <a:endParaRPr lang="es-PE" sz="1400">
                  <a:solidFill>
                    <a:sysClr val="windowText" lastClr="000000"/>
                  </a:solidFill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</c:title>
        <c:numFmt formatCode="_-* #,##0_-;\-* #,##0_-;_-* &quot;-&quot;??_-;_-@_-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16405182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5068637827276954E-2"/>
          <c:y val="5.6863770524686934E-2"/>
          <c:w val="0.92780943287385365"/>
          <c:h val="0.82871378628535408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solidFill>
                <a:schemeClr val="accent5">
                  <a:lumMod val="75000"/>
                </a:schemeClr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rgbClr val="99CCFF"/>
              </a:solidFill>
              <a:ln>
                <a:solidFill>
                  <a:schemeClr val="accent5">
                    <a:lumMod val="75000"/>
                  </a:schemeClr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8EAE-46B5-BC3A-2AB6A0D0BFD5}"/>
              </c:ext>
            </c:extLst>
          </c:dPt>
          <c:dPt>
            <c:idx val="1"/>
            <c:invertIfNegative val="0"/>
            <c:bubble3D val="0"/>
            <c:spPr>
              <a:solidFill>
                <a:srgbClr val="CC99FF"/>
              </a:solidFill>
              <a:ln>
                <a:solidFill>
                  <a:schemeClr val="accent5">
                    <a:lumMod val="75000"/>
                  </a:schemeClr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8EAE-46B5-BC3A-2AB6A0D0BFD5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5">
                    <a:lumMod val="75000"/>
                  </a:schemeClr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8EAE-46B5-BC3A-2AB6A0D0BFD5}"/>
              </c:ext>
            </c:extLst>
          </c:dPt>
          <c:dPt>
            <c:idx val="3"/>
            <c:invertIfNegative val="0"/>
            <c:bubble3D val="0"/>
            <c:spPr>
              <a:solidFill>
                <a:srgbClr val="00B050"/>
              </a:solidFill>
              <a:ln>
                <a:solidFill>
                  <a:schemeClr val="accent5">
                    <a:lumMod val="75000"/>
                  </a:schemeClr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8EAE-46B5-BC3A-2AB6A0D0BFD5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accent5">
                    <a:lumMod val="75000"/>
                  </a:schemeClr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8EAE-46B5-BC3A-2AB6A0D0BFD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'Etapas de vida'!$J$8:$J$12</c:f>
              <c:strCache>
                <c:ptCount val="5"/>
                <c:pt idx="0">
                  <c:v>Niño (0 - 11 años)</c:v>
                </c:pt>
                <c:pt idx="1">
                  <c:v>Adolescente (12 - 17 años)</c:v>
                </c:pt>
                <c:pt idx="2">
                  <c:v>Joven (18 - 29 años)</c:v>
                </c:pt>
                <c:pt idx="3">
                  <c:v>Adulto (30 - 59 años)</c:v>
                </c:pt>
                <c:pt idx="4">
                  <c:v>Adulto Mayor (60 a más años)</c:v>
                </c:pt>
              </c:strCache>
            </c:strRef>
          </c:cat>
          <c:val>
            <c:numRef>
              <c:f>'Etapas de vida'!$N$8:$N$12</c:f>
              <c:numCache>
                <c:formatCode>#,##0</c:formatCode>
                <c:ptCount val="5"/>
                <c:pt idx="0">
                  <c:v>11.411771532465524</c:v>
                </c:pt>
                <c:pt idx="1">
                  <c:v>5.6693933749088847</c:v>
                </c:pt>
                <c:pt idx="2">
                  <c:v>10.85221832109799</c:v>
                </c:pt>
                <c:pt idx="3">
                  <c:v>11.726682492921089</c:v>
                </c:pt>
                <c:pt idx="4">
                  <c:v>14.711055678147686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8EAE-46B5-BC3A-2AB6A0D0BFD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640518256"/>
        <c:axId val="1732512960"/>
      </c:barChart>
      <c:catAx>
        <c:axId val="16405182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1732512960"/>
        <c:crosses val="autoZero"/>
        <c:auto val="1"/>
        <c:lblAlgn val="ctr"/>
        <c:lblOffset val="100"/>
        <c:noMultiLvlLbl val="0"/>
      </c:catAx>
      <c:valAx>
        <c:axId val="17325129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16405182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325880184432618"/>
          <c:y val="4.118309273749652E-2"/>
          <c:w val="0.61503355557864914"/>
          <c:h val="0.84235868420844762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99CCFF"/>
            </a:solidFill>
            <a:ln w="9525">
              <a:solidFill>
                <a:srgbClr val="0070C0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Fallecidos!$F$8:$F$12</c:f>
              <c:strCache>
                <c:ptCount val="5"/>
                <c:pt idx="0">
                  <c:v>Niño (0 - 11 años)</c:v>
                </c:pt>
                <c:pt idx="1">
                  <c:v>Adolescente (12 - 17 años)</c:v>
                </c:pt>
                <c:pt idx="2">
                  <c:v>Joven (18 - 29 años)</c:v>
                </c:pt>
                <c:pt idx="3">
                  <c:v>Adulto (30 - 59 años)</c:v>
                </c:pt>
                <c:pt idx="4">
                  <c:v>Adulto Mayor (60 a más años)</c:v>
                </c:pt>
              </c:strCache>
            </c:strRef>
          </c:cat>
          <c:val>
            <c:numRef>
              <c:f>Fallecidos!$L$8:$L$12</c:f>
              <c:numCache>
                <c:formatCode>0.00%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2.4390243902439025E-2</c:v>
                </c:pt>
                <c:pt idx="4">
                  <c:v>6.5217391304347824E-2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D9B-4F79-A235-A7133C5AA71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1008629200"/>
        <c:axId val="998967328"/>
      </c:barChart>
      <c:catAx>
        <c:axId val="100862920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998967328"/>
        <c:crosses val="autoZero"/>
        <c:auto val="1"/>
        <c:lblAlgn val="ctr"/>
        <c:lblOffset val="100"/>
        <c:noMultiLvlLbl val="0"/>
      </c:catAx>
      <c:valAx>
        <c:axId val="998967328"/>
        <c:scaling>
          <c:orientation val="minMax"/>
        </c:scaling>
        <c:delete val="1"/>
        <c:axPos val="b"/>
        <c:numFmt formatCode="0.00%" sourceLinked="1"/>
        <c:majorTickMark val="none"/>
        <c:minorTickMark val="none"/>
        <c:tickLblPos val="nextTo"/>
        <c:crossAx val="10086292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explosion val="3"/>
          <c:dPt>
            <c:idx val="0"/>
            <c:bubble3D val="0"/>
            <c:spPr>
              <a:solidFill>
                <a:srgbClr val="99CCFF"/>
              </a:solidFill>
              <a:ln w="19050">
                <a:solidFill>
                  <a:schemeClr val="accent5">
                    <a:lumMod val="7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763-4371-9A88-28D14FBBC8B0}"/>
              </c:ext>
            </c:extLst>
          </c:dPt>
          <c:dPt>
            <c:idx val="1"/>
            <c:bubble3D val="0"/>
            <c:spPr>
              <a:solidFill>
                <a:srgbClr val="FF99CC"/>
              </a:solidFill>
              <a:ln w="19050">
                <a:solidFill>
                  <a:srgbClr val="FF66F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763-4371-9A88-28D14FBBC8B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Fallecidos!$A$39:$A$40</c:f>
              <c:strCache>
                <c:ptCount val="2"/>
                <c:pt idx="0">
                  <c:v>MASCULINO</c:v>
                </c:pt>
                <c:pt idx="1">
                  <c:v>FEMENINO</c:v>
                </c:pt>
              </c:strCache>
            </c:strRef>
          </c:cat>
          <c:val>
            <c:numRef>
              <c:f>Fallecidos!$B$39:$B$40</c:f>
              <c:numCache>
                <c:formatCode>General</c:formatCode>
                <c:ptCount val="2"/>
                <c:pt idx="0">
                  <c:v>6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763-4371-9A88-28D14FBBC8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1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s-P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  <c:userShapes r:id="rId4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929120909043519"/>
          <c:y val="5.1400554097404488E-2"/>
          <c:w val="0.80892886317430757"/>
          <c:h val="0.82829104695246425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rgbClr val="99CCFF"/>
              </a:solidFill>
              <a:ln>
                <a:solidFill>
                  <a:srgbClr val="0070C0"/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F2FE-43BE-B926-7F9A27910E7F}"/>
              </c:ext>
            </c:extLst>
          </c:dPt>
          <c:dPt>
            <c:idx val="1"/>
            <c:invertIfNegative val="0"/>
            <c:bubble3D val="0"/>
            <c:spPr>
              <a:solidFill>
                <a:srgbClr val="FF99CC"/>
              </a:solidFill>
              <a:ln>
                <a:solidFill>
                  <a:srgbClr val="FF66FF"/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F2FE-43BE-B926-7F9A27910E7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Letalidad!$G$8:$G$9</c:f>
              <c:strCache>
                <c:ptCount val="2"/>
                <c:pt idx="0">
                  <c:v>MASCULINO</c:v>
                </c:pt>
                <c:pt idx="1">
                  <c:v>FEMENINO</c:v>
                </c:pt>
              </c:strCache>
            </c:strRef>
          </c:cat>
          <c:val>
            <c:numRef>
              <c:f>Letalidad!$J$8:$J$9</c:f>
              <c:numCache>
                <c:formatCode>0.00%</c:formatCode>
                <c:ptCount val="2"/>
                <c:pt idx="0">
                  <c:v>4.6153846153846156E-2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2FE-43BE-B926-7F9A27910E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42"/>
        <c:axId val="2047239648"/>
        <c:axId val="2047224672"/>
      </c:barChart>
      <c:catAx>
        <c:axId val="20472396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2047224672"/>
        <c:crosses val="autoZero"/>
        <c:auto val="1"/>
        <c:lblAlgn val="ctr"/>
        <c:lblOffset val="100"/>
        <c:noMultiLvlLbl val="0"/>
      </c:catAx>
      <c:valAx>
        <c:axId val="2047224672"/>
        <c:scaling>
          <c:orientation val="minMax"/>
          <c:max val="5.000000000000001E-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out"/>
        <c:minorTickMark val="none"/>
        <c:tickLblPos val="nextTo"/>
        <c:spPr>
          <a:noFill/>
          <a:ln>
            <a:solidFill>
              <a:srgbClr val="0070C0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20472396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0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image" Target="../media/image20.emf"/></Relationships>
</file>

<file path=ppt/drawing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image" Target="../media/image20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0.77211</cdr:x>
      <cdr:y>0.18353</cdr:y>
    </cdr:from>
    <cdr:to>
      <cdr:x>0.86588</cdr:x>
      <cdr:y>0.56769</cdr:y>
    </cdr:to>
    <cdr:pic>
      <cdr:nvPicPr>
        <cdr:cNvPr id="2" name="Imagen 1">
          <a:extLst xmlns:a="http://schemas.openxmlformats.org/drawingml/2006/main">
            <a:ext uri="{FF2B5EF4-FFF2-40B4-BE49-F238E27FC236}">
              <a16:creationId xmlns:a16="http://schemas.microsoft.com/office/drawing/2014/main" id="{2D958D21-1DFD-4789-ABF9-CFF22821A4DD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3794838" y="527050"/>
          <a:ext cx="460857" cy="1103224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  <cdr:relSizeAnchor xmlns:cdr="http://schemas.openxmlformats.org/drawingml/2006/chartDrawing">
    <cdr:from>
      <cdr:x>0.12855</cdr:x>
      <cdr:y>0.16808</cdr:y>
    </cdr:from>
    <cdr:to>
      <cdr:x>0.24225</cdr:x>
      <cdr:y>0.54663</cdr:y>
    </cdr:to>
    <cdr:pic>
      <cdr:nvPicPr>
        <cdr:cNvPr id="3" name="Imagen 2">
          <a:extLst xmlns:a="http://schemas.openxmlformats.org/drawingml/2006/main">
            <a:ext uri="{FF2B5EF4-FFF2-40B4-BE49-F238E27FC236}">
              <a16:creationId xmlns:a16="http://schemas.microsoft.com/office/drawing/2014/main" id="{DAD83F8E-0FA3-4281-8477-26AC143848B9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2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631825" y="482684"/>
          <a:ext cx="558834" cy="1087118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0.77211</cdr:x>
      <cdr:y>0.18353</cdr:y>
    </cdr:from>
    <cdr:to>
      <cdr:x>0.86588</cdr:x>
      <cdr:y>0.56769</cdr:y>
    </cdr:to>
    <cdr:pic>
      <cdr:nvPicPr>
        <cdr:cNvPr id="2" name="Imagen 1">
          <a:extLst xmlns:a="http://schemas.openxmlformats.org/drawingml/2006/main">
            <a:ext uri="{FF2B5EF4-FFF2-40B4-BE49-F238E27FC236}">
              <a16:creationId xmlns:a16="http://schemas.microsoft.com/office/drawing/2014/main" id="{2D958D21-1DFD-4789-ABF9-CFF22821A4DD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3794838" y="527050"/>
          <a:ext cx="460857" cy="1103224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  <cdr:relSizeAnchor xmlns:cdr="http://schemas.openxmlformats.org/drawingml/2006/chartDrawing">
    <cdr:from>
      <cdr:x>0.12855</cdr:x>
      <cdr:y>0.16808</cdr:y>
    </cdr:from>
    <cdr:to>
      <cdr:x>0.24225</cdr:x>
      <cdr:y>0.54663</cdr:y>
    </cdr:to>
    <cdr:pic>
      <cdr:nvPicPr>
        <cdr:cNvPr id="3" name="Imagen 2">
          <a:extLst xmlns:a="http://schemas.openxmlformats.org/drawingml/2006/main">
            <a:ext uri="{FF2B5EF4-FFF2-40B4-BE49-F238E27FC236}">
              <a16:creationId xmlns:a16="http://schemas.microsoft.com/office/drawing/2014/main" id="{DAD83F8E-0FA3-4281-8477-26AC143848B9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2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631825" y="482684"/>
          <a:ext cx="558834" cy="1087118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8A0E5B-6BBD-409C-95E2-33B8E96DF903}" type="datetimeFigureOut">
              <a:rPr lang="en-US" smtClean="0"/>
              <a:t>5/24/2023</a:t>
            </a:fld>
            <a:endParaRPr lang="en-U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CAE87F-08D5-41F8-90D0-918F13BC644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9691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3212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7</a:t>
            </a:r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9035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8279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0868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3167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1463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7074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0222C08-D8E0-440F-B13C-F150171045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F803630-C593-4095-8BA0-F12BDC41CC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D629FE4-D5D8-43EC-B667-FB631EE25A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24/05/2023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1144A63-2FDA-4267-B0ED-4510725D17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2EEE26F-0990-4F8E-8C8F-4058EA259C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417157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A1CD74-D80F-4BDB-AD94-7C1FCD7C74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0B4FB3E-C5D5-4EFD-910B-B96621132F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9FA0AE5-7548-4342-9BAA-D4CE2D9A2D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24/05/2023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9F93BF9-C770-4DB1-9953-8ED3758F0A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468AA50-7FC1-4917-984A-724DAD66ED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1359620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960CAEC-7FC8-48BA-8B98-735A4C1059C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293B425-8D91-42B1-B77D-1B91B8C596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80BC208-67BD-496F-9EC9-315D2C4A63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24/05/2023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66DE3EB-15FE-410C-A70C-9B6AD4E46E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E91B3C4-541C-40B4-9F43-5D33DD9EA3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5069876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56359F1-710E-4C79-A4C0-013BA3C696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F58A42E-21B2-4C45-83E9-0A27C2BC5C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FE363D8-7925-4AEA-BF6D-E986B4F771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24/05/2023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ABE9FF8-F449-4F63-A18C-E1705726D6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7BCB4D3-D624-43BA-AFF6-3485F61C7D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2067323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C4D08AF-1D05-4397-A426-476FF82891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F8B1F12-A54D-4C58-9E92-A08406E575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CD1E2F9-A476-47BE-9363-CD2A14AB84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24/05/2023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B1637FC-2583-4DF4-BA78-1B841BA21D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323A2F3-2466-40D9-852E-9C4E5D722D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2259029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AB04B2E-25B1-4C96-85FD-9ED9251E6D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E72D04C-B290-4419-8B8E-ACEF3AA785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73583B3-1534-4B89-AE8C-91B33104D5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F321E3A-991A-411D-A99A-1CD0D3FA35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24/05/2023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5C7C852-F14A-4201-8204-776DAD6EF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B0FA7EC-AA2D-4801-A540-1576FAD84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5922841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E4F3C36-8C31-405A-9923-EF723AF472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C40251E-6037-4CDB-8792-81417D0A6D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823E074-8692-4C93-9896-C21F5B715B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5973EDA-DA4F-4072-B409-C5A1782F36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FEB9EED8-24C3-4E7C-88BC-95BA6AC1053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D486BCFD-5CE9-49F1-BB35-AA0B40D35B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24/05/2023</a:t>
            </a:fld>
            <a:endParaRPr lang="es-PE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060E6FD5-2009-4ADE-AE21-2FE23B2EDE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02743087-AD80-44F7-B698-702E009DE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5915416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6D9E1A0-FB06-488E-BC6A-FE2A6B6887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E421A8A-80E0-420F-AAB5-0A2D302435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24/05/2023</a:t>
            </a:fld>
            <a:endParaRPr lang="es-PE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498D9018-9CBC-44D7-A56E-4C89E38544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A8E94FA-4E15-4C7E-BCCD-F751502FAE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275975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65BDEA36-5EDE-47A3-B988-47BA6B46DE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24/05/2023</a:t>
            </a:fld>
            <a:endParaRPr lang="es-PE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62543858-50E1-4CEA-91B8-5F8E51226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A0A1111-FE97-4200-A996-6D3091AB9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6497774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A01E8D-B64F-4A35-A77F-4690970972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F8512D7-05A6-43D3-BC51-BA2C42C094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1A60D04-C932-40A2-A96F-15906DB276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619A209-B50E-4412-95A3-9B937A55EA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24/05/2023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0B65EA9-62A7-4D29-B88C-261EAC9BE7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0043DBA-8755-4798-B6CE-06A2E4E65C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709753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81A354A-68BF-43FF-8CE7-A22FDA1780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DD5E7592-E004-4065-80F5-4320A661DB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1B45A2B-10E1-4524-81C8-CCCC7B7818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8DDAAAC-7C07-4299-A8FD-C953C32535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24/05/2023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F9EA6D4-9E7F-4A3C-BCAB-CB8E2614C4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2D1BA95-E5C1-43C8-B460-B9B230035E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349855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EA8510E8-7FEC-4C0B-B1C4-A29CC80F54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A01019E-9FCD-41D2-B159-BC91297200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C6080B9-4DE7-4E8B-A662-769F2784F3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5D5087-6F6E-4AC3-B908-B8A9A83F1946}" type="datetimeFigureOut">
              <a:rPr lang="es-PE" smtClean="0"/>
              <a:t>24/05/2023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81475F2-9B39-4467-9A77-D015F4B829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46F3B42-C4C8-4932-AC64-E1F709D59D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862753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2.xml"/><Relationship Id="rId5" Type="http://schemas.openxmlformats.org/officeDocument/2006/relationships/image" Target="../media/image21.emf"/><Relationship Id="rId4" Type="http://schemas.openxmlformats.org/officeDocument/2006/relationships/image" Target="../media/image20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chart" Target="../charts/char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emf"/><Relationship Id="rId5" Type="http://schemas.openxmlformats.org/officeDocument/2006/relationships/image" Target="../media/image25.emf"/><Relationship Id="rId4" Type="http://schemas.openxmlformats.org/officeDocument/2006/relationships/chart" Target="../charts/char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5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0.png"/><Relationship Id="rId5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13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0.png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emf"/><Relationship Id="rId5" Type="http://schemas.openxmlformats.org/officeDocument/2006/relationships/image" Target="../media/image16.emf"/><Relationship Id="rId4" Type="http://schemas.openxmlformats.org/officeDocument/2006/relationships/image" Target="../media/image1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13062F95-AE06-4E45-9FB2-180B54026D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0123" cy="685800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4D124BE3-BE95-4C9B-A727-94CCB798C481}"/>
              </a:ext>
            </a:extLst>
          </p:cNvPr>
          <p:cNvSpPr txBox="1"/>
          <p:nvPr/>
        </p:nvSpPr>
        <p:spPr>
          <a:xfrm>
            <a:off x="4156537" y="5909464"/>
            <a:ext cx="376507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2000" dirty="0">
                <a:solidFill>
                  <a:schemeClr val="accent1">
                    <a:lumMod val="50000"/>
                  </a:schemeClr>
                </a:solidFill>
              </a:rPr>
              <a:t>TUMBES AL 23 DE MAYO DEL 2023</a:t>
            </a:r>
          </a:p>
          <a:p>
            <a:pPr algn="ctr"/>
            <a:r>
              <a:rPr lang="es-ES" sz="20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Semana Epidemiológica 21</a:t>
            </a:r>
            <a:endParaRPr lang="es-PE" sz="20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258385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84084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/>
              <a:t>Casos confirmados de COVID-19, según Distrito y edad</a:t>
            </a:r>
            <a:endParaRPr lang="es-PE" sz="2000" b="1" dirty="0"/>
          </a:p>
          <a:p>
            <a:pPr algn="ctr"/>
            <a:r>
              <a:rPr lang="es-PE" sz="2000" b="1" dirty="0"/>
              <a:t>Región </a:t>
            </a:r>
            <a:r>
              <a:rPr lang="es-ES" sz="2000" b="1" dirty="0"/>
              <a:t>Tumbes, al 23 de mayo 2023 (SE21)</a:t>
            </a:r>
            <a:endParaRPr lang="es-PE" sz="2000" b="1" dirty="0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3D8626D3-84A1-DF8D-3033-BBAF730DEAC6}"/>
              </a:ext>
            </a:extLst>
          </p:cNvPr>
          <p:cNvSpPr txBox="1"/>
          <p:nvPr/>
        </p:nvSpPr>
        <p:spPr>
          <a:xfrm>
            <a:off x="1228147" y="1271741"/>
            <a:ext cx="41858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400" dirty="0"/>
              <a:t>Comportamiento según edad y distrito de residencia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68B45558-1CE7-778E-03FE-E7B89720368B}"/>
              </a:ext>
            </a:extLst>
          </p:cNvPr>
          <p:cNvSpPr txBox="1"/>
          <p:nvPr/>
        </p:nvSpPr>
        <p:spPr>
          <a:xfrm>
            <a:off x="6966764" y="1271741"/>
            <a:ext cx="41858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400" dirty="0"/>
              <a:t>Distribución de casos según edad y sexo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8CE6218-37E7-449F-8869-1993738135A1}"/>
              </a:ext>
            </a:extLst>
          </p:cNvPr>
          <p:cNvSpPr txBox="1"/>
          <p:nvPr/>
        </p:nvSpPr>
        <p:spPr>
          <a:xfrm>
            <a:off x="465662" y="6521890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3652082A-ACF6-E730-D53C-9B84471FD4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212" y="1879646"/>
            <a:ext cx="5442201" cy="4498218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B0309870-8C47-B906-C86E-ECE4EAEEA8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1832898"/>
            <a:ext cx="5498759" cy="4544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6335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2" y="162318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Casos confirmados de COVID-19 según grupo etario y sexo </a:t>
            </a:r>
          </a:p>
          <a:p>
            <a:pPr algn="ctr"/>
            <a:r>
              <a:rPr lang="es-PE" sz="2000" b="1" dirty="0"/>
              <a:t>Región </a:t>
            </a:r>
            <a:r>
              <a:rPr lang="es-ES" sz="2000" b="1" dirty="0"/>
              <a:t>Tumbes, al 23 de mayo 2023 (SE21)</a:t>
            </a:r>
            <a:endParaRPr lang="es-PE" sz="2000" b="1" dirty="0"/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447A3CFC-3EE0-4C18-BBC8-089CADB1813E}"/>
              </a:ext>
            </a:extLst>
          </p:cNvPr>
          <p:cNvGrpSpPr/>
          <p:nvPr/>
        </p:nvGrpSpPr>
        <p:grpSpPr>
          <a:xfrm>
            <a:off x="376485" y="1678940"/>
            <a:ext cx="5846005" cy="4850446"/>
            <a:chOff x="0" y="0"/>
            <a:chExt cx="4931700" cy="4276725"/>
          </a:xfrm>
        </p:grpSpPr>
        <p:graphicFrame>
          <p:nvGraphicFramePr>
            <p:cNvPr id="3" name="Gráfico 2">
              <a:extLst>
                <a:ext uri="{FF2B5EF4-FFF2-40B4-BE49-F238E27FC236}">
                  <a16:creationId xmlns:a16="http://schemas.microsoft.com/office/drawing/2014/main" id="{51DDFD05-13F0-6029-81B9-49A37AED6B94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340845802"/>
                </p:ext>
              </p:extLst>
            </p:nvPr>
          </p:nvGraphicFramePr>
          <p:xfrm>
            <a:off x="0" y="0"/>
            <a:ext cx="4931700" cy="427672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7FAA66AA-15CA-905B-814A-7408FC26DCD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2994" y="123937"/>
              <a:ext cx="379978" cy="11047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Imagen 13">
              <a:extLst>
                <a:ext uri="{FF2B5EF4-FFF2-40B4-BE49-F238E27FC236}">
                  <a16:creationId xmlns:a16="http://schemas.microsoft.com/office/drawing/2014/main" id="{1E68ECBF-8833-8ED8-1110-91473810620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78990" y="152399"/>
              <a:ext cx="434431" cy="10382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aphicFrame>
        <p:nvGraphicFramePr>
          <p:cNvPr id="12" name="Gráfico 11">
            <a:extLst>
              <a:ext uri="{FF2B5EF4-FFF2-40B4-BE49-F238E27FC236}">
                <a16:creationId xmlns:a16="http://schemas.microsoft.com/office/drawing/2014/main" id="{07922E71-2944-4374-B4D3-B144A6750C3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34623166"/>
              </p:ext>
            </p:extLst>
          </p:nvPr>
        </p:nvGraphicFramePr>
        <p:xfrm>
          <a:off x="7062540" y="1989327"/>
          <a:ext cx="4752975" cy="28717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3" name="CuadroTexto 12">
            <a:extLst>
              <a:ext uri="{FF2B5EF4-FFF2-40B4-BE49-F238E27FC236}">
                <a16:creationId xmlns:a16="http://schemas.microsoft.com/office/drawing/2014/main" id="{56EDF85C-9581-299A-C75E-75BF0F02381A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3786FF0C-D0D3-AF47-6DEB-08AC72A6DB12}"/>
              </a:ext>
            </a:extLst>
          </p:cNvPr>
          <p:cNvSpPr txBox="1"/>
          <p:nvPr/>
        </p:nvSpPr>
        <p:spPr>
          <a:xfrm>
            <a:off x="1504565" y="1270105"/>
            <a:ext cx="3470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PERIODO 2022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0AAC990-EE2A-5D7D-F324-C3A32B3D7C92}"/>
              </a:ext>
            </a:extLst>
          </p:cNvPr>
          <p:cNvSpPr txBox="1"/>
          <p:nvPr/>
        </p:nvSpPr>
        <p:spPr>
          <a:xfrm>
            <a:off x="8029190" y="1400901"/>
            <a:ext cx="3470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PERIODO 2023</a:t>
            </a:r>
          </a:p>
        </p:txBody>
      </p:sp>
    </p:spTree>
    <p:extLst>
      <p:ext uri="{BB962C8B-B14F-4D97-AF65-F5344CB8AC3E}">
        <p14:creationId xmlns:p14="http://schemas.microsoft.com/office/powerpoint/2010/main" val="40150106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2" y="163032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Tasa de incidencia acumulada* de COVID-19 por quinquenios</a:t>
            </a:r>
          </a:p>
          <a:p>
            <a:pPr algn="ctr"/>
            <a:r>
              <a:rPr lang="es-PE" sz="2000" b="1" dirty="0"/>
              <a:t> Región </a:t>
            </a:r>
            <a:r>
              <a:rPr lang="es-ES" sz="2000" b="1" dirty="0"/>
              <a:t>Tumbes, al 23 de mayo 2023 (SE21)</a:t>
            </a:r>
            <a:endParaRPr lang="es-PE" sz="2000" b="1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B79615F-3635-499C-856B-6340F6807999}"/>
              </a:ext>
            </a:extLst>
          </p:cNvPr>
          <p:cNvSpPr txBox="1"/>
          <p:nvPr/>
        </p:nvSpPr>
        <p:spPr>
          <a:xfrm>
            <a:off x="4215056" y="6218362"/>
            <a:ext cx="44467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*TIA = Tasa de incidencia acumulada por cada 10, 000 habitantes</a:t>
            </a:r>
          </a:p>
        </p:txBody>
      </p:sp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FD151FA0-7747-4F2D-B88D-D1B1C03324F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03583302"/>
              </p:ext>
            </p:extLst>
          </p:nvPr>
        </p:nvGraphicFramePr>
        <p:xfrm>
          <a:off x="1438275" y="1925040"/>
          <a:ext cx="9458325" cy="42545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CuadroTexto 3">
            <a:extLst>
              <a:ext uri="{FF2B5EF4-FFF2-40B4-BE49-F238E27FC236}">
                <a16:creationId xmlns:a16="http://schemas.microsoft.com/office/drawing/2014/main" id="{F5279F75-94BC-8A70-7636-968899A9A027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6D77A14F-37F2-BFE0-4F68-B6BFA955512F}"/>
              </a:ext>
            </a:extLst>
          </p:cNvPr>
          <p:cNvSpPr txBox="1"/>
          <p:nvPr/>
        </p:nvSpPr>
        <p:spPr>
          <a:xfrm>
            <a:off x="4703391" y="1200458"/>
            <a:ext cx="3470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PERIODO 2022</a:t>
            </a:r>
          </a:p>
        </p:txBody>
      </p:sp>
    </p:spTree>
    <p:extLst>
      <p:ext uri="{BB962C8B-B14F-4D97-AF65-F5344CB8AC3E}">
        <p14:creationId xmlns:p14="http://schemas.microsoft.com/office/powerpoint/2010/main" val="41589150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2" y="165477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TIA* de COVID-19 por etapas de vida</a:t>
            </a:r>
          </a:p>
          <a:p>
            <a:pPr algn="ctr"/>
            <a:r>
              <a:rPr lang="es-PE" sz="2000" b="1" dirty="0"/>
              <a:t>Región </a:t>
            </a:r>
            <a:r>
              <a:rPr lang="es-ES" sz="2000" b="1" dirty="0"/>
              <a:t>Tumbes, al 23 de mayo 2023 (SE21)</a:t>
            </a:r>
            <a:endParaRPr lang="es-PE" sz="2000" b="1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B79615F-3635-499C-856B-6340F6807999}"/>
              </a:ext>
            </a:extLst>
          </p:cNvPr>
          <p:cNvSpPr txBox="1"/>
          <p:nvPr/>
        </p:nvSpPr>
        <p:spPr>
          <a:xfrm>
            <a:off x="235390" y="6066129"/>
            <a:ext cx="44467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*TIA = Tasa de incidencia acumulada por cada 10, 000 habitantes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1F2DE43F-EA2F-558E-F14D-5721006D38F7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C5BB6A9D-877C-4301-8842-F8BB681AC09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86100732"/>
              </p:ext>
            </p:extLst>
          </p:nvPr>
        </p:nvGraphicFramePr>
        <p:xfrm>
          <a:off x="599677" y="2182482"/>
          <a:ext cx="5349674" cy="33501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6" name="Imagen 5">
            <a:extLst>
              <a:ext uri="{FF2B5EF4-FFF2-40B4-BE49-F238E27FC236}">
                <a16:creationId xmlns:a16="http://schemas.microsoft.com/office/drawing/2014/main" id="{272188EF-F844-0FD3-2936-33ACE711B3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70888" y="2411442"/>
            <a:ext cx="5007703" cy="1606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8551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84884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62318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/>
              <a:t>Letalidad* por COVID-19 según sexo y etapas de vida</a:t>
            </a:r>
            <a:r>
              <a:rPr lang="es-PE" sz="2000" b="1" dirty="0"/>
              <a:t> </a:t>
            </a:r>
          </a:p>
          <a:p>
            <a:pPr algn="ctr"/>
            <a:r>
              <a:rPr lang="es-PE" sz="2000" b="1" dirty="0"/>
              <a:t> Región </a:t>
            </a:r>
            <a:r>
              <a:rPr lang="es-ES" sz="2000" b="1" dirty="0"/>
              <a:t>Tumbes, al 23 de mayo 2023 (SE21)</a:t>
            </a:r>
            <a:endParaRPr lang="es-PE" sz="2000" b="1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81B33D73-4B5D-43CA-9096-3987E57016B5}"/>
              </a:ext>
            </a:extLst>
          </p:cNvPr>
          <p:cNvSpPr txBox="1"/>
          <p:nvPr/>
        </p:nvSpPr>
        <p:spPr>
          <a:xfrm>
            <a:off x="7077388" y="6510413"/>
            <a:ext cx="51146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*Letalidad: Relación de fallecidos confirmados entre casos confirmados 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F78D0544-37A8-4102-B6BF-F4AAC00754FF}"/>
              </a:ext>
            </a:extLst>
          </p:cNvPr>
          <p:cNvSpPr txBox="1"/>
          <p:nvPr/>
        </p:nvSpPr>
        <p:spPr>
          <a:xfrm>
            <a:off x="8377427" y="4096259"/>
            <a:ext cx="26833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600" dirty="0"/>
              <a:t>Letalidad* por etapas de vida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D648E1AC-74D1-25CD-EC84-4CB6668E371D}"/>
              </a:ext>
            </a:extLst>
          </p:cNvPr>
          <p:cNvSpPr txBox="1"/>
          <p:nvPr/>
        </p:nvSpPr>
        <p:spPr>
          <a:xfrm>
            <a:off x="8853586" y="1133515"/>
            <a:ext cx="17853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600" dirty="0"/>
              <a:t>Fallecidos por sexo</a:t>
            </a:r>
          </a:p>
        </p:txBody>
      </p:sp>
      <p:graphicFrame>
        <p:nvGraphicFramePr>
          <p:cNvPr id="10" name="Gráfico 9">
            <a:extLst>
              <a:ext uri="{FF2B5EF4-FFF2-40B4-BE49-F238E27FC236}">
                <a16:creationId xmlns:a16="http://schemas.microsoft.com/office/drawing/2014/main" id="{78CFBCC3-9430-4AEE-8D6B-92098191AA3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9557906"/>
              </p:ext>
            </p:extLst>
          </p:nvPr>
        </p:nvGraphicFramePr>
        <p:xfrm>
          <a:off x="7368183" y="4352962"/>
          <a:ext cx="4570775" cy="20883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CuadroTexto 1">
            <a:extLst>
              <a:ext uri="{FF2B5EF4-FFF2-40B4-BE49-F238E27FC236}">
                <a16:creationId xmlns:a16="http://schemas.microsoft.com/office/drawing/2014/main" id="{EAEB6C64-DF6B-7E2D-960C-06B4BA6B82E6}"/>
              </a:ext>
            </a:extLst>
          </p:cNvPr>
          <p:cNvSpPr txBox="1"/>
          <p:nvPr/>
        </p:nvSpPr>
        <p:spPr>
          <a:xfrm>
            <a:off x="440495" y="651041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65C42DC6-D74C-9D68-8F7E-342701FF7D5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46549464"/>
              </p:ext>
            </p:extLst>
          </p:nvPr>
        </p:nvGraphicFramePr>
        <p:xfrm>
          <a:off x="7817786" y="1472069"/>
          <a:ext cx="4061965" cy="24754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5" name="Imagen 4">
            <a:extLst>
              <a:ext uri="{FF2B5EF4-FFF2-40B4-BE49-F238E27FC236}">
                <a16:creationId xmlns:a16="http://schemas.microsoft.com/office/drawing/2014/main" id="{81A7209E-5962-C91A-DDB6-33BF1C8FA9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2249" y="1503049"/>
            <a:ext cx="6704770" cy="3894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3333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8FABD146-BED5-45F7-B496-C5ACE6AA88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2278" y="1554754"/>
            <a:ext cx="8449069" cy="4907169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63032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/>
              <a:t>Fallecidos por COVID-19 </a:t>
            </a:r>
            <a:r>
              <a:rPr lang="es-PE" sz="2000" b="1" dirty="0"/>
              <a:t>en las últimas 16 semanas</a:t>
            </a:r>
          </a:p>
          <a:p>
            <a:pPr algn="ctr"/>
            <a:r>
              <a:rPr lang="es-PE" sz="2000" b="1" dirty="0"/>
              <a:t> Región </a:t>
            </a:r>
            <a:r>
              <a:rPr lang="es-ES" sz="2000" b="1" dirty="0"/>
              <a:t>Tumbes, al 23 de mayo 2023 (SE21)</a:t>
            </a:r>
            <a:endParaRPr lang="es-PE" sz="2000" b="1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DF24F073-3B25-5097-5335-DE27F0E15F75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C3A484F-6D8D-9F34-B4C6-1D37602CDC9C}"/>
              </a:ext>
            </a:extLst>
          </p:cNvPr>
          <p:cNvSpPr txBox="1"/>
          <p:nvPr/>
        </p:nvSpPr>
        <p:spPr>
          <a:xfrm>
            <a:off x="4818830" y="974771"/>
            <a:ext cx="3470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Ultimas 16 Semanas Epidemiológicas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B10CB6B1-0807-73F0-B219-B2D2E1410F97}"/>
              </a:ext>
            </a:extLst>
          </p:cNvPr>
          <p:cNvSpPr txBox="1"/>
          <p:nvPr/>
        </p:nvSpPr>
        <p:spPr>
          <a:xfrm>
            <a:off x="5599796" y="2416036"/>
            <a:ext cx="1690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dirty="0"/>
              <a:t>PERIODO 2023</a:t>
            </a:r>
          </a:p>
        </p:txBody>
      </p:sp>
    </p:spTree>
    <p:extLst>
      <p:ext uri="{BB962C8B-B14F-4D97-AF65-F5344CB8AC3E}">
        <p14:creationId xmlns:p14="http://schemas.microsoft.com/office/powerpoint/2010/main" val="1090842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18326" y="174180"/>
            <a:ext cx="73058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Letalidad por COVID-19 en la Región de Tumbes - 2022</a:t>
            </a:r>
          </a:p>
          <a:p>
            <a:pPr algn="ctr"/>
            <a:r>
              <a:rPr lang="es-PE" sz="2000" b="1" dirty="0"/>
              <a:t>Región </a:t>
            </a:r>
            <a:r>
              <a:rPr lang="es-ES" sz="2000" b="1" dirty="0"/>
              <a:t>Tumbes, al 23 de mayo 2023 (SE21)</a:t>
            </a:r>
            <a:endParaRPr lang="es-PE" sz="2000" b="1" dirty="0"/>
          </a:p>
        </p:txBody>
      </p:sp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74FDA494-060A-7A02-6387-7CF634332D7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46774252"/>
              </p:ext>
            </p:extLst>
          </p:nvPr>
        </p:nvGraphicFramePr>
        <p:xfrm>
          <a:off x="8226841" y="2772624"/>
          <a:ext cx="3433763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6" name="Imagen 5">
            <a:extLst>
              <a:ext uri="{FF2B5EF4-FFF2-40B4-BE49-F238E27FC236}">
                <a16:creationId xmlns:a16="http://schemas.microsoft.com/office/drawing/2014/main" id="{EFFD8394-1545-E63D-15C5-847F2139727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8553" y="1253722"/>
            <a:ext cx="6783195" cy="4199121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3EADF292-F9A3-B59B-BC42-866D674DB747}"/>
              </a:ext>
            </a:extLst>
          </p:cNvPr>
          <p:cNvSpPr txBox="1"/>
          <p:nvPr/>
        </p:nvSpPr>
        <p:spPr>
          <a:xfrm>
            <a:off x="9163355" y="2222191"/>
            <a:ext cx="16953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600" dirty="0"/>
              <a:t>Letalidad por sexo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A50750F1-713E-4706-1A61-CEC3F07A4059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F60BB2E4-C2C5-6B99-BDF4-E54D8388593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69525" y="5353983"/>
            <a:ext cx="2112240" cy="804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5246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C99623B8-C958-C73A-74FA-C49E8959BF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873" y="0"/>
            <a:ext cx="12156250" cy="6857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8442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8DC2E34C-31F6-B5BF-D68C-67ABC3962F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6722" y="23091"/>
            <a:ext cx="11378552" cy="6811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9916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4DD8B8CD-4AAD-D015-E0FA-01567D5C42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8115" y="1199554"/>
            <a:ext cx="9495770" cy="5329832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58004" y="130372"/>
            <a:ext cx="72661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2000" b="1" dirty="0"/>
              <a:t>Casos confirmados de COVID-19 según fecha de inicio de síntomas </a:t>
            </a:r>
          </a:p>
          <a:p>
            <a:pPr algn="ctr"/>
            <a:r>
              <a:rPr lang="es-PE" sz="2000" b="1" dirty="0"/>
              <a:t>Región </a:t>
            </a:r>
            <a:r>
              <a:rPr lang="es-ES" sz="2000" b="1" dirty="0"/>
              <a:t>Tumbes, al 23 de mayo 2023 (SE21)</a:t>
            </a:r>
            <a:endParaRPr lang="es-PE" sz="2000" b="1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86A582D9-5D11-C1E0-2451-72A15E083C10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78528160-B04C-B0AA-34BC-E757B45C7C57}"/>
              </a:ext>
            </a:extLst>
          </p:cNvPr>
          <p:cNvSpPr txBox="1"/>
          <p:nvPr/>
        </p:nvSpPr>
        <p:spPr>
          <a:xfrm>
            <a:off x="5443268" y="1629875"/>
            <a:ext cx="1690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PERIODO 2022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7F7B356D-AB5A-E962-0768-C25F422C2873}"/>
              </a:ext>
            </a:extLst>
          </p:cNvPr>
          <p:cNvSpPr txBox="1"/>
          <p:nvPr/>
        </p:nvSpPr>
        <p:spPr>
          <a:xfrm>
            <a:off x="8851639" y="1650674"/>
            <a:ext cx="15958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PERIODO 2023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34D3403E-91F1-DC4B-EE7E-B4D586C6349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10306" y="2285225"/>
            <a:ext cx="3676650" cy="1838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7382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10" name="Picture 2" descr="Corona, Coronavirus, Virus, Covid-19, Hand, Stop">
            <a:extLst>
              <a:ext uri="{FF2B5EF4-FFF2-40B4-BE49-F238E27FC236}">
                <a16:creationId xmlns:a16="http://schemas.microsoft.com/office/drawing/2014/main" id="{BC7D4390-FB04-45EF-8116-F42065D94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5" y="938381"/>
            <a:ext cx="2028275" cy="1352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7" name="Rectángulo redondeado 16"/>
              <p:cNvSpPr/>
              <p:nvPr/>
            </p:nvSpPr>
            <p:spPr>
              <a:xfrm>
                <a:off x="10153986" y="4043106"/>
                <a:ext cx="1089424" cy="627797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E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acc>
                  </m:oMath>
                </a14:m>
                <a:r>
                  <a:rPr lang="es-ES" b="1" dirty="0">
                    <a:solidFill>
                      <a:schemeClr val="tx1"/>
                    </a:solidFill>
                  </a:rPr>
                  <a:t>= 14</a:t>
                </a:r>
                <a:endParaRPr lang="en-US" b="1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7" name="Rectángulo redondeado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53986" y="4043106"/>
                <a:ext cx="1089424" cy="627797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51410"/>
            <a:ext cx="72661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2000" b="1" dirty="0"/>
              <a:t>Casos confirmados de COVID-19 según fecha de inicio de síntomas </a:t>
            </a:r>
          </a:p>
          <a:p>
            <a:pPr algn="ctr"/>
            <a:r>
              <a:rPr lang="es-PE" sz="2000" b="1" dirty="0"/>
              <a:t> Región </a:t>
            </a:r>
            <a:r>
              <a:rPr lang="es-ES" sz="2000" b="1" dirty="0"/>
              <a:t>Tumbes, al 23 de mayo 2023 (SE21)</a:t>
            </a:r>
            <a:endParaRPr lang="es-PE" sz="20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ángulo redondeado 12"/>
              <p:cNvSpPr/>
              <p:nvPr/>
            </p:nvSpPr>
            <p:spPr>
              <a:xfrm>
                <a:off x="10169856" y="6018430"/>
                <a:ext cx="2022143" cy="832520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ES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acc>
                  </m:oMath>
                </a14:m>
                <a:r>
                  <a:rPr lang="es-ES" sz="1400" b="1" dirty="0">
                    <a:solidFill>
                      <a:schemeClr val="tx1"/>
                    </a:solidFill>
                  </a:rPr>
                  <a:t>= Promedio de casos en las últimas 16 semanas</a:t>
                </a:r>
                <a:endParaRPr lang="en-US" sz="1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Rectángulo redondeado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9856" y="6018430"/>
                <a:ext cx="2022143" cy="832520"/>
              </a:xfrm>
              <a:prstGeom prst="roundRect">
                <a:avLst/>
              </a:prstGeom>
              <a:blipFill>
                <a:blip r:embed="rId7"/>
                <a:stretch>
                  <a:fillRect b="-7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uadroTexto 4">
            <a:extLst>
              <a:ext uri="{FF2B5EF4-FFF2-40B4-BE49-F238E27FC236}">
                <a16:creationId xmlns:a16="http://schemas.microsoft.com/office/drawing/2014/main" id="{21353064-F949-B1F4-74C8-6C002FBFB2AA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F0BDD9FB-0906-7637-A58D-B5825B6C3ACB}"/>
              </a:ext>
            </a:extLst>
          </p:cNvPr>
          <p:cNvSpPr txBox="1"/>
          <p:nvPr/>
        </p:nvSpPr>
        <p:spPr>
          <a:xfrm>
            <a:off x="4818830" y="974771"/>
            <a:ext cx="3470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Ultimas 16 Semanas Epidemiológicas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ADF43065-BB3E-A100-84F0-B8BD1C1D646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48117" y="1694920"/>
            <a:ext cx="8472313" cy="4755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8766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orona, Coronavirus, Virus, Covid-19, Hand, Stop">
            <a:extLst>
              <a:ext uri="{FF2B5EF4-FFF2-40B4-BE49-F238E27FC236}">
                <a16:creationId xmlns:a16="http://schemas.microsoft.com/office/drawing/2014/main" id="{BC7D4390-FB04-45EF-8116-F42065D94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5" y="938381"/>
            <a:ext cx="2028275" cy="1352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0979E186-0F38-3E75-1AB2-797187145D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5694" y="1375910"/>
            <a:ext cx="9504159" cy="5053353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30372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Casos de COVID-19 según fecha de confirmación laboratorial</a:t>
            </a:r>
          </a:p>
          <a:p>
            <a:pPr algn="ctr"/>
            <a:r>
              <a:rPr lang="es-PE" sz="2000" b="1" dirty="0"/>
              <a:t>Región </a:t>
            </a:r>
            <a:r>
              <a:rPr lang="es-ES" sz="2000" b="1" dirty="0"/>
              <a:t>Tumbes, al 23 de mayo 2023 (SE21)</a:t>
            </a:r>
            <a:endParaRPr lang="es-PE" sz="2000" b="1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38442177-5242-EE0B-3FD7-8CCEAE019004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68756D3-DD47-50C2-DAAF-B3AF0566D60B}"/>
              </a:ext>
            </a:extLst>
          </p:cNvPr>
          <p:cNvSpPr txBox="1"/>
          <p:nvPr/>
        </p:nvSpPr>
        <p:spPr>
          <a:xfrm>
            <a:off x="5443268" y="1629875"/>
            <a:ext cx="1690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PERIODO 2022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F7656CF-9C20-6AE0-B268-00735B6E271D}"/>
              </a:ext>
            </a:extLst>
          </p:cNvPr>
          <p:cNvSpPr txBox="1"/>
          <p:nvPr/>
        </p:nvSpPr>
        <p:spPr>
          <a:xfrm>
            <a:off x="8874952" y="1632286"/>
            <a:ext cx="17597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PERIODO  2023</a:t>
            </a:r>
          </a:p>
        </p:txBody>
      </p:sp>
    </p:spTree>
    <p:extLst>
      <p:ext uri="{BB962C8B-B14F-4D97-AF65-F5344CB8AC3E}">
        <p14:creationId xmlns:p14="http://schemas.microsoft.com/office/powerpoint/2010/main" val="18722178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orona, Coronavirus, Virus, Covid-19, Hand, Stop">
            <a:extLst>
              <a:ext uri="{FF2B5EF4-FFF2-40B4-BE49-F238E27FC236}">
                <a16:creationId xmlns:a16="http://schemas.microsoft.com/office/drawing/2014/main" id="{BC7D4390-FB04-45EF-8116-F42065D94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5" y="938381"/>
            <a:ext cx="2028275" cy="1352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30372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Casos de COVID-19 según fecha de confirmación laboratorial</a:t>
            </a:r>
          </a:p>
          <a:p>
            <a:pPr algn="ctr"/>
            <a:r>
              <a:rPr lang="es-PE" sz="2000" b="1" dirty="0"/>
              <a:t>Región </a:t>
            </a:r>
            <a:r>
              <a:rPr lang="es-ES" sz="2000" b="1" dirty="0"/>
              <a:t>Tumbes, al 23 de mayo 2023 (SE21)</a:t>
            </a:r>
            <a:endParaRPr lang="es-PE" sz="2000" b="1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38442177-5242-EE0B-3FD7-8CCEAE019004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942F7EC1-0284-D822-B955-70C95E8D44FE}"/>
              </a:ext>
            </a:extLst>
          </p:cNvPr>
          <p:cNvSpPr txBox="1"/>
          <p:nvPr/>
        </p:nvSpPr>
        <p:spPr>
          <a:xfrm>
            <a:off x="4818830" y="974771"/>
            <a:ext cx="3470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Ultimas 16 Semanas Epidemiológicas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ángulo redondeado 12">
                <a:extLst>
                  <a:ext uri="{FF2B5EF4-FFF2-40B4-BE49-F238E27FC236}">
                    <a16:creationId xmlns:a16="http://schemas.microsoft.com/office/drawing/2014/main" id="{257F7D3C-8E05-6B28-4128-5E652C15EFA2}"/>
                  </a:ext>
                </a:extLst>
              </p:cNvPr>
              <p:cNvSpPr/>
              <p:nvPr/>
            </p:nvSpPr>
            <p:spPr>
              <a:xfrm>
                <a:off x="10169856" y="6018430"/>
                <a:ext cx="2022143" cy="832520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ES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acc>
                  </m:oMath>
                </a14:m>
                <a:r>
                  <a:rPr lang="es-ES" sz="1400" b="1" dirty="0">
                    <a:solidFill>
                      <a:schemeClr val="tx1"/>
                    </a:solidFill>
                  </a:rPr>
                  <a:t>= Promedio de casos en las últimas 16 semanas</a:t>
                </a:r>
                <a:endParaRPr lang="en-US" sz="1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Rectángulo redondeado 12">
                <a:extLst>
                  <a:ext uri="{FF2B5EF4-FFF2-40B4-BE49-F238E27FC236}">
                    <a16:creationId xmlns:a16="http://schemas.microsoft.com/office/drawing/2014/main" id="{257F7D3C-8E05-6B28-4128-5E652C15EFA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9856" y="6018430"/>
                <a:ext cx="2022143" cy="832520"/>
              </a:xfrm>
              <a:prstGeom prst="roundRect">
                <a:avLst/>
              </a:prstGeom>
              <a:blipFill>
                <a:blip r:embed="rId5"/>
                <a:stretch>
                  <a:fillRect b="-719"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ángulo redondeado 16">
                <a:extLst>
                  <a:ext uri="{FF2B5EF4-FFF2-40B4-BE49-F238E27FC236}">
                    <a16:creationId xmlns:a16="http://schemas.microsoft.com/office/drawing/2014/main" id="{15A487F0-89C5-67BA-8349-EEBC83281C67}"/>
                  </a:ext>
                </a:extLst>
              </p:cNvPr>
              <p:cNvSpPr/>
              <p:nvPr/>
            </p:nvSpPr>
            <p:spPr>
              <a:xfrm>
                <a:off x="10091503" y="4094741"/>
                <a:ext cx="1089424" cy="627797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E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acc>
                  </m:oMath>
                </a14:m>
                <a:r>
                  <a:rPr lang="es-ES" b="1" dirty="0">
                    <a:solidFill>
                      <a:schemeClr val="tx1"/>
                    </a:solidFill>
                  </a:rPr>
                  <a:t>= 11</a:t>
                </a:r>
                <a:endParaRPr lang="en-US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Rectángulo redondeado 16">
                <a:extLst>
                  <a:ext uri="{FF2B5EF4-FFF2-40B4-BE49-F238E27FC236}">
                    <a16:creationId xmlns:a16="http://schemas.microsoft.com/office/drawing/2014/main" id="{15A487F0-89C5-67BA-8349-EEBC83281C6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91503" y="4094741"/>
                <a:ext cx="1089424" cy="627797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Imagen 4">
            <a:extLst>
              <a:ext uri="{FF2B5EF4-FFF2-40B4-BE49-F238E27FC236}">
                <a16:creationId xmlns:a16="http://schemas.microsoft.com/office/drawing/2014/main" id="{D8C877D7-5B6C-7CE7-394F-7FC9825B7F2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22904" y="1567709"/>
            <a:ext cx="9143432" cy="4861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922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orona, Coronavirus, Virus, Covid-19, Hand, Stop">
            <a:extLst>
              <a:ext uri="{FF2B5EF4-FFF2-40B4-BE49-F238E27FC236}">
                <a16:creationId xmlns:a16="http://schemas.microsoft.com/office/drawing/2014/main" id="{BC7D4390-FB04-45EF-8116-F42065D94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5" y="938381"/>
            <a:ext cx="2028275" cy="1352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E30D081A-15C8-9A07-00CA-316C94A6DE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2747" y="1315458"/>
            <a:ext cx="9806163" cy="5213928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63032"/>
            <a:ext cx="688053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2000" b="1" dirty="0"/>
              <a:t>Casos confirmados de COVID-19 según fecha de hospitalización</a:t>
            </a:r>
          </a:p>
          <a:p>
            <a:pPr algn="ctr"/>
            <a:r>
              <a:rPr lang="es-PE" sz="2000" b="1" dirty="0"/>
              <a:t> Región </a:t>
            </a:r>
            <a:r>
              <a:rPr lang="es-ES" sz="2000" b="1" dirty="0"/>
              <a:t>Tumbes, al 23 de mayo 2023 (SE21)</a:t>
            </a:r>
            <a:endParaRPr lang="es-PE" sz="2000" b="1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90A9E40E-1DF6-FA86-65E7-2D626547D3D2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6632380B-7A9E-1D06-C08E-C7EBD82B7920}"/>
              </a:ext>
            </a:extLst>
          </p:cNvPr>
          <p:cNvSpPr txBox="1"/>
          <p:nvPr/>
        </p:nvSpPr>
        <p:spPr>
          <a:xfrm>
            <a:off x="5790988" y="1921232"/>
            <a:ext cx="1690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PERIODO 2022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EFE321D1-BB09-28CE-F738-E7F032230381}"/>
              </a:ext>
            </a:extLst>
          </p:cNvPr>
          <p:cNvSpPr txBox="1"/>
          <p:nvPr/>
        </p:nvSpPr>
        <p:spPr>
          <a:xfrm>
            <a:off x="9069292" y="1950713"/>
            <a:ext cx="1690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PERIODO 2023</a:t>
            </a:r>
          </a:p>
        </p:txBody>
      </p:sp>
    </p:spTree>
    <p:extLst>
      <p:ext uri="{BB962C8B-B14F-4D97-AF65-F5344CB8AC3E}">
        <p14:creationId xmlns:p14="http://schemas.microsoft.com/office/powerpoint/2010/main" val="19488455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86888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Hospitalizados por COVID-19 según fecha de ingreso</a:t>
            </a:r>
          </a:p>
          <a:p>
            <a:pPr algn="ctr"/>
            <a:r>
              <a:rPr lang="es-PE" sz="2000" b="1" dirty="0"/>
              <a:t> Región </a:t>
            </a:r>
            <a:r>
              <a:rPr lang="es-ES" sz="2000" b="1" dirty="0"/>
              <a:t>Tumbes, al 23 de mayo 2023 (SE21)</a:t>
            </a:r>
            <a:endParaRPr lang="es-PE" sz="2000" b="1" dirty="0"/>
          </a:p>
        </p:txBody>
      </p:sp>
      <p:pic>
        <p:nvPicPr>
          <p:cNvPr id="10" name="Picture 2" descr="Corona, Coronavirus, Virus, Covid-19, Hand, Stop">
            <a:extLst>
              <a:ext uri="{FF2B5EF4-FFF2-40B4-BE49-F238E27FC236}">
                <a16:creationId xmlns:a16="http://schemas.microsoft.com/office/drawing/2014/main" id="{BC7D4390-FB04-45EF-8116-F42065D94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5" y="938381"/>
            <a:ext cx="2028275" cy="1352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ángulo redondeado 15"/>
              <p:cNvSpPr/>
              <p:nvPr/>
            </p:nvSpPr>
            <p:spPr>
              <a:xfrm>
                <a:off x="10169856" y="6018430"/>
                <a:ext cx="2022143" cy="832520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ES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acc>
                  </m:oMath>
                </a14:m>
                <a:r>
                  <a:rPr lang="es-ES" sz="1400" b="1" dirty="0">
                    <a:solidFill>
                      <a:schemeClr val="tx1"/>
                    </a:solidFill>
                  </a:rPr>
                  <a:t>= Promedio de hospitalizados en las últimas 16 semanas</a:t>
                </a:r>
                <a:endParaRPr lang="en-US" sz="1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Rectángulo redondeado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9856" y="6018430"/>
                <a:ext cx="2022143" cy="832520"/>
              </a:xfrm>
              <a:prstGeom prst="roundRect">
                <a:avLst/>
              </a:prstGeom>
              <a:blipFill>
                <a:blip r:embed="rId6"/>
                <a:stretch>
                  <a:fillRect b="-7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ángulo redondeado 24"/>
              <p:cNvSpPr/>
              <p:nvPr/>
            </p:nvSpPr>
            <p:spPr>
              <a:xfrm>
                <a:off x="9968647" y="4507828"/>
                <a:ext cx="1105921" cy="627797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E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acc>
                  </m:oMath>
                </a14:m>
                <a:r>
                  <a:rPr lang="es-ES" b="1" dirty="0">
                    <a:solidFill>
                      <a:schemeClr val="tx1"/>
                    </a:solidFill>
                  </a:rPr>
                  <a:t>= 01</a:t>
                </a:r>
                <a:endParaRPr lang="en-US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5" name="Rectángulo redondeado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68647" y="4507828"/>
                <a:ext cx="1105921" cy="627797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uadroTexto 4">
            <a:extLst>
              <a:ext uri="{FF2B5EF4-FFF2-40B4-BE49-F238E27FC236}">
                <a16:creationId xmlns:a16="http://schemas.microsoft.com/office/drawing/2014/main" id="{91B3F124-D383-6556-6053-D992E906B089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D2ED15C-D4B7-7680-32A8-1BD0D147B9A5}"/>
              </a:ext>
            </a:extLst>
          </p:cNvPr>
          <p:cNvSpPr txBox="1"/>
          <p:nvPr/>
        </p:nvSpPr>
        <p:spPr>
          <a:xfrm>
            <a:off x="4818830" y="974771"/>
            <a:ext cx="3470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Ultimas 16 Semanas Epidemiológicas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2CD8A3A3-3E46-02B3-C40B-39A62710D59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56913" y="1765687"/>
            <a:ext cx="8950486" cy="4758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2637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F52BD173-1035-6CCE-E4C3-1503EB4412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8587" y="1245117"/>
            <a:ext cx="10123009" cy="5562185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97579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Comportamiento de las Variantes de COVID-19</a:t>
            </a:r>
          </a:p>
          <a:p>
            <a:pPr algn="ctr"/>
            <a:r>
              <a:rPr lang="es-PE" sz="2000" b="1" dirty="0"/>
              <a:t>Región </a:t>
            </a:r>
            <a:r>
              <a:rPr lang="es-ES" sz="2000" b="1" dirty="0"/>
              <a:t>Tumbes, al 23 de mayo 2023 (SE21)</a:t>
            </a:r>
            <a:endParaRPr lang="es-PE" sz="2000" b="1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786FDB10-A0B8-6AB2-4598-25B1168E4ACC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E02A46DA-A29D-8BFC-A93D-D43848C090B7}"/>
              </a:ext>
            </a:extLst>
          </p:cNvPr>
          <p:cNvSpPr txBox="1"/>
          <p:nvPr/>
        </p:nvSpPr>
        <p:spPr>
          <a:xfrm>
            <a:off x="3403401" y="1206229"/>
            <a:ext cx="3470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PERIODO 2022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F02BD710-0B33-2D76-54A7-A648116D43F4}"/>
              </a:ext>
            </a:extLst>
          </p:cNvPr>
          <p:cNvSpPr txBox="1"/>
          <p:nvPr/>
        </p:nvSpPr>
        <p:spPr>
          <a:xfrm>
            <a:off x="8467107" y="1206229"/>
            <a:ext cx="29721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PERIODO 2023</a:t>
            </a:r>
          </a:p>
        </p:txBody>
      </p:sp>
    </p:spTree>
    <p:extLst>
      <p:ext uri="{BB962C8B-B14F-4D97-AF65-F5344CB8AC3E}">
        <p14:creationId xmlns:p14="http://schemas.microsoft.com/office/powerpoint/2010/main" val="982517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97579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TIA* de casos confirmados de COVID-19 por distritos </a:t>
            </a:r>
          </a:p>
          <a:p>
            <a:pPr algn="ctr"/>
            <a:r>
              <a:rPr lang="es-PE" sz="2000" b="1" dirty="0"/>
              <a:t>Región </a:t>
            </a:r>
            <a:r>
              <a:rPr lang="es-ES" sz="2000" b="1" dirty="0"/>
              <a:t>Tumbes, al 23 de mayo 2023 (SE21)</a:t>
            </a:r>
            <a:endParaRPr lang="es-PE" sz="2000" b="1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63C6E49-982B-4672-BABE-4E9E5A3F740A}"/>
              </a:ext>
            </a:extLst>
          </p:cNvPr>
          <p:cNvSpPr txBox="1"/>
          <p:nvPr/>
        </p:nvSpPr>
        <p:spPr>
          <a:xfrm>
            <a:off x="323498" y="6211129"/>
            <a:ext cx="334466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900" dirty="0"/>
              <a:t>*TIA = Tasa de incidencia acumulada por cada 10, 000 habitantes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CB93453A-DE70-72B3-44A4-37A6613BECDB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8BA6AB0B-A267-AAB7-7D2F-262C7B0DCF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86056" y="5029401"/>
            <a:ext cx="2234450" cy="851219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75EFEC57-890A-4CDD-06F6-95894B1FB4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95750" y="1279267"/>
            <a:ext cx="5119303" cy="2789649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0C647AEA-4F0D-58BE-0024-3F246E28800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1370" y="1273105"/>
            <a:ext cx="6334657" cy="3982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09223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20283</TotalTime>
  <Words>651</Words>
  <Application>Microsoft Office PowerPoint</Application>
  <PresentationFormat>Panorámica</PresentationFormat>
  <Paragraphs>90</Paragraphs>
  <Slides>18</Slides>
  <Notes>7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Cambria Math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Jhon Carbajal Crisanto</dc:creator>
  <cp:lastModifiedBy>Usuario</cp:lastModifiedBy>
  <cp:revision>2120</cp:revision>
  <dcterms:created xsi:type="dcterms:W3CDTF">2022-02-06T20:00:10Z</dcterms:created>
  <dcterms:modified xsi:type="dcterms:W3CDTF">2023-05-24T20:54:54Z</dcterms:modified>
</cp:coreProperties>
</file>